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6.xml" ContentType="application/vnd.openxmlformats-officedocument.presentationml.notesSlide+xml"/>
  <Override PartName="/ppt/charts/chart8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  <p:sldMasterId id="2147484101" r:id="rId3"/>
    <p:sldMasterId id="2147484151" r:id="rId4"/>
    <p:sldMasterId id="2147484174" r:id="rId5"/>
    <p:sldMasterId id="2147484197" r:id="rId6"/>
    <p:sldMasterId id="2147484221" r:id="rId7"/>
    <p:sldMasterId id="2147484230" r:id="rId8"/>
  </p:sldMasterIdLst>
  <p:notesMasterIdLst>
    <p:notesMasterId r:id="rId52"/>
  </p:notesMasterIdLst>
  <p:handoutMasterIdLst>
    <p:handoutMasterId r:id="rId53"/>
  </p:handoutMasterIdLst>
  <p:sldIdLst>
    <p:sldId id="1894" r:id="rId9"/>
    <p:sldId id="1932" r:id="rId10"/>
    <p:sldId id="1873" r:id="rId11"/>
    <p:sldId id="1958" r:id="rId12"/>
    <p:sldId id="1869" r:id="rId13"/>
    <p:sldId id="1871" r:id="rId14"/>
    <p:sldId id="1959" r:id="rId15"/>
    <p:sldId id="1960" r:id="rId16"/>
    <p:sldId id="1961" r:id="rId17"/>
    <p:sldId id="1962" r:id="rId18"/>
    <p:sldId id="1963" r:id="rId19"/>
    <p:sldId id="1964" r:id="rId20"/>
    <p:sldId id="1965" r:id="rId21"/>
    <p:sldId id="1966" r:id="rId22"/>
    <p:sldId id="1967" r:id="rId23"/>
    <p:sldId id="1929" r:id="rId24"/>
    <p:sldId id="1930" r:id="rId25"/>
    <p:sldId id="1937" r:id="rId26"/>
    <p:sldId id="1943" r:id="rId27"/>
    <p:sldId id="1889" r:id="rId28"/>
    <p:sldId id="1888" r:id="rId29"/>
    <p:sldId id="1936" r:id="rId30"/>
    <p:sldId id="1940" r:id="rId31"/>
    <p:sldId id="1942" r:id="rId32"/>
    <p:sldId id="1938" r:id="rId33"/>
    <p:sldId id="1791" r:id="rId34"/>
    <p:sldId id="1876" r:id="rId35"/>
    <p:sldId id="1792" r:id="rId36"/>
    <p:sldId id="1793" r:id="rId37"/>
    <p:sldId id="1827" r:id="rId38"/>
    <p:sldId id="1824" r:id="rId39"/>
    <p:sldId id="1949" r:id="rId40"/>
    <p:sldId id="1856" r:id="rId41"/>
    <p:sldId id="1882" r:id="rId42"/>
    <p:sldId id="1877" r:id="rId43"/>
    <p:sldId id="1886" r:id="rId44"/>
    <p:sldId id="1884" r:id="rId45"/>
    <p:sldId id="1849" r:id="rId46"/>
    <p:sldId id="1897" r:id="rId47"/>
    <p:sldId id="1887" r:id="rId48"/>
    <p:sldId id="1945" r:id="rId49"/>
    <p:sldId id="1852" r:id="rId50"/>
    <p:sldId id="1948" r:id="rId51"/>
  </p:sldIdLst>
  <p:sldSz cx="10287000" cy="6858000" type="35mm"/>
  <p:notesSz cx="6794500" cy="9918700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128" algn="ctr" rtl="0" eaLnBrk="0" fontAlgn="base" hangingPunct="0">
      <a:spcBef>
        <a:spcPct val="2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6" algn="ctr" rtl="0" eaLnBrk="0" fontAlgn="base" hangingPunct="0">
      <a:spcBef>
        <a:spcPct val="2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82" algn="ctr" rtl="0" eaLnBrk="0" fontAlgn="base" hangingPunct="0">
      <a:spcBef>
        <a:spcPct val="2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07" algn="ctr" rtl="0" eaLnBrk="0" fontAlgn="base" hangingPunct="0">
      <a:spcBef>
        <a:spcPct val="2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34" algn="l" defTabSz="457128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62" algn="l" defTabSz="457128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199888" algn="l" defTabSz="457128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14" algn="l" defTabSz="457128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Bowersox, RN, MSN, OCN" initials="J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98FFFF"/>
    <a:srgbClr val="0000D6"/>
    <a:srgbClr val="00FF00"/>
    <a:srgbClr val="223B75"/>
    <a:srgbClr val="192C58"/>
    <a:srgbClr val="A6A6A6"/>
    <a:srgbClr val="000054"/>
    <a:srgbClr val="000080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2" autoAdjust="0"/>
    <p:restoredTop sz="99659" autoAdjust="0"/>
  </p:normalViewPr>
  <p:slideViewPr>
    <p:cSldViewPr>
      <p:cViewPr varScale="1">
        <p:scale>
          <a:sx n="108" d="100"/>
          <a:sy n="108" d="100"/>
        </p:scale>
        <p:origin x="744" y="184"/>
      </p:cViewPr>
      <p:guideLst>
        <p:guide orient="horz" pos="2115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8592"/>
    </p:cViewPr>
  </p:sorterViewPr>
  <p:notesViewPr>
    <p:cSldViewPr>
      <p:cViewPr varScale="1">
        <p:scale>
          <a:sx n="56" d="100"/>
          <a:sy n="56" d="100"/>
        </p:scale>
        <p:origin x="-1770" y="-84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medergy-dc04.dvchealthcare.com\data\Client%20Files\Janssen%20(J)\Global%20Med%20Affairs%20(J)\Daratumumab%20(D)\JJD-58388%20MMY1001%20ASH%20oral%20presentation\Drafts\Efficacy%20stacked%20columns%2011-26-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\\medergy-dc04.dvchealthcare.com\data\Client%20Files\Janssen%20(J)\Global%20Med%20Affairs%20(J)\Daratumumab%20(D)\JJD-60412%20ASCO%202016%20MMY3004%20Oral%20Presentation\Drafts\Figures%2005-10-16.xlsx" TargetMode="External"/><Relationship Id="rId3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emocio/Documents/Nuevos%20fa&#769;rmacos/Ensayos%20cli&#769;nicos/Pembrolizumab%20(anti-PD1%20MSD)/Pembrolizumab%20+%20LD/JMD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emocio/Documents/Nuevos%20fa&#769;rmacos/Ensayos%20cli&#769;nicos/Pembrolizumab%20(anti-PD1%20MSD)/Pembrolizumab%20+%20LD/JMD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emocio/Documents/Nuevos%20fa&#769;rmacos/Ensayos%20cli&#769;nicos/Pembrolizumab%20(anti-PD1%20MSD)/Pembrolizumab%20+%20LD/JMD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pt-BR" b="1" dirty="0" smtClean="0"/>
                      <a:t>18%</a:t>
                    </a:r>
                    <a:endParaRPr lang="pt-B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</c:f>
              <c:strCache>
                <c:ptCount val="1"/>
                <c:pt idx="0">
                  <c:v>16 mg/kg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18.0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pt-BR" sz="1400" b="1" dirty="0" smtClean="0">
                        <a:solidFill>
                          <a:srgbClr val="000000"/>
                        </a:solidFill>
                      </a:rPr>
                      <a:t>10%</a:t>
                    </a:r>
                    <a:endParaRPr lang="pt-BR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</c:f>
              <c:strCache>
                <c:ptCount val="1"/>
                <c:pt idx="0">
                  <c:v>16 mg/kg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10.0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.0618556311127584"/>
                  <c:y val="0.00143193268518269"/>
                </c:manualLayout>
              </c:layout>
              <c:tx>
                <c:rich>
                  <a:bodyPr/>
                  <a:lstStyle/>
                  <a:p>
                    <a:r>
                      <a:rPr lang="pt-BR" sz="1400" dirty="0" smtClean="0">
                        <a:solidFill>
                          <a:srgbClr val="000000"/>
                        </a:solidFill>
                      </a:rPr>
                      <a:t>1%</a:t>
                    </a:r>
                    <a:endParaRPr lang="pt-BR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163388338929"/>
                      <c:h val="0.069019155425807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</c:f>
              <c:strCache>
                <c:ptCount val="1"/>
                <c:pt idx="0">
                  <c:v>16 mg/kg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0.0308778383027833"/>
                  <c:y val="0.0028638653703654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2"/>
                        </a:solidFill>
                      </a:defRPr>
                    </a:pPr>
                    <a:r>
                      <a:rPr lang="is-IS" sz="1400">
                        <a:solidFill>
                          <a:schemeClr val="bg2"/>
                        </a:solidFill>
                      </a:rPr>
                      <a:t>2%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</c:f>
              <c:strCache>
                <c:ptCount val="1"/>
                <c:pt idx="0">
                  <c:v>16 mg/kg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2075105744"/>
        <c:axId val="-2075108384"/>
      </c:barChart>
      <c:catAx>
        <c:axId val="-2075105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75108384"/>
        <c:crosses val="autoZero"/>
        <c:auto val="1"/>
        <c:lblAlgn val="ctr"/>
        <c:lblOffset val="100"/>
        <c:noMultiLvlLbl val="0"/>
      </c:catAx>
      <c:valAx>
        <c:axId val="-20751083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ORR,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51057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 b="1" i="0">
          <a:latin typeface="Arial" charset="0"/>
          <a:ea typeface="Arial" charset="0"/>
          <a:cs typeface="Arial" charset="0"/>
        </a:defRPr>
      </a:pPr>
      <a:endParaRPr lang="es-ES_tradn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663625869618"/>
          <c:y val="0.0416762337139418"/>
          <c:w val="0.844031476181516"/>
          <c:h val="0.7707804585988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3  Q2W
(n=23)</c:v>
                </c:pt>
                <c:pt idx="1">
                  <c:v>10  Q2W/Q4W
(n=25)</c:v>
                </c:pt>
                <c:pt idx="2">
                  <c:v>10  Q2W 
(n=24)</c:v>
                </c:pt>
                <c:pt idx="3">
                  <c:v>20  QW/Q2W
(n=25)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0.0</c:v>
                </c:pt>
                <c:pt idx="1">
                  <c:v>4.0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3  Q2W
(n=23)</c:v>
                </c:pt>
                <c:pt idx="1">
                  <c:v>10  Q2W/Q4W
(n=25)</c:v>
                </c:pt>
                <c:pt idx="2">
                  <c:v>10  Q2W 
(n=24)</c:v>
                </c:pt>
                <c:pt idx="3">
                  <c:v>20  QW/Q2W
(n=25)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0.0</c:v>
                </c:pt>
                <c:pt idx="1">
                  <c:v>4.0</c:v>
                </c:pt>
                <c:pt idx="2">
                  <c:v>16.7</c:v>
                </c:pt>
                <c:pt idx="3">
                  <c:v>4.0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3  Q2W
(n=23)</c:v>
                </c:pt>
                <c:pt idx="1">
                  <c:v>10  Q2W/Q4W
(n=25)</c:v>
                </c:pt>
                <c:pt idx="2">
                  <c:v>10  Q2W 
(n=24)</c:v>
                </c:pt>
                <c:pt idx="3">
                  <c:v>20  QW/Q2W
(n=25)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8.700000000000001</c:v>
                </c:pt>
                <c:pt idx="1">
                  <c:v>12.0</c:v>
                </c:pt>
                <c:pt idx="2">
                  <c:v>12.5</c:v>
                </c:pt>
                <c:pt idx="3">
                  <c:v>20.0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60045888"/>
        <c:axId val="-2058713328"/>
      </c:barChart>
      <c:catAx>
        <c:axId val="-206004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5875">
            <a:solidFill>
              <a:srgbClr val="868686"/>
            </a:solidFill>
          </a:ln>
        </c:spPr>
        <c:crossAx val="-2058713328"/>
        <c:crosses val="autoZero"/>
        <c:auto val="1"/>
        <c:lblAlgn val="ctr"/>
        <c:lblOffset val="100"/>
        <c:noMultiLvlLbl val="0"/>
      </c:catAx>
      <c:valAx>
        <c:axId val="-2058713328"/>
        <c:scaling>
          <c:orientation val="minMax"/>
          <c:max val="40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Patients (%)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244786268854018"/>
              <c:y val="0.2355449592156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rgbClr val="868686"/>
            </a:solidFill>
          </a:ln>
        </c:spPr>
        <c:crossAx val="-2060045888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703867747797341"/>
          <c:y val="0.0"/>
          <c:w val="0.256793227673125"/>
          <c:h val="0.1657889154809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_tradn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Sheet1!$B$3:$B$6</c:f>
              <c:strCache>
                <c:ptCount val="4"/>
                <c:pt idx="0">
                  <c:v>VD + DARA      (n = 6)</c:v>
                </c:pt>
                <c:pt idx="1">
                  <c:v>VMP + DARA (n = 6)</c:v>
                </c:pt>
                <c:pt idx="2">
                  <c:v>VTD + DARA (n = 6)</c:v>
                </c:pt>
                <c:pt idx="3">
                  <c:v>POM-D + DARA (n = 6)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3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VGPR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6350"/>
          </c:spPr>
          <c:invertIfNegative val="0"/>
          <c:cat>
            <c:strRef>
              <c:f>Sheet1!$B$3:$B$6</c:f>
              <c:strCache>
                <c:ptCount val="4"/>
                <c:pt idx="0">
                  <c:v>VD + DARA      (n = 6)</c:v>
                </c:pt>
                <c:pt idx="1">
                  <c:v>VMP + DARA (n = 6)</c:v>
                </c:pt>
                <c:pt idx="2">
                  <c:v>VTD + DARA (n = 6)</c:v>
                </c:pt>
                <c:pt idx="3">
                  <c:v>POM-D + DARA (n = 6)</c:v>
                </c:pt>
              </c:strCache>
            </c: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3.0</c:v>
                </c:pt>
                <c:pt idx="1">
                  <c:v>1.0</c:v>
                </c:pt>
                <c:pt idx="2">
                  <c:v>1.0</c:v>
                </c:pt>
                <c:pt idx="3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Ref>
              <c:f>Sheet1!$B$3:$B$6</c:f>
              <c:strCache>
                <c:ptCount val="4"/>
                <c:pt idx="0">
                  <c:v>VD + DARA      (n = 6)</c:v>
                </c:pt>
                <c:pt idx="1">
                  <c:v>VMP + DARA (n = 6)</c:v>
                </c:pt>
                <c:pt idx="2">
                  <c:v>VTD + DARA (n = 6)</c:v>
                </c:pt>
                <c:pt idx="3">
                  <c:v>POM-D + DARA (n = 6)</c:v>
                </c:pt>
              </c:strCache>
            </c:strRef>
          </c:cat>
          <c:val>
            <c:numRef>
              <c:f>Sheet1!$E$3:$E$6</c:f>
              <c:numCache>
                <c:formatCode>General</c:formatCode>
                <c:ptCount val="4"/>
                <c:pt idx="0">
                  <c:v>3.0</c:v>
                </c:pt>
                <c:pt idx="1">
                  <c:v>5.0</c:v>
                </c:pt>
                <c:pt idx="2">
                  <c:v>5.0</c:v>
                </c:pt>
              </c:numCache>
            </c:numRef>
          </c:val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MR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Sheet1!$B$3:$B$6</c:f>
              <c:strCache>
                <c:ptCount val="4"/>
                <c:pt idx="0">
                  <c:v>VD + DARA      (n = 6)</c:v>
                </c:pt>
                <c:pt idx="1">
                  <c:v>VMP + DARA (n = 6)</c:v>
                </c:pt>
                <c:pt idx="2">
                  <c:v>VTD + DARA (n = 6)</c:v>
                </c:pt>
                <c:pt idx="3">
                  <c:v>POM-D + DARA (n = 6)</c:v>
                </c:pt>
              </c:strCache>
            </c:strRef>
          </c:cat>
          <c:val>
            <c:numRef>
              <c:f>Sheet1!$F$3:$F$6</c:f>
              <c:numCache>
                <c:formatCode>General</c:formatCode>
                <c:ptCount val="4"/>
                <c:pt idx="3">
                  <c:v>2.0</c:v>
                </c:pt>
              </c:numCache>
            </c:numRef>
          </c:val>
        </c:ser>
        <c:ser>
          <c:idx val="4"/>
          <c:order val="4"/>
          <c:tx>
            <c:strRef>
              <c:f>Sheet1!$G$2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Sheet1!$B$3:$B$6</c:f>
              <c:strCache>
                <c:ptCount val="4"/>
                <c:pt idx="0">
                  <c:v>VD + DARA      (n = 6)</c:v>
                </c:pt>
                <c:pt idx="1">
                  <c:v>VMP + DARA (n = 6)</c:v>
                </c:pt>
                <c:pt idx="2">
                  <c:v>VTD + DARA (n = 6)</c:v>
                </c:pt>
                <c:pt idx="3">
                  <c:v>POM-D + DARA (n = 6)</c:v>
                </c:pt>
              </c:strCache>
            </c:strRef>
          </c:cat>
          <c:val>
            <c:numRef>
              <c:f>Sheet1!$G$3:$G$6</c:f>
              <c:numCache>
                <c:formatCode>General</c:formatCode>
                <c:ptCount val="4"/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4985856"/>
        <c:axId val="-2076358368"/>
      </c:barChart>
      <c:catAx>
        <c:axId val="-2074985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6358368"/>
        <c:crosses val="autoZero"/>
        <c:auto val="1"/>
        <c:lblAlgn val="ctr"/>
        <c:lblOffset val="100"/>
        <c:noMultiLvlLbl val="0"/>
      </c:catAx>
      <c:valAx>
        <c:axId val="-2076358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patients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985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900" b="1">
          <a:solidFill>
            <a:srgbClr val="FFFFFF"/>
          </a:solidFill>
        </a:defRPr>
      </a:pPr>
      <a:endParaRPr lang="es-ES_tradn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7171697287839"/>
          <c:y val="0.0310418489355497"/>
          <c:w val="0.812955023581741"/>
          <c:h val="0.8651188393117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ORR!$B$5</c:f>
              <c:strCache>
                <c:ptCount val="1"/>
                <c:pt idx="0">
                  <c:v>PR</c:v>
                </c:pt>
              </c:strCache>
            </c:strRef>
          </c:tx>
          <c:invertIfNegative val="0"/>
          <c:cat>
            <c:strRef>
              <c:f>ORR!$C$4:$D$4</c:f>
              <c:strCache>
                <c:ptCount val="2"/>
                <c:pt idx="0">
                  <c:v>DVd (n=240)</c:v>
                </c:pt>
                <c:pt idx="1">
                  <c:v>Vd (n=234)</c:v>
                </c:pt>
              </c:strCache>
            </c:strRef>
          </c:cat>
          <c:val>
            <c:numRef>
              <c:f>ORR!$C$5:$D$5</c:f>
              <c:numCache>
                <c:formatCode>General</c:formatCode>
                <c:ptCount val="2"/>
                <c:pt idx="0">
                  <c:v>23.8</c:v>
                </c:pt>
                <c:pt idx="1">
                  <c:v>34.2</c:v>
                </c:pt>
              </c:numCache>
            </c:numRef>
          </c:val>
        </c:ser>
        <c:ser>
          <c:idx val="1"/>
          <c:order val="1"/>
          <c:tx>
            <c:strRef>
              <c:f>ORR!$B$6</c:f>
              <c:strCache>
                <c:ptCount val="1"/>
                <c:pt idx="0">
                  <c:v>VGPR</c:v>
                </c:pt>
              </c:strCache>
            </c:strRef>
          </c:tx>
          <c:invertIfNegative val="0"/>
          <c:cat>
            <c:strRef>
              <c:f>ORR!$C$4:$D$4</c:f>
              <c:strCache>
                <c:ptCount val="2"/>
                <c:pt idx="0">
                  <c:v>DVd (n=240)</c:v>
                </c:pt>
                <c:pt idx="1">
                  <c:v>Vd (n=234)</c:v>
                </c:pt>
              </c:strCache>
            </c:strRef>
          </c:cat>
          <c:val>
            <c:numRef>
              <c:f>ORR!$C$6:$D$6</c:f>
              <c:numCache>
                <c:formatCode>General</c:formatCode>
                <c:ptCount val="2"/>
                <c:pt idx="0">
                  <c:v>40.0</c:v>
                </c:pt>
                <c:pt idx="1">
                  <c:v>20.1</c:v>
                </c:pt>
              </c:numCache>
            </c:numRef>
          </c:val>
        </c:ser>
        <c:ser>
          <c:idx val="2"/>
          <c:order val="2"/>
          <c:tx>
            <c:strRef>
              <c:f>ORR!$B$7</c:f>
              <c:strCache>
                <c:ptCount val="1"/>
                <c:pt idx="0">
                  <c:v>CR</c:v>
                </c:pt>
              </c:strCache>
            </c:strRef>
          </c:tx>
          <c:invertIfNegative val="0"/>
          <c:cat>
            <c:strRef>
              <c:f>ORR!$C$4:$D$4</c:f>
              <c:strCache>
                <c:ptCount val="2"/>
                <c:pt idx="0">
                  <c:v>DVd (n=240)</c:v>
                </c:pt>
                <c:pt idx="1">
                  <c:v>Vd (n=234)</c:v>
                </c:pt>
              </c:strCache>
            </c:strRef>
          </c:cat>
          <c:val>
            <c:numRef>
              <c:f>ORR!$C$7:$D$7</c:f>
              <c:numCache>
                <c:formatCode>General</c:formatCode>
                <c:ptCount val="2"/>
                <c:pt idx="0">
                  <c:v>14.6</c:v>
                </c:pt>
                <c:pt idx="1">
                  <c:v>6.8</c:v>
                </c:pt>
              </c:numCache>
            </c:numRef>
          </c:val>
        </c:ser>
        <c:ser>
          <c:idx val="3"/>
          <c:order val="3"/>
          <c:tx>
            <c:strRef>
              <c:f>ORR!$B$8</c:f>
              <c:strCache>
                <c:ptCount val="1"/>
                <c:pt idx="0">
                  <c:v>sCR</c:v>
                </c:pt>
              </c:strCache>
            </c:strRef>
          </c:tx>
          <c:invertIfNegative val="0"/>
          <c:cat>
            <c:strRef>
              <c:f>ORR!$C$4:$D$4</c:f>
              <c:strCache>
                <c:ptCount val="2"/>
                <c:pt idx="0">
                  <c:v>DVd (n=240)</c:v>
                </c:pt>
                <c:pt idx="1">
                  <c:v>Vd (n=234)</c:v>
                </c:pt>
              </c:strCache>
            </c:strRef>
          </c:cat>
          <c:val>
            <c:numRef>
              <c:f>ORR!$C$8:$D$8</c:f>
              <c:numCache>
                <c:formatCode>General</c:formatCode>
                <c:ptCount val="2"/>
                <c:pt idx="0">
                  <c:v>4.6</c:v>
                </c:pt>
                <c:pt idx="1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0546672"/>
        <c:axId val="-2074275632"/>
      </c:barChart>
      <c:catAx>
        <c:axId val="-2060546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ysClr val="window" lastClr="FFFFFF">
                <a:lumMod val="85000"/>
              </a:sysClr>
            </a:solidFill>
          </a:ln>
        </c:spPr>
        <c:crossAx val="-2074275632"/>
        <c:crosses val="autoZero"/>
        <c:auto val="1"/>
        <c:lblAlgn val="ctr"/>
        <c:lblOffset val="100"/>
        <c:noMultiLvlLbl val="0"/>
      </c:catAx>
      <c:valAx>
        <c:axId val="-2074275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Overall response rate,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" lastClr="FFFFFF">
                <a:lumMod val="85000"/>
              </a:sysClr>
            </a:solidFill>
          </a:ln>
        </c:spPr>
        <c:crossAx val="-2060546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2079594996439"/>
          <c:y val="0.00207494896471274"/>
          <c:w val="0.14466447944007"/>
          <c:h val="0.2518409842126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_tradnl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66150261198018"/>
          <c:y val="0.046437335958006"/>
          <c:w val="0.896363697284455"/>
          <c:h val="0.763020997375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E-Ld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Overall response rate†</c:v>
                </c:pt>
                <c:pt idx="1">
                  <c:v>Combined response (sCR + CR +VGPR)</c:v>
                </c:pt>
                <c:pt idx="2">
                  <c:v>Complete response (sCR + CR)¶ </c:v>
                </c:pt>
                <c:pt idx="3">
                  <c:v>Very good partial response</c:v>
                </c:pt>
                <c:pt idx="4">
                  <c:v>Partial response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79.0</c:v>
                </c:pt>
                <c:pt idx="1">
                  <c:v>34.0</c:v>
                </c:pt>
                <c:pt idx="2">
                  <c:v>5.0</c:v>
                </c:pt>
                <c:pt idx="3">
                  <c:v>29.0</c:v>
                </c:pt>
                <c:pt idx="4">
                  <c:v>45.0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Ld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Overall response rate†</c:v>
                </c:pt>
                <c:pt idx="1">
                  <c:v>Combined response (sCR + CR +VGPR)</c:v>
                </c:pt>
                <c:pt idx="2">
                  <c:v>Complete response (sCR + CR)¶ </c:v>
                </c:pt>
                <c:pt idx="3">
                  <c:v>Very good partial response</c:v>
                </c:pt>
                <c:pt idx="4">
                  <c:v>Partial response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66.0</c:v>
                </c:pt>
                <c:pt idx="1">
                  <c:v>29.0</c:v>
                </c:pt>
                <c:pt idx="2">
                  <c:v>9.0</c:v>
                </c:pt>
                <c:pt idx="3">
                  <c:v>20.0</c:v>
                </c:pt>
                <c:pt idx="4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1919792"/>
        <c:axId val="-2141916896"/>
      </c:barChart>
      <c:catAx>
        <c:axId val="-21419197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-2141916896"/>
        <c:crosses val="autoZero"/>
        <c:auto val="1"/>
        <c:lblAlgn val="ctr"/>
        <c:lblOffset val="100"/>
        <c:noMultiLvlLbl val="0"/>
      </c:catAx>
      <c:valAx>
        <c:axId val="-2141916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Response rate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 cap="sq">
            <a:solidFill>
              <a:schemeClr val="tx1"/>
            </a:solidFill>
          </a:ln>
        </c:spPr>
        <c:crossAx val="-2141919792"/>
        <c:crosses val="autoZero"/>
        <c:crossBetween val="between"/>
        <c:majorUnit val="20.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10350142402413"/>
          <c:y val="0.020137467191601"/>
          <c:w val="0.408699980200734"/>
          <c:h val="0.159029199475068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 b="1" i="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s-ES_tradn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0"/>
          <c:tx>
            <c:strRef>
              <c:f>Hoja2!$A$8:$B$8</c:f>
              <c:strCache>
                <c:ptCount val="2"/>
                <c:pt idx="0">
                  <c:v>Hb</c:v>
                </c:pt>
              </c:strCache>
            </c:strRef>
          </c:tx>
          <c:xVal>
            <c:numRef>
              <c:f>Hoja2!$C$5:$BW$5</c:f>
              <c:numCache>
                <c:formatCode>d\-mmm</c:formatCode>
                <c:ptCount val="73"/>
                <c:pt idx="0" formatCode="m/d/yy">
                  <c:v>40693.0</c:v>
                </c:pt>
                <c:pt idx="1">
                  <c:v>40714.0</c:v>
                </c:pt>
                <c:pt idx="2" formatCode="m/d/yy">
                  <c:v>40735.0</c:v>
                </c:pt>
                <c:pt idx="3">
                  <c:v>40743.0</c:v>
                </c:pt>
                <c:pt idx="4" formatCode="m/d/yy">
                  <c:v>40773.0</c:v>
                </c:pt>
                <c:pt idx="5" formatCode="m/d/yy">
                  <c:v>40800.0</c:v>
                </c:pt>
                <c:pt idx="6">
                  <c:v>40812.0</c:v>
                </c:pt>
                <c:pt idx="7" formatCode="m/d/yy">
                  <c:v>40833.0</c:v>
                </c:pt>
                <c:pt idx="8" formatCode="m/d/yy">
                  <c:v>40849.0</c:v>
                </c:pt>
                <c:pt idx="9" formatCode="m/d/yy">
                  <c:v>40875.0</c:v>
                </c:pt>
                <c:pt idx="10">
                  <c:v>40884.0</c:v>
                </c:pt>
                <c:pt idx="11" formatCode="m/d/yy">
                  <c:v>40891.0</c:v>
                </c:pt>
                <c:pt idx="12" formatCode="m/d/yy">
                  <c:v>40905.0</c:v>
                </c:pt>
                <c:pt idx="13" formatCode="m/d/yy">
                  <c:v>40912.0</c:v>
                </c:pt>
                <c:pt idx="14" formatCode="m/d/yy">
                  <c:v>40940.0</c:v>
                </c:pt>
                <c:pt idx="15" formatCode="m/d/yy">
                  <c:v>40968.0</c:v>
                </c:pt>
                <c:pt idx="16" formatCode="m/d/yy">
                  <c:v>40996.0</c:v>
                </c:pt>
                <c:pt idx="17" formatCode="m/d/yy">
                  <c:v>41024.0</c:v>
                </c:pt>
                <c:pt idx="18" formatCode="m/d/yy">
                  <c:v>41052.0</c:v>
                </c:pt>
                <c:pt idx="19" formatCode="m/d/yy">
                  <c:v>41080.0</c:v>
                </c:pt>
                <c:pt idx="20">
                  <c:v>41108.0</c:v>
                </c:pt>
                <c:pt idx="21" formatCode="m/d/yy">
                  <c:v>41134.0</c:v>
                </c:pt>
                <c:pt idx="22" formatCode="m/d/yy">
                  <c:v>41164.0</c:v>
                </c:pt>
                <c:pt idx="23" formatCode="m/d/yy">
                  <c:v>41192.0</c:v>
                </c:pt>
                <c:pt idx="24" formatCode="m/d/yy">
                  <c:v>41220.0</c:v>
                </c:pt>
                <c:pt idx="25" formatCode="m/d/yy">
                  <c:v>41248.0</c:v>
                </c:pt>
                <c:pt idx="26" formatCode="m/d/yy">
                  <c:v>41311.0</c:v>
                </c:pt>
                <c:pt idx="27" formatCode="m/d/yy">
                  <c:v>41346.0</c:v>
                </c:pt>
                <c:pt idx="28" formatCode="m/d/yy">
                  <c:v>41360.0</c:v>
                </c:pt>
                <c:pt idx="29" formatCode="m/d/yy">
                  <c:v>41372.0</c:v>
                </c:pt>
                <c:pt idx="30" formatCode="m/d/yy">
                  <c:v>41388.0</c:v>
                </c:pt>
                <c:pt idx="31" formatCode="m/d/yy">
                  <c:v>41402.0</c:v>
                </c:pt>
                <c:pt idx="32" formatCode="m/d/yy">
                  <c:v>41416.0</c:v>
                </c:pt>
                <c:pt idx="33" formatCode="m/d/yy">
                  <c:v>41430.0</c:v>
                </c:pt>
                <c:pt idx="34" formatCode="m/d/yy">
                  <c:v>41451.0</c:v>
                </c:pt>
                <c:pt idx="35" formatCode="m/d/yy">
                  <c:v>41465.0</c:v>
                </c:pt>
                <c:pt idx="36" formatCode="m/d/yy">
                  <c:v>41486.0</c:v>
                </c:pt>
                <c:pt idx="37" formatCode="m/d/yy">
                  <c:v>41507.0</c:v>
                </c:pt>
                <c:pt idx="38" formatCode="m/d/yy">
                  <c:v>41535.0</c:v>
                </c:pt>
                <c:pt idx="39" formatCode="m/d/yy">
                  <c:v>41570.0</c:v>
                </c:pt>
                <c:pt idx="40" formatCode="m/d/yy">
                  <c:v>41605.0</c:v>
                </c:pt>
                <c:pt idx="41" formatCode="m/d/yy">
                  <c:v>41620.0</c:v>
                </c:pt>
                <c:pt idx="42" formatCode="m/d/yy">
                  <c:v>41641.0</c:v>
                </c:pt>
                <c:pt idx="43" formatCode="m/d/yy">
                  <c:v>41661.0</c:v>
                </c:pt>
                <c:pt idx="44" formatCode="m/d/yy">
                  <c:v>41682.0</c:v>
                </c:pt>
                <c:pt idx="45" formatCode="m/d/yy">
                  <c:v>41704.0</c:v>
                </c:pt>
                <c:pt idx="46" formatCode="m/d/yy">
                  <c:v>41731.0</c:v>
                </c:pt>
                <c:pt idx="47" formatCode="m/d/yy">
                  <c:v>41734.0</c:v>
                </c:pt>
                <c:pt idx="48" formatCode="m/d/yy">
                  <c:v>41743.0</c:v>
                </c:pt>
                <c:pt idx="49" formatCode="m/d/yy">
                  <c:v>41773.0</c:v>
                </c:pt>
                <c:pt idx="50" formatCode="m/d/yy">
                  <c:v>41801.0</c:v>
                </c:pt>
                <c:pt idx="51" formatCode="m/d/yy">
                  <c:v>41829.0</c:v>
                </c:pt>
                <c:pt idx="52" formatCode="m/d/yy">
                  <c:v>41857.0</c:v>
                </c:pt>
                <c:pt idx="53" formatCode="m/d/yy">
                  <c:v>41885.0</c:v>
                </c:pt>
                <c:pt idx="54" formatCode="m/d/yy">
                  <c:v>41913.0</c:v>
                </c:pt>
                <c:pt idx="55" formatCode="m/d/yy">
                  <c:v>41941.0</c:v>
                </c:pt>
                <c:pt idx="56" formatCode="m/d/yy">
                  <c:v>41969.0</c:v>
                </c:pt>
                <c:pt idx="57" formatCode="m/d/yy">
                  <c:v>41995.0</c:v>
                </c:pt>
                <c:pt idx="58" formatCode="m/d/yy">
                  <c:v>42025.0</c:v>
                </c:pt>
                <c:pt idx="59" formatCode="m/d/yy">
                  <c:v>42053.0</c:v>
                </c:pt>
                <c:pt idx="60" formatCode="m/d/yy">
                  <c:v>42081.0</c:v>
                </c:pt>
                <c:pt idx="61" formatCode="m/d/yy">
                  <c:v>42109.0</c:v>
                </c:pt>
                <c:pt idx="62" formatCode="m/d/yy">
                  <c:v>42137.0</c:v>
                </c:pt>
                <c:pt idx="63" formatCode="m/d/yy">
                  <c:v>42165.0</c:v>
                </c:pt>
                <c:pt idx="64" formatCode="m/d/yy">
                  <c:v>42193.0</c:v>
                </c:pt>
                <c:pt idx="65" formatCode="m/d/yy">
                  <c:v>42222.0</c:v>
                </c:pt>
                <c:pt idx="66" formatCode="m/d/yy">
                  <c:v>42249.0</c:v>
                </c:pt>
                <c:pt idx="67" formatCode="m/d/yy">
                  <c:v>42277.0</c:v>
                </c:pt>
                <c:pt idx="68" formatCode="m/d/yy">
                  <c:v>42305.0</c:v>
                </c:pt>
                <c:pt idx="69">
                  <c:v>42333.0</c:v>
                </c:pt>
                <c:pt idx="70" formatCode="m/d/yy">
                  <c:v>42361.0</c:v>
                </c:pt>
                <c:pt idx="71" formatCode="m/d/yy">
                  <c:v>42389.0</c:v>
                </c:pt>
                <c:pt idx="72" formatCode="m/d/yy">
                  <c:v>42417.0</c:v>
                </c:pt>
              </c:numCache>
            </c:numRef>
          </c:xVal>
          <c:yVal>
            <c:numRef>
              <c:f>Hoja2!$C$8:$BV$8</c:f>
              <c:numCache>
                <c:formatCode>General</c:formatCode>
                <c:ptCount val="72"/>
                <c:pt idx="0">
                  <c:v>8.4</c:v>
                </c:pt>
                <c:pt idx="1">
                  <c:v>8.7</c:v>
                </c:pt>
                <c:pt idx="2">
                  <c:v>10.3</c:v>
                </c:pt>
                <c:pt idx="3">
                  <c:v>10.0</c:v>
                </c:pt>
                <c:pt idx="4">
                  <c:v>8.5</c:v>
                </c:pt>
                <c:pt idx="5">
                  <c:v>10.5</c:v>
                </c:pt>
                <c:pt idx="6">
                  <c:v>9.7</c:v>
                </c:pt>
                <c:pt idx="7">
                  <c:v>9.5</c:v>
                </c:pt>
                <c:pt idx="8">
                  <c:v>8.4</c:v>
                </c:pt>
                <c:pt idx="9">
                  <c:v>10.6</c:v>
                </c:pt>
                <c:pt idx="10">
                  <c:v>10.3</c:v>
                </c:pt>
                <c:pt idx="11">
                  <c:v>9.0</c:v>
                </c:pt>
                <c:pt idx="12">
                  <c:v>7.3</c:v>
                </c:pt>
                <c:pt idx="13">
                  <c:v>10.2</c:v>
                </c:pt>
                <c:pt idx="14">
                  <c:v>9.4</c:v>
                </c:pt>
                <c:pt idx="15">
                  <c:v>9.4</c:v>
                </c:pt>
                <c:pt idx="16">
                  <c:v>8.1</c:v>
                </c:pt>
                <c:pt idx="17">
                  <c:v>9.5</c:v>
                </c:pt>
                <c:pt idx="18">
                  <c:v>8.4</c:v>
                </c:pt>
                <c:pt idx="19">
                  <c:v>8.3</c:v>
                </c:pt>
                <c:pt idx="20">
                  <c:v>7.9</c:v>
                </c:pt>
                <c:pt idx="21">
                  <c:v>8.5</c:v>
                </c:pt>
                <c:pt idx="22">
                  <c:v>8.7</c:v>
                </c:pt>
                <c:pt idx="23">
                  <c:v>8.7</c:v>
                </c:pt>
                <c:pt idx="24">
                  <c:v>9.3</c:v>
                </c:pt>
                <c:pt idx="25">
                  <c:v>8.9</c:v>
                </c:pt>
                <c:pt idx="26">
                  <c:v>10.3</c:v>
                </c:pt>
                <c:pt idx="27">
                  <c:v>8.3</c:v>
                </c:pt>
                <c:pt idx="28">
                  <c:v>6.4</c:v>
                </c:pt>
                <c:pt idx="29">
                  <c:v>7.9</c:v>
                </c:pt>
                <c:pt idx="30">
                  <c:v>7.4</c:v>
                </c:pt>
                <c:pt idx="31">
                  <c:v>8.7</c:v>
                </c:pt>
                <c:pt idx="32">
                  <c:v>8.0</c:v>
                </c:pt>
                <c:pt idx="33">
                  <c:v>8.8</c:v>
                </c:pt>
                <c:pt idx="34">
                  <c:v>7.4</c:v>
                </c:pt>
                <c:pt idx="35">
                  <c:v>8.0</c:v>
                </c:pt>
                <c:pt idx="36">
                  <c:v>7.2</c:v>
                </c:pt>
                <c:pt idx="37">
                  <c:v>8.6</c:v>
                </c:pt>
                <c:pt idx="38">
                  <c:v>10.2</c:v>
                </c:pt>
                <c:pt idx="39">
                  <c:v>10.0</c:v>
                </c:pt>
                <c:pt idx="40">
                  <c:v>9.8</c:v>
                </c:pt>
                <c:pt idx="41">
                  <c:v>8.9</c:v>
                </c:pt>
                <c:pt idx="42">
                  <c:v>9.1</c:v>
                </c:pt>
                <c:pt idx="43">
                  <c:v>9.1</c:v>
                </c:pt>
                <c:pt idx="44">
                  <c:v>8.2</c:v>
                </c:pt>
                <c:pt idx="45">
                  <c:v>8.4</c:v>
                </c:pt>
                <c:pt idx="46">
                  <c:v>9.3</c:v>
                </c:pt>
                <c:pt idx="47">
                  <c:v>6.7</c:v>
                </c:pt>
                <c:pt idx="48">
                  <c:v>11.5</c:v>
                </c:pt>
                <c:pt idx="49">
                  <c:v>12.4</c:v>
                </c:pt>
                <c:pt idx="50">
                  <c:v>13.1</c:v>
                </c:pt>
                <c:pt idx="51">
                  <c:v>13.4</c:v>
                </c:pt>
                <c:pt idx="52">
                  <c:v>13.0</c:v>
                </c:pt>
                <c:pt idx="53">
                  <c:v>13.7</c:v>
                </c:pt>
                <c:pt idx="54">
                  <c:v>13.6</c:v>
                </c:pt>
                <c:pt idx="55">
                  <c:v>14.5</c:v>
                </c:pt>
                <c:pt idx="56">
                  <c:v>14.7</c:v>
                </c:pt>
                <c:pt idx="57">
                  <c:v>13.4</c:v>
                </c:pt>
                <c:pt idx="58">
                  <c:v>13.0</c:v>
                </c:pt>
                <c:pt idx="59">
                  <c:v>13.7</c:v>
                </c:pt>
                <c:pt idx="60">
                  <c:v>13.6</c:v>
                </c:pt>
                <c:pt idx="61">
                  <c:v>14.5</c:v>
                </c:pt>
                <c:pt idx="62">
                  <c:v>14.7</c:v>
                </c:pt>
                <c:pt idx="63">
                  <c:v>14.4</c:v>
                </c:pt>
                <c:pt idx="64">
                  <c:v>14.5</c:v>
                </c:pt>
                <c:pt idx="65">
                  <c:v>13.9</c:v>
                </c:pt>
                <c:pt idx="66">
                  <c:v>15.0</c:v>
                </c:pt>
                <c:pt idx="67">
                  <c:v>14.8</c:v>
                </c:pt>
                <c:pt idx="68">
                  <c:v>14.7</c:v>
                </c:pt>
                <c:pt idx="69">
                  <c:v>14.6</c:v>
                </c:pt>
                <c:pt idx="70">
                  <c:v>14.3</c:v>
                </c:pt>
                <c:pt idx="71">
                  <c:v>14.0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1353376"/>
        <c:axId val="-2120794208"/>
      </c:scatterChart>
      <c:valAx>
        <c:axId val="-2121353376"/>
        <c:scaling>
          <c:orientation val="minMax"/>
          <c:max val="42420.0"/>
          <c:min val="40690.0"/>
        </c:scaling>
        <c:delete val="0"/>
        <c:axPos val="b"/>
        <c:numFmt formatCode="m/d/yy" sourceLinked="1"/>
        <c:majorTickMark val="out"/>
        <c:minorTickMark val="none"/>
        <c:tickLblPos val="nextTo"/>
        <c:crossAx val="-2120794208"/>
        <c:crosses val="autoZero"/>
        <c:crossBetween val="midCat"/>
        <c:majorUnit val="200.0"/>
      </c:valAx>
      <c:valAx>
        <c:axId val="-2120794208"/>
        <c:scaling>
          <c:orientation val="minMax"/>
          <c:max val="16.0"/>
          <c:min val="6.0"/>
        </c:scaling>
        <c:delete val="0"/>
        <c:axPos val="l"/>
        <c:numFmt formatCode="#,##0.0" sourceLinked="0"/>
        <c:majorTickMark val="out"/>
        <c:minorTickMark val="none"/>
        <c:tickLblPos val="nextTo"/>
        <c:crossAx val="-2121353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47581118691429"/>
          <c:y val="0.208612752942192"/>
          <c:w val="0.0920375316755538"/>
          <c:h val="0.0933080352600568"/>
        </c:manualLayout>
      </c:layout>
      <c:overlay val="0"/>
      <c:txPr>
        <a:bodyPr/>
        <a:lstStyle/>
        <a:p>
          <a:pPr>
            <a:defRPr sz="1800"/>
          </a:pPr>
          <a:endParaRPr lang="es-ES_tradnl"/>
        </a:p>
      </c:txPr>
    </c:legend>
    <c:plotVisOnly val="1"/>
    <c:dispBlanksAs val="span"/>
    <c:showDLblsOverMax val="0"/>
  </c:chart>
  <c:txPr>
    <a:bodyPr/>
    <a:lstStyle/>
    <a:p>
      <a:pPr>
        <a:defRPr b="1" i="0">
          <a:latin typeface="Arial" charset="0"/>
          <a:ea typeface="Arial" charset="0"/>
          <a:cs typeface="Arial" charset="0"/>
        </a:defRPr>
      </a:pPr>
      <a:endParaRPr lang="es-ES_tradn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71971324173857"/>
          <c:y val="0.568388272942797"/>
        </c:manualLayout>
      </c:layout>
      <c:overlay val="0"/>
      <c:txPr>
        <a:bodyPr/>
        <a:lstStyle/>
        <a:p>
          <a:pPr>
            <a:defRPr sz="1600"/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0528751575301958"/>
          <c:y val="0.177671019584217"/>
          <c:w val="0.894249684939608"/>
          <c:h val="0.72480192790692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Hoja2!$A$6:$B$6</c:f>
              <c:strCache>
                <c:ptCount val="2"/>
                <c:pt idx="0">
                  <c:v>MC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x"/>
            <c:size val="9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Hoja2!$C$5:$BV$5</c:f>
              <c:numCache>
                <c:formatCode>d\-mmm</c:formatCode>
                <c:ptCount val="72"/>
                <c:pt idx="0" formatCode="m/d/yy">
                  <c:v>40693.0</c:v>
                </c:pt>
                <c:pt idx="1">
                  <c:v>40714.0</c:v>
                </c:pt>
                <c:pt idx="2" formatCode="m/d/yy">
                  <c:v>40735.0</c:v>
                </c:pt>
                <c:pt idx="3">
                  <c:v>40743.0</c:v>
                </c:pt>
                <c:pt idx="4" formatCode="m/d/yy">
                  <c:v>40773.0</c:v>
                </c:pt>
                <c:pt idx="5" formatCode="m/d/yy">
                  <c:v>40800.0</c:v>
                </c:pt>
                <c:pt idx="6">
                  <c:v>40812.0</c:v>
                </c:pt>
                <c:pt idx="7" formatCode="m/d/yy">
                  <c:v>40833.0</c:v>
                </c:pt>
                <c:pt idx="8" formatCode="m/d/yy">
                  <c:v>40849.0</c:v>
                </c:pt>
                <c:pt idx="9" formatCode="m/d/yy">
                  <c:v>40875.0</c:v>
                </c:pt>
                <c:pt idx="10">
                  <c:v>40884.0</c:v>
                </c:pt>
                <c:pt idx="11" formatCode="m/d/yy">
                  <c:v>40891.0</c:v>
                </c:pt>
                <c:pt idx="12" formatCode="m/d/yy">
                  <c:v>40905.0</c:v>
                </c:pt>
                <c:pt idx="13" formatCode="m/d/yy">
                  <c:v>40912.0</c:v>
                </c:pt>
                <c:pt idx="14" formatCode="m/d/yy">
                  <c:v>40940.0</c:v>
                </c:pt>
                <c:pt idx="15" formatCode="m/d/yy">
                  <c:v>40968.0</c:v>
                </c:pt>
                <c:pt idx="16" formatCode="m/d/yy">
                  <c:v>40996.0</c:v>
                </c:pt>
                <c:pt idx="17" formatCode="m/d/yy">
                  <c:v>41024.0</c:v>
                </c:pt>
                <c:pt idx="18" formatCode="m/d/yy">
                  <c:v>41052.0</c:v>
                </c:pt>
                <c:pt idx="19" formatCode="m/d/yy">
                  <c:v>41080.0</c:v>
                </c:pt>
                <c:pt idx="20">
                  <c:v>41108.0</c:v>
                </c:pt>
                <c:pt idx="21" formatCode="m/d/yy">
                  <c:v>41134.0</c:v>
                </c:pt>
                <c:pt idx="22" formatCode="m/d/yy">
                  <c:v>41164.0</c:v>
                </c:pt>
                <c:pt idx="23" formatCode="m/d/yy">
                  <c:v>41192.0</c:v>
                </c:pt>
                <c:pt idx="24" formatCode="m/d/yy">
                  <c:v>41220.0</c:v>
                </c:pt>
                <c:pt idx="25" formatCode="m/d/yy">
                  <c:v>41248.0</c:v>
                </c:pt>
                <c:pt idx="26" formatCode="m/d/yy">
                  <c:v>41311.0</c:v>
                </c:pt>
                <c:pt idx="27" formatCode="m/d/yy">
                  <c:v>41346.0</c:v>
                </c:pt>
                <c:pt idx="28" formatCode="m/d/yy">
                  <c:v>41360.0</c:v>
                </c:pt>
                <c:pt idx="29" formatCode="m/d/yy">
                  <c:v>41372.0</c:v>
                </c:pt>
                <c:pt idx="30" formatCode="m/d/yy">
                  <c:v>41388.0</c:v>
                </c:pt>
                <c:pt idx="31" formatCode="m/d/yy">
                  <c:v>41402.0</c:v>
                </c:pt>
                <c:pt idx="32" formatCode="m/d/yy">
                  <c:v>41416.0</c:v>
                </c:pt>
                <c:pt idx="33" formatCode="m/d/yy">
                  <c:v>41430.0</c:v>
                </c:pt>
                <c:pt idx="34" formatCode="m/d/yy">
                  <c:v>41451.0</c:v>
                </c:pt>
                <c:pt idx="35" formatCode="m/d/yy">
                  <c:v>41465.0</c:v>
                </c:pt>
                <c:pt idx="36" formatCode="m/d/yy">
                  <c:v>41486.0</c:v>
                </c:pt>
                <c:pt idx="37" formatCode="m/d/yy">
                  <c:v>41507.0</c:v>
                </c:pt>
                <c:pt idx="38" formatCode="m/d/yy">
                  <c:v>41535.0</c:v>
                </c:pt>
                <c:pt idx="39" formatCode="m/d/yy">
                  <c:v>41570.0</c:v>
                </c:pt>
                <c:pt idx="40" formatCode="m/d/yy">
                  <c:v>41605.0</c:v>
                </c:pt>
                <c:pt idx="41" formatCode="m/d/yy">
                  <c:v>41620.0</c:v>
                </c:pt>
                <c:pt idx="42" formatCode="m/d/yy">
                  <c:v>41641.0</c:v>
                </c:pt>
                <c:pt idx="43" formatCode="m/d/yy">
                  <c:v>41661.0</c:v>
                </c:pt>
                <c:pt idx="44" formatCode="m/d/yy">
                  <c:v>41682.0</c:v>
                </c:pt>
                <c:pt idx="45" formatCode="m/d/yy">
                  <c:v>41704.0</c:v>
                </c:pt>
                <c:pt idx="46" formatCode="m/d/yy">
                  <c:v>41731.0</c:v>
                </c:pt>
                <c:pt idx="47" formatCode="m/d/yy">
                  <c:v>41734.0</c:v>
                </c:pt>
                <c:pt idx="48" formatCode="m/d/yy">
                  <c:v>41743.0</c:v>
                </c:pt>
                <c:pt idx="49" formatCode="m/d/yy">
                  <c:v>41773.0</c:v>
                </c:pt>
                <c:pt idx="50" formatCode="m/d/yy">
                  <c:v>41801.0</c:v>
                </c:pt>
                <c:pt idx="51" formatCode="m/d/yy">
                  <c:v>41829.0</c:v>
                </c:pt>
                <c:pt idx="52" formatCode="m/d/yy">
                  <c:v>41857.0</c:v>
                </c:pt>
                <c:pt idx="53" formatCode="m/d/yy">
                  <c:v>41885.0</c:v>
                </c:pt>
                <c:pt idx="54" formatCode="m/d/yy">
                  <c:v>41913.0</c:v>
                </c:pt>
                <c:pt idx="55" formatCode="m/d/yy">
                  <c:v>41941.0</c:v>
                </c:pt>
                <c:pt idx="56" formatCode="m/d/yy">
                  <c:v>41969.0</c:v>
                </c:pt>
                <c:pt idx="57" formatCode="m/d/yy">
                  <c:v>41995.0</c:v>
                </c:pt>
                <c:pt idx="58" formatCode="m/d/yy">
                  <c:v>42025.0</c:v>
                </c:pt>
                <c:pt idx="59" formatCode="m/d/yy">
                  <c:v>42053.0</c:v>
                </c:pt>
                <c:pt idx="60" formatCode="m/d/yy">
                  <c:v>42081.0</c:v>
                </c:pt>
                <c:pt idx="61" formatCode="m/d/yy">
                  <c:v>42109.0</c:v>
                </c:pt>
                <c:pt idx="62" formatCode="m/d/yy">
                  <c:v>42137.0</c:v>
                </c:pt>
                <c:pt idx="63" formatCode="m/d/yy">
                  <c:v>42165.0</c:v>
                </c:pt>
                <c:pt idx="64" formatCode="m/d/yy">
                  <c:v>42193.0</c:v>
                </c:pt>
                <c:pt idx="65" formatCode="m/d/yy">
                  <c:v>42222.0</c:v>
                </c:pt>
                <c:pt idx="66" formatCode="m/d/yy">
                  <c:v>42249.0</c:v>
                </c:pt>
                <c:pt idx="67" formatCode="m/d/yy">
                  <c:v>42277.0</c:v>
                </c:pt>
                <c:pt idx="68" formatCode="m/d/yy">
                  <c:v>42305.0</c:v>
                </c:pt>
                <c:pt idx="69">
                  <c:v>42333.0</c:v>
                </c:pt>
                <c:pt idx="70" formatCode="m/d/yy">
                  <c:v>42361.0</c:v>
                </c:pt>
                <c:pt idx="71" formatCode="m/d/yy">
                  <c:v>42389.0</c:v>
                </c:pt>
              </c:numCache>
            </c:numRef>
          </c:xVal>
          <c:yVal>
            <c:numRef>
              <c:f>Hoja2!$C$6:$BV$6</c:f>
              <c:numCache>
                <c:formatCode>General</c:formatCode>
                <c:ptCount val="72"/>
                <c:pt idx="0">
                  <c:v>3.36</c:v>
                </c:pt>
                <c:pt idx="1">
                  <c:v>3.67</c:v>
                </c:pt>
                <c:pt idx="2">
                  <c:v>4.14</c:v>
                </c:pt>
                <c:pt idx="3">
                  <c:v>3.9</c:v>
                </c:pt>
                <c:pt idx="4">
                  <c:v>3.5</c:v>
                </c:pt>
                <c:pt idx="5">
                  <c:v>2.8</c:v>
                </c:pt>
                <c:pt idx="6">
                  <c:v>2.8</c:v>
                </c:pt>
                <c:pt idx="7">
                  <c:v>3.4</c:v>
                </c:pt>
                <c:pt idx="8">
                  <c:v>4.0</c:v>
                </c:pt>
                <c:pt idx="9">
                  <c:v>3.57</c:v>
                </c:pt>
                <c:pt idx="10">
                  <c:v>3.75</c:v>
                </c:pt>
                <c:pt idx="11">
                  <c:v>3.7</c:v>
                </c:pt>
                <c:pt idx="12">
                  <c:v>3.4</c:v>
                </c:pt>
                <c:pt idx="13">
                  <c:v>2.7</c:v>
                </c:pt>
                <c:pt idx="14">
                  <c:v>4.0</c:v>
                </c:pt>
                <c:pt idx="15">
                  <c:v>3.6</c:v>
                </c:pt>
                <c:pt idx="16">
                  <c:v>3.28</c:v>
                </c:pt>
                <c:pt idx="17">
                  <c:v>3.5</c:v>
                </c:pt>
                <c:pt idx="18">
                  <c:v>3.3</c:v>
                </c:pt>
                <c:pt idx="19">
                  <c:v>3.6</c:v>
                </c:pt>
                <c:pt idx="20">
                  <c:v>3.6</c:v>
                </c:pt>
                <c:pt idx="21">
                  <c:v>3.9</c:v>
                </c:pt>
                <c:pt idx="22">
                  <c:v>3.7</c:v>
                </c:pt>
                <c:pt idx="23">
                  <c:v>3.6</c:v>
                </c:pt>
                <c:pt idx="24">
                  <c:v>3.87</c:v>
                </c:pt>
                <c:pt idx="25">
                  <c:v>4.2</c:v>
                </c:pt>
                <c:pt idx="26">
                  <c:v>4.1</c:v>
                </c:pt>
                <c:pt idx="27">
                  <c:v>4.1</c:v>
                </c:pt>
                <c:pt idx="28">
                  <c:v>3.98</c:v>
                </c:pt>
                <c:pt idx="29">
                  <c:v>3.98</c:v>
                </c:pt>
                <c:pt idx="30">
                  <c:v>3.5</c:v>
                </c:pt>
                <c:pt idx="31">
                  <c:v>4.5</c:v>
                </c:pt>
                <c:pt idx="32">
                  <c:v>4.3</c:v>
                </c:pt>
                <c:pt idx="33">
                  <c:v>4.7</c:v>
                </c:pt>
                <c:pt idx="34">
                  <c:v>4.7</c:v>
                </c:pt>
                <c:pt idx="35">
                  <c:v>4.8</c:v>
                </c:pt>
                <c:pt idx="36">
                  <c:v>4.649999999999998</c:v>
                </c:pt>
                <c:pt idx="37">
                  <c:v>4.3</c:v>
                </c:pt>
                <c:pt idx="38">
                  <c:v>4.0</c:v>
                </c:pt>
                <c:pt idx="39">
                  <c:v>3.8</c:v>
                </c:pt>
                <c:pt idx="40">
                  <c:v>4.0</c:v>
                </c:pt>
                <c:pt idx="41">
                  <c:v>4.0</c:v>
                </c:pt>
                <c:pt idx="42">
                  <c:v>4.25</c:v>
                </c:pt>
                <c:pt idx="44">
                  <c:v>4.5</c:v>
                </c:pt>
                <c:pt idx="45">
                  <c:v>4.37</c:v>
                </c:pt>
                <c:pt idx="46">
                  <c:v>2.4</c:v>
                </c:pt>
                <c:pt idx="47">
                  <c:v>1.5</c:v>
                </c:pt>
                <c:pt idx="48">
                  <c:v>1.45</c:v>
                </c:pt>
                <c:pt idx="49">
                  <c:v>0.43</c:v>
                </c:pt>
                <c:pt idx="50">
                  <c:v>0.23</c:v>
                </c:pt>
                <c:pt idx="51">
                  <c:v>0.18</c:v>
                </c:pt>
                <c:pt idx="52">
                  <c:v>0.11</c:v>
                </c:pt>
                <c:pt idx="53">
                  <c:v>0.11</c:v>
                </c:pt>
                <c:pt idx="54">
                  <c:v>0.1</c:v>
                </c:pt>
                <c:pt idx="55">
                  <c:v>0.08</c:v>
                </c:pt>
                <c:pt idx="56">
                  <c:v>0.06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0.07</c:v>
                </c:pt>
                <c:pt idx="67">
                  <c:v>0.1</c:v>
                </c:pt>
                <c:pt idx="68">
                  <c:v>0.11</c:v>
                </c:pt>
                <c:pt idx="69">
                  <c:v>0.17</c:v>
                </c:pt>
                <c:pt idx="70">
                  <c:v>0.2</c:v>
                </c:pt>
                <c:pt idx="71">
                  <c:v>0.27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255760"/>
        <c:axId val="-2120947968"/>
      </c:scatterChart>
      <c:valAx>
        <c:axId val="-2120255760"/>
        <c:scaling>
          <c:orientation val="minMax"/>
          <c:max val="42420.0"/>
          <c:min val="40690.0"/>
        </c:scaling>
        <c:delete val="0"/>
        <c:axPos val="b"/>
        <c:numFmt formatCode="m/d/yy" sourceLinked="1"/>
        <c:majorTickMark val="out"/>
        <c:minorTickMark val="none"/>
        <c:tickLblPos val="nextTo"/>
        <c:crossAx val="-2120947968"/>
        <c:crosses val="autoZero"/>
        <c:crossBetween val="midCat"/>
        <c:majorUnit val="200.0"/>
      </c:valAx>
      <c:valAx>
        <c:axId val="-2120947968"/>
        <c:scaling>
          <c:orientation val="minMax"/>
          <c:max val="5.0"/>
          <c:min val="0.0"/>
        </c:scaling>
        <c:delete val="0"/>
        <c:axPos val="l"/>
        <c:numFmt formatCode="#,##0.0" sourceLinked="0"/>
        <c:majorTickMark val="out"/>
        <c:minorTickMark val="none"/>
        <c:tickLblPos val="nextTo"/>
        <c:crossAx val="-2120255760"/>
        <c:crosses val="autoZero"/>
        <c:crossBetween val="midCat"/>
      </c:valAx>
    </c:plotArea>
    <c:plotVisOnly val="1"/>
    <c:dispBlanksAs val="span"/>
    <c:showDLblsOverMax val="0"/>
  </c:chart>
  <c:txPr>
    <a:bodyPr/>
    <a:lstStyle/>
    <a:p>
      <a:pPr>
        <a:defRPr b="1" i="0">
          <a:latin typeface="Arial" charset="0"/>
          <a:ea typeface="Arial" charset="0"/>
          <a:cs typeface="Arial" charset="0"/>
        </a:defRPr>
      </a:pPr>
      <a:endParaRPr lang="es-ES_trad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71971324173857"/>
          <c:y val="0.568388272942797"/>
        </c:manualLayout>
      </c:layout>
      <c:overlay val="0"/>
      <c:txPr>
        <a:bodyPr/>
        <a:lstStyle/>
        <a:p>
          <a:pPr>
            <a:defRPr sz="1600"/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0528751575301958"/>
          <c:y val="0.177671019584217"/>
          <c:w val="0.894249684939608"/>
          <c:h val="0.72480192790692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Hoja2!$A$6:$B$6</c:f>
              <c:strCache>
                <c:ptCount val="2"/>
                <c:pt idx="0">
                  <c:v>MC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x"/>
            <c:size val="9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Hoja2!$C$5:$BV$5</c:f>
              <c:numCache>
                <c:formatCode>d\-mmm</c:formatCode>
                <c:ptCount val="72"/>
                <c:pt idx="0" formatCode="m/d/yy">
                  <c:v>40693.0</c:v>
                </c:pt>
                <c:pt idx="1">
                  <c:v>40714.0</c:v>
                </c:pt>
                <c:pt idx="2" formatCode="m/d/yy">
                  <c:v>40735.0</c:v>
                </c:pt>
                <c:pt idx="3">
                  <c:v>40743.0</c:v>
                </c:pt>
                <c:pt idx="4" formatCode="m/d/yy">
                  <c:v>40773.0</c:v>
                </c:pt>
                <c:pt idx="5" formatCode="m/d/yy">
                  <c:v>40800.0</c:v>
                </c:pt>
                <c:pt idx="6">
                  <c:v>40812.0</c:v>
                </c:pt>
                <c:pt idx="7" formatCode="m/d/yy">
                  <c:v>40833.0</c:v>
                </c:pt>
                <c:pt idx="8" formatCode="m/d/yy">
                  <c:v>40849.0</c:v>
                </c:pt>
                <c:pt idx="9" formatCode="m/d/yy">
                  <c:v>40875.0</c:v>
                </c:pt>
                <c:pt idx="10">
                  <c:v>40884.0</c:v>
                </c:pt>
                <c:pt idx="11" formatCode="m/d/yy">
                  <c:v>40891.0</c:v>
                </c:pt>
                <c:pt idx="12" formatCode="m/d/yy">
                  <c:v>40905.0</c:v>
                </c:pt>
                <c:pt idx="13" formatCode="m/d/yy">
                  <c:v>40912.0</c:v>
                </c:pt>
                <c:pt idx="14" formatCode="m/d/yy">
                  <c:v>40940.0</c:v>
                </c:pt>
                <c:pt idx="15" formatCode="m/d/yy">
                  <c:v>40968.0</c:v>
                </c:pt>
                <c:pt idx="16" formatCode="m/d/yy">
                  <c:v>40996.0</c:v>
                </c:pt>
                <c:pt idx="17" formatCode="m/d/yy">
                  <c:v>41024.0</c:v>
                </c:pt>
                <c:pt idx="18" formatCode="m/d/yy">
                  <c:v>41052.0</c:v>
                </c:pt>
                <c:pt idx="19" formatCode="m/d/yy">
                  <c:v>41080.0</c:v>
                </c:pt>
                <c:pt idx="20">
                  <c:v>41108.0</c:v>
                </c:pt>
                <c:pt idx="21" formatCode="m/d/yy">
                  <c:v>41134.0</c:v>
                </c:pt>
                <c:pt idx="22" formatCode="m/d/yy">
                  <c:v>41164.0</c:v>
                </c:pt>
                <c:pt idx="23" formatCode="m/d/yy">
                  <c:v>41192.0</c:v>
                </c:pt>
                <c:pt idx="24" formatCode="m/d/yy">
                  <c:v>41220.0</c:v>
                </c:pt>
                <c:pt idx="25" formatCode="m/d/yy">
                  <c:v>41248.0</c:v>
                </c:pt>
                <c:pt idx="26" formatCode="m/d/yy">
                  <c:v>41311.0</c:v>
                </c:pt>
                <c:pt idx="27" formatCode="m/d/yy">
                  <c:v>41346.0</c:v>
                </c:pt>
                <c:pt idx="28" formatCode="m/d/yy">
                  <c:v>41360.0</c:v>
                </c:pt>
                <c:pt idx="29" formatCode="m/d/yy">
                  <c:v>41372.0</c:v>
                </c:pt>
                <c:pt idx="30" formatCode="m/d/yy">
                  <c:v>41388.0</c:v>
                </c:pt>
                <c:pt idx="31" formatCode="m/d/yy">
                  <c:v>41402.0</c:v>
                </c:pt>
                <c:pt idx="32" formatCode="m/d/yy">
                  <c:v>41416.0</c:v>
                </c:pt>
                <c:pt idx="33" formatCode="m/d/yy">
                  <c:v>41430.0</c:v>
                </c:pt>
                <c:pt idx="34" formatCode="m/d/yy">
                  <c:v>41451.0</c:v>
                </c:pt>
                <c:pt idx="35" formatCode="m/d/yy">
                  <c:v>41465.0</c:v>
                </c:pt>
                <c:pt idx="36" formatCode="m/d/yy">
                  <c:v>41486.0</c:v>
                </c:pt>
                <c:pt idx="37" formatCode="m/d/yy">
                  <c:v>41507.0</c:v>
                </c:pt>
                <c:pt idx="38" formatCode="m/d/yy">
                  <c:v>41535.0</c:v>
                </c:pt>
                <c:pt idx="39" formatCode="m/d/yy">
                  <c:v>41570.0</c:v>
                </c:pt>
                <c:pt idx="40" formatCode="m/d/yy">
                  <c:v>41605.0</c:v>
                </c:pt>
                <c:pt idx="41" formatCode="m/d/yy">
                  <c:v>41620.0</c:v>
                </c:pt>
                <c:pt idx="42" formatCode="m/d/yy">
                  <c:v>41641.0</c:v>
                </c:pt>
                <c:pt idx="43" formatCode="m/d/yy">
                  <c:v>41661.0</c:v>
                </c:pt>
                <c:pt idx="44" formatCode="m/d/yy">
                  <c:v>41682.0</c:v>
                </c:pt>
                <c:pt idx="45" formatCode="m/d/yy">
                  <c:v>41704.0</c:v>
                </c:pt>
                <c:pt idx="46" formatCode="m/d/yy">
                  <c:v>41731.0</c:v>
                </c:pt>
                <c:pt idx="47" formatCode="m/d/yy">
                  <c:v>41734.0</c:v>
                </c:pt>
                <c:pt idx="48" formatCode="m/d/yy">
                  <c:v>41743.0</c:v>
                </c:pt>
                <c:pt idx="49" formatCode="m/d/yy">
                  <c:v>41773.0</c:v>
                </c:pt>
                <c:pt idx="50" formatCode="m/d/yy">
                  <c:v>41801.0</c:v>
                </c:pt>
                <c:pt idx="51" formatCode="m/d/yy">
                  <c:v>41829.0</c:v>
                </c:pt>
                <c:pt idx="52" formatCode="m/d/yy">
                  <c:v>41857.0</c:v>
                </c:pt>
                <c:pt idx="53" formatCode="m/d/yy">
                  <c:v>41885.0</c:v>
                </c:pt>
                <c:pt idx="54" formatCode="m/d/yy">
                  <c:v>41913.0</c:v>
                </c:pt>
                <c:pt idx="55" formatCode="m/d/yy">
                  <c:v>41941.0</c:v>
                </c:pt>
                <c:pt idx="56" formatCode="m/d/yy">
                  <c:v>41969.0</c:v>
                </c:pt>
                <c:pt idx="57" formatCode="m/d/yy">
                  <c:v>41995.0</c:v>
                </c:pt>
                <c:pt idx="58" formatCode="m/d/yy">
                  <c:v>42025.0</c:v>
                </c:pt>
                <c:pt idx="59" formatCode="m/d/yy">
                  <c:v>42053.0</c:v>
                </c:pt>
                <c:pt idx="60" formatCode="m/d/yy">
                  <c:v>42081.0</c:v>
                </c:pt>
                <c:pt idx="61" formatCode="m/d/yy">
                  <c:v>42109.0</c:v>
                </c:pt>
                <c:pt idx="62" formatCode="m/d/yy">
                  <c:v>42137.0</c:v>
                </c:pt>
                <c:pt idx="63" formatCode="m/d/yy">
                  <c:v>42165.0</c:v>
                </c:pt>
                <c:pt idx="64" formatCode="m/d/yy">
                  <c:v>42193.0</c:v>
                </c:pt>
                <c:pt idx="65" formatCode="m/d/yy">
                  <c:v>42222.0</c:v>
                </c:pt>
                <c:pt idx="66" formatCode="m/d/yy">
                  <c:v>42249.0</c:v>
                </c:pt>
                <c:pt idx="67" formatCode="m/d/yy">
                  <c:v>42277.0</c:v>
                </c:pt>
                <c:pt idx="68" formatCode="m/d/yy">
                  <c:v>42305.0</c:v>
                </c:pt>
                <c:pt idx="69">
                  <c:v>42333.0</c:v>
                </c:pt>
                <c:pt idx="70" formatCode="m/d/yy">
                  <c:v>42361.0</c:v>
                </c:pt>
                <c:pt idx="71" formatCode="m/d/yy">
                  <c:v>42389.0</c:v>
                </c:pt>
              </c:numCache>
            </c:numRef>
          </c:xVal>
          <c:yVal>
            <c:numRef>
              <c:f>Hoja2!$C$6:$BV$6</c:f>
              <c:numCache>
                <c:formatCode>General</c:formatCode>
                <c:ptCount val="72"/>
                <c:pt idx="0">
                  <c:v>3.36</c:v>
                </c:pt>
                <c:pt idx="1">
                  <c:v>3.67</c:v>
                </c:pt>
                <c:pt idx="2">
                  <c:v>4.14</c:v>
                </c:pt>
                <c:pt idx="3">
                  <c:v>3.9</c:v>
                </c:pt>
                <c:pt idx="4">
                  <c:v>3.5</c:v>
                </c:pt>
                <c:pt idx="5">
                  <c:v>2.8</c:v>
                </c:pt>
                <c:pt idx="6">
                  <c:v>2.8</c:v>
                </c:pt>
                <c:pt idx="7">
                  <c:v>3.4</c:v>
                </c:pt>
                <c:pt idx="8">
                  <c:v>4.0</c:v>
                </c:pt>
                <c:pt idx="9">
                  <c:v>3.57</c:v>
                </c:pt>
                <c:pt idx="10">
                  <c:v>3.75</c:v>
                </c:pt>
                <c:pt idx="11">
                  <c:v>3.7</c:v>
                </c:pt>
                <c:pt idx="12">
                  <c:v>3.4</c:v>
                </c:pt>
                <c:pt idx="13">
                  <c:v>2.7</c:v>
                </c:pt>
                <c:pt idx="14">
                  <c:v>4.0</c:v>
                </c:pt>
                <c:pt idx="15">
                  <c:v>3.6</c:v>
                </c:pt>
                <c:pt idx="16">
                  <c:v>3.28</c:v>
                </c:pt>
                <c:pt idx="17">
                  <c:v>3.5</c:v>
                </c:pt>
                <c:pt idx="18">
                  <c:v>3.3</c:v>
                </c:pt>
                <c:pt idx="19">
                  <c:v>3.6</c:v>
                </c:pt>
                <c:pt idx="20">
                  <c:v>3.6</c:v>
                </c:pt>
                <c:pt idx="21">
                  <c:v>3.9</c:v>
                </c:pt>
                <c:pt idx="22">
                  <c:v>3.7</c:v>
                </c:pt>
                <c:pt idx="23">
                  <c:v>3.6</c:v>
                </c:pt>
                <c:pt idx="24">
                  <c:v>3.87</c:v>
                </c:pt>
                <c:pt idx="25">
                  <c:v>4.2</c:v>
                </c:pt>
                <c:pt idx="26">
                  <c:v>4.1</c:v>
                </c:pt>
                <c:pt idx="27">
                  <c:v>4.1</c:v>
                </c:pt>
                <c:pt idx="28">
                  <c:v>3.98</c:v>
                </c:pt>
                <c:pt idx="29">
                  <c:v>3.98</c:v>
                </c:pt>
                <c:pt idx="30">
                  <c:v>3.5</c:v>
                </c:pt>
                <c:pt idx="31">
                  <c:v>4.5</c:v>
                </c:pt>
                <c:pt idx="32">
                  <c:v>4.3</c:v>
                </c:pt>
                <c:pt idx="33">
                  <c:v>4.7</c:v>
                </c:pt>
                <c:pt idx="34">
                  <c:v>4.7</c:v>
                </c:pt>
                <c:pt idx="35">
                  <c:v>4.8</c:v>
                </c:pt>
                <c:pt idx="36">
                  <c:v>4.649999999999998</c:v>
                </c:pt>
                <c:pt idx="37">
                  <c:v>4.3</c:v>
                </c:pt>
                <c:pt idx="38">
                  <c:v>4.0</c:v>
                </c:pt>
                <c:pt idx="39">
                  <c:v>3.8</c:v>
                </c:pt>
                <c:pt idx="40">
                  <c:v>4.0</c:v>
                </c:pt>
                <c:pt idx="41">
                  <c:v>4.0</c:v>
                </c:pt>
                <c:pt idx="42">
                  <c:v>4.25</c:v>
                </c:pt>
                <c:pt idx="44">
                  <c:v>4.5</c:v>
                </c:pt>
                <c:pt idx="45">
                  <c:v>4.37</c:v>
                </c:pt>
                <c:pt idx="46">
                  <c:v>2.4</c:v>
                </c:pt>
                <c:pt idx="47">
                  <c:v>1.5</c:v>
                </c:pt>
                <c:pt idx="48">
                  <c:v>1.45</c:v>
                </c:pt>
                <c:pt idx="49">
                  <c:v>0.43</c:v>
                </c:pt>
                <c:pt idx="50">
                  <c:v>0.23</c:v>
                </c:pt>
                <c:pt idx="51">
                  <c:v>0.18</c:v>
                </c:pt>
                <c:pt idx="52">
                  <c:v>0.11</c:v>
                </c:pt>
                <c:pt idx="53">
                  <c:v>0.11</c:v>
                </c:pt>
                <c:pt idx="54">
                  <c:v>0.1</c:v>
                </c:pt>
                <c:pt idx="55">
                  <c:v>0.08</c:v>
                </c:pt>
                <c:pt idx="56">
                  <c:v>0.06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0.07</c:v>
                </c:pt>
                <c:pt idx="67">
                  <c:v>0.1</c:v>
                </c:pt>
                <c:pt idx="68">
                  <c:v>0.11</c:v>
                </c:pt>
                <c:pt idx="69">
                  <c:v>0.17</c:v>
                </c:pt>
                <c:pt idx="70">
                  <c:v>0.2</c:v>
                </c:pt>
                <c:pt idx="71">
                  <c:v>0.27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869904"/>
        <c:axId val="-2139545776"/>
      </c:scatterChart>
      <c:valAx>
        <c:axId val="-2140869904"/>
        <c:scaling>
          <c:orientation val="minMax"/>
          <c:max val="42420.0"/>
          <c:min val="40690.0"/>
        </c:scaling>
        <c:delete val="0"/>
        <c:axPos val="b"/>
        <c:numFmt formatCode="m/d/yy" sourceLinked="1"/>
        <c:majorTickMark val="out"/>
        <c:minorTickMark val="none"/>
        <c:tickLblPos val="nextTo"/>
        <c:crossAx val="-2139545776"/>
        <c:crosses val="autoZero"/>
        <c:crossBetween val="midCat"/>
        <c:majorUnit val="200.0"/>
      </c:valAx>
      <c:valAx>
        <c:axId val="-2139545776"/>
        <c:scaling>
          <c:orientation val="minMax"/>
          <c:max val="5.0"/>
          <c:min val="0.0"/>
        </c:scaling>
        <c:delete val="0"/>
        <c:axPos val="l"/>
        <c:numFmt formatCode="#,##0.0" sourceLinked="0"/>
        <c:majorTickMark val="out"/>
        <c:minorTickMark val="none"/>
        <c:tickLblPos val="nextTo"/>
        <c:crossAx val="-2140869904"/>
        <c:crosses val="autoZero"/>
        <c:crossBetween val="midCat"/>
      </c:valAx>
    </c:plotArea>
    <c:plotVisOnly val="1"/>
    <c:dispBlanksAs val="span"/>
    <c:showDLblsOverMax val="0"/>
  </c:chart>
  <c:txPr>
    <a:bodyPr/>
    <a:lstStyle/>
    <a:p>
      <a:pPr>
        <a:defRPr b="1" i="0">
          <a:latin typeface="Arial" charset="0"/>
          <a:ea typeface="Arial" charset="0"/>
          <a:cs typeface="Arial" charset="0"/>
        </a:defRPr>
      </a:pPr>
      <a:endParaRPr lang="es-ES_tradnl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0.43023</cdr:x>
      <cdr:y>0.05769</cdr:y>
    </cdr:from>
    <cdr:to>
      <cdr:x>0.74938</cdr:x>
      <cdr:y>0.13462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0823" y="228599"/>
          <a:ext cx="1142999" cy="304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ORR = 31%</a:t>
          </a:r>
          <a:endParaRPr lang="en-US" sz="13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0.84059</cdr:x>
      <cdr:y>0.29184</cdr:y>
    </cdr:from>
    <cdr:to>
      <cdr:x>0.86885</cdr:x>
      <cdr:y>0.57499</cdr:y>
    </cdr:to>
    <cdr:sp macro="" textlink="">
      <cdr:nvSpPr>
        <cdr:cNvPr id="4" name="Right Brace 3"/>
        <cdr:cNvSpPr/>
      </cdr:nvSpPr>
      <cdr:spPr bwMode="auto">
        <a:xfrm xmlns:a="http://schemas.openxmlformats.org/drawingml/2006/main">
          <a:off x="4016031" y="800581"/>
          <a:ext cx="135009" cy="776736"/>
        </a:xfrm>
        <a:prstGeom xmlns:a="http://schemas.openxmlformats.org/drawingml/2006/main" prst="rightBrac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rgbClr val="EF82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34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EC318E61-B6B8-3B4B-B1B5-EC51435D353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609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9600" y="744538"/>
            <a:ext cx="5576888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1700"/>
            <a:ext cx="49815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34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37470641-B066-AC41-AADC-54F0788CE62F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93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12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2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38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5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634" algn="l" defTabSz="457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2" algn="l" defTabSz="457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8" algn="l" defTabSz="457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4" algn="l" defTabSz="457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9A06BA-908C-9647-8322-5DAF9AF8233B}" type="slidenum">
              <a:rPr lang="en-GB" sz="1200" b="0">
                <a:latin typeface="Times New Roman" charset="0"/>
              </a:rPr>
              <a:pPr/>
              <a:t>1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7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8013" y="744538"/>
            <a:ext cx="5578475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>
              <a:latin typeface="Verdana" charset="0"/>
              <a:cs typeface="ＭＳ Ｐゴシック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217" y="9529530"/>
            <a:ext cx="2944283" cy="278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0F417AFB-B0A2-564D-9534-E43B15031726}" type="slidenum">
              <a:rPr lang="en-US" b="1">
                <a:solidFill>
                  <a:prstClr val="black"/>
                </a:solidFill>
                <a:latin typeface="Times" charset="0"/>
                <a:cs typeface="ＭＳ Ｐゴシック" charset="0"/>
              </a:rPr>
              <a:pPr/>
              <a:t>10</a:t>
            </a:fld>
            <a:endParaRPr lang="en-US" b="1">
              <a:solidFill>
                <a:prstClr val="black"/>
              </a:solidFill>
              <a:latin typeface="Time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6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1F5CD-4D67-6046-BFB0-51F2B828EC52}" type="slidenum">
              <a:rPr lang="es-ES_tradnl"/>
              <a:pPr/>
              <a:t>11</a:t>
            </a:fld>
            <a:endParaRPr lang="es-ES_tradn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8650" y="744538"/>
            <a:ext cx="5576888" cy="371951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35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746125"/>
            <a:ext cx="5575300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5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/>
          </p:cNvSpPr>
          <p:nvPr/>
        </p:nvSpPr>
        <p:spPr bwMode="auto">
          <a:xfrm flipH="1">
            <a:off x="955170" y="1233669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 flipH="1">
            <a:off x="955170" y="340986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10800000" flipH="1">
            <a:off x="5642388" y="1323810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 rot="10800000" flipH="1">
            <a:off x="5642387" y="3806611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10800000" flipH="1">
            <a:off x="5648916" y="295774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9600" y="744538"/>
            <a:ext cx="5576888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9EC31-ED1C-4468-90BB-5D384F7296F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456" y="1585347"/>
            <a:ext cx="955169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pg 377; c1;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12594" y="3963316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5: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1867; figure 1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377; figure 1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12524" y="1610184"/>
            <a:ext cx="955169" cy="44525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s-ES" alt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</a:t>
            </a:r>
            <a:r>
              <a:rPr lang="es-E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2: pg 760; column 2; para 1/pg 761; column 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789" y="3770916"/>
            <a:ext cx="929837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2: pg 761; c2;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812524" y="3195994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3: pg 5553; c1; para 2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4: pg 116; c1; para 5; c2;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/>
          </p:cNvSpPr>
          <p:nvPr/>
        </p:nvSpPr>
        <p:spPr bwMode="auto">
          <a:xfrm flipH="1">
            <a:off x="955170" y="1233669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 flipH="1">
            <a:off x="955170" y="340986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10800000" flipH="1">
            <a:off x="5642388" y="1323810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 rot="10800000" flipH="1">
            <a:off x="5642387" y="3806611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10800000" flipH="1">
            <a:off x="5648916" y="295774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9600" y="744538"/>
            <a:ext cx="5576888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9EC31-ED1C-4468-90BB-5D384F7296F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456" y="1585347"/>
            <a:ext cx="955169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pg 377; c1;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12594" y="3963316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5: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1867; figure 1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377; figure 1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12524" y="1610184"/>
            <a:ext cx="955169" cy="44525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s-ES" alt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</a:t>
            </a:r>
            <a:r>
              <a:rPr lang="es-E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2: pg 760; column 2; para 1/pg 761; column 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789" y="3770916"/>
            <a:ext cx="929837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2: pg 761; c2;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812524" y="3195994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3: pg 5553; c1; para 2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4: pg 116; c1; para 5; c2;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9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159E6-2087-2043-A271-CC346AC662DD}" type="slidenum">
              <a:rPr lang="en-GB" sz="1200" b="0">
                <a:latin typeface="Times New Roman" charset="0"/>
              </a:rPr>
              <a:pPr/>
              <a:t>18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36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5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5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8013" y="744538"/>
            <a:ext cx="5578475" cy="3719512"/>
          </a:xfrm>
          <a:ln/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BC5E0D-7EA4-4E4A-9C27-E9E71D2D99DC}" type="slidenum">
              <a:rPr lang="es-ES" sz="1200"/>
              <a:pPr eaLnBrk="1" hangingPunct="1"/>
              <a:t>2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38187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7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BCMA, B-cell maturation antigen; CAR, chimeric antigen receptor; MM, multiple myeloma; R/R, relapsed/refractory.</a:t>
            </a:r>
            <a:endParaRPr lang="en-US" alt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93DC25C-069B-A44F-A543-DED03A80EACA}" type="slidenum">
              <a:rPr lang="en-US" altLang="en-US" b="0"/>
              <a:pPr/>
              <a:t>23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30418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BCMA, B-cell maturation antigen; CAR, chimeric antigen receptor; MM, multiple myeloma; R/R, relapsed/refractory.</a:t>
            </a:r>
            <a:endParaRPr lang="en-US" alt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93DC25C-069B-A44F-A543-DED03A80EACA}" type="slidenum">
              <a:rPr lang="en-US" altLang="en-US" b="0"/>
              <a:pPr/>
              <a:t>24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567364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159E6-2087-2043-A271-CC346AC662DD}" type="slidenum">
              <a:rPr lang="en-GB" sz="1200" b="0">
                <a:latin typeface="Times New Roman" charset="0"/>
              </a:rPr>
              <a:pPr/>
              <a:t>25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1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/>
              <a:pPr/>
              <a:t>26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533734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/>
              <a:pPr/>
              <a:t>27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81288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/>
              <a:pPr/>
              <a:t>28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416740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/>
              <a:pPr/>
              <a:t>29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390282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9A06BA-908C-9647-8322-5DAF9AF8233B}" type="slidenum">
              <a:rPr lang="en-GB" sz="1200" b="0">
                <a:latin typeface="Times New Roman" charset="0"/>
              </a:rPr>
              <a:pPr/>
              <a:t>33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01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/>
              <a:pPr/>
              <a:t>34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96796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159E6-2087-2043-A271-CC346AC662DD}" type="slidenum">
              <a:rPr lang="en-GB" sz="1200" b="0">
                <a:latin typeface="Times New Roman" charset="0"/>
              </a:rPr>
              <a:pPr/>
              <a:t>3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83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4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97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4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80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B560F-9023-4C0D-9560-C75E4545BFD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2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38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69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1F5CD-4D67-6046-BFB0-51F2B828EC52}" type="slidenum">
              <a:rPr lang="es-ES_tradnl"/>
              <a:pPr/>
              <a:t>39</a:t>
            </a:fld>
            <a:endParaRPr lang="es-ES_tradn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8650" y="744538"/>
            <a:ext cx="5576888" cy="371951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640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76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662F2-C345-5941-8CE8-90408E7697A2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6125"/>
            <a:ext cx="5576888" cy="3717925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383"/>
            <a:ext cx="5435600" cy="44616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957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7C69A-E661-8147-9ADD-5952B886BA43}" type="slidenum">
              <a:rPr lang="en-GB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3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9A06BA-908C-9647-8322-5DAF9AF8233B}" type="slidenum">
              <a:rPr lang="en-GB" sz="1200" b="0">
                <a:latin typeface="Times New Roman" charset="0"/>
              </a:rPr>
              <a:pPr/>
              <a:t>43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1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159E6-2087-2043-A271-CC346AC662DD}" type="slidenum">
              <a:rPr lang="en-GB" sz="1200" b="0">
                <a:latin typeface="Times New Roman" charset="0"/>
              </a:rPr>
              <a:pPr/>
              <a:t>4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0062" cy="37195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2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159E6-2087-2043-A271-CC346AC662DD}" type="slidenum">
              <a:rPr lang="en-GB" sz="1200" b="0">
                <a:latin typeface="Times New Roman" charset="0"/>
              </a:rPr>
              <a:pPr/>
              <a:t>5</a:t>
            </a:fld>
            <a:endParaRPr lang="en-GB" sz="12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71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/>
          </p:cNvSpPr>
          <p:nvPr/>
        </p:nvSpPr>
        <p:spPr bwMode="auto">
          <a:xfrm flipH="1">
            <a:off x="955170" y="1233669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 flipH="1">
            <a:off x="955170" y="340986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10800000" flipH="1">
            <a:off x="5642388" y="1323810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 rot="10800000" flipH="1">
            <a:off x="5642387" y="3806611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10800000" flipH="1">
            <a:off x="5648916" y="2957743"/>
            <a:ext cx="195302" cy="793497"/>
          </a:xfrm>
          <a:prstGeom prst="rightBrace">
            <a:avLst>
              <a:gd name="adj1" fmla="val 0"/>
              <a:gd name="adj2" fmla="val 50000"/>
            </a:avLst>
          </a:prstGeom>
          <a:noFill/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noAutofit/>
          </a:bodyPr>
          <a:lstStyle/>
          <a:p>
            <a:pPr defTabSz="960407"/>
            <a:endParaRPr lang="en-US" altLang="en-US" sz="60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9600" y="744538"/>
            <a:ext cx="5576888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9EC31-ED1C-4468-90BB-5D384F7296F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456" y="1585347"/>
            <a:ext cx="955169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pg 377; c1;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12594" y="3963316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5: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1867; figure 1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1: </a:t>
            </a:r>
            <a:r>
              <a:rPr lang="en-US" alt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pg</a:t>
            </a:r>
            <a:r>
              <a:rPr lang="en-US" alt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377; figure 1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12524" y="1610184"/>
            <a:ext cx="955169" cy="44525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s-ES" alt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</a:t>
            </a:r>
            <a:r>
              <a:rPr lang="es-E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2: pg 760; column 2; para 1/pg 761; column 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789" y="3770916"/>
            <a:ext cx="929837" cy="22365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2: pg 761; c2; para 2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812524" y="3195994"/>
            <a:ext cx="955169" cy="47692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3: pg 5553; c1; para 2</a:t>
            </a:r>
          </a:p>
          <a:p>
            <a:pPr marL="117830" indent="-117830" defTabSz="960407">
              <a:lnSpc>
                <a:spcPct val="90000"/>
              </a:lnSpc>
              <a:spcBef>
                <a:spcPts val="247"/>
              </a:spcBef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Ref 4: pg 116; c1; para 5; c2; para 1</a:t>
            </a:r>
            <a:endParaRPr lang="en-US" alt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47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1CEEA-E928-654F-A3DF-E1780AE7C25C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44538"/>
            <a:ext cx="5576888" cy="37195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1700"/>
            <a:ext cx="5435600" cy="4462463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Dosing</a:t>
            </a:r>
            <a:r>
              <a:rPr lang="en-US" baseline="0" dirty="0" smtClean="0"/>
              <a:t> schedule for DARA established aa 16 mg/kg weekly for 8 weeks, every 2 weeks for 16 weeks and monthly thereafter.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2C4BD-7A9F-4712-8D7D-608C23C5D85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2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8013" y="744538"/>
            <a:ext cx="5578475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>
              <a:latin typeface="Verdana" charset="0"/>
              <a:cs typeface="ＭＳ Ｐゴシック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217" y="9529530"/>
            <a:ext cx="2944283" cy="278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0F417AFB-B0A2-564D-9534-E43B15031726}" type="slidenum">
              <a:rPr lang="en-US" b="1">
                <a:solidFill>
                  <a:prstClr val="black"/>
                </a:solidFill>
                <a:latin typeface="Times" charset="0"/>
                <a:cs typeface="ＭＳ Ｐゴシック" charset="0"/>
              </a:rPr>
              <a:pPr/>
              <a:t>9</a:t>
            </a:fld>
            <a:endParaRPr lang="en-US" b="1">
              <a:solidFill>
                <a:prstClr val="black"/>
              </a:solidFill>
              <a:latin typeface="Time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4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88"/>
            <a:ext cx="8743950" cy="1470025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vert="horz" lIns="91426" tIns="45712" rIns="91426" bIns="45712"/>
          <a:lstStyle>
            <a:lvl1pPr marL="0" indent="0" algn="ctr">
              <a:buNone/>
              <a:defRPr/>
            </a:lvl1pPr>
            <a:lvl2pPr marL="457128" indent="0" algn="ctr">
              <a:buNone/>
              <a:defRPr/>
            </a:lvl2pPr>
            <a:lvl3pPr marL="914256" indent="0" algn="ctr">
              <a:buNone/>
              <a:defRPr/>
            </a:lvl3pPr>
            <a:lvl4pPr marL="1371382" indent="0" algn="ctr">
              <a:buNone/>
              <a:defRPr/>
            </a:lvl4pPr>
            <a:lvl5pPr marL="1828507" indent="0" algn="ctr">
              <a:buNone/>
              <a:defRPr/>
            </a:lvl5pPr>
            <a:lvl6pPr marL="2285634" indent="0" algn="ctr">
              <a:buNone/>
              <a:defRPr/>
            </a:lvl6pPr>
            <a:lvl7pPr marL="2742762" indent="0" algn="ctr">
              <a:buNone/>
              <a:defRPr/>
            </a:lvl7pPr>
            <a:lvl8pPr marL="3199888" indent="0" algn="ctr">
              <a:buNone/>
              <a:defRPr/>
            </a:lvl8pPr>
            <a:lvl9pPr marL="3657014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58075" y="274698"/>
            <a:ext cx="2314575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4388" y="274698"/>
            <a:ext cx="6791325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65" y="168276"/>
            <a:ext cx="9254728" cy="1012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71600"/>
            <a:ext cx="92583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81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1525" y="2743200"/>
            <a:ext cx="874395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8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419600"/>
            <a:ext cx="7200900" cy="914400"/>
          </a:xfrm>
        </p:spPr>
        <p:txBody>
          <a:bodyPr anchor="b"/>
          <a:lstStyle>
            <a:lvl1pPr marL="0" indent="0" algn="ctr">
              <a:buFont typeface="Wingdings 3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619881"/>
            <a:ext cx="325755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2093C447-D2B3-5F4D-8543-BDBB3722F9E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A475FDC7-0857-E846-89BB-4210BA6BBBC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5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8" indent="0">
              <a:buNone/>
              <a:defRPr sz="1800"/>
            </a:lvl2pPr>
            <a:lvl3pPr marL="914256" indent="0">
              <a:buNone/>
              <a:defRPr sz="1600"/>
            </a:lvl3pPr>
            <a:lvl4pPr marL="1371382" indent="0">
              <a:buNone/>
              <a:defRPr sz="1400"/>
            </a:lvl4pPr>
            <a:lvl5pPr marL="1828507" indent="0">
              <a:buNone/>
              <a:defRPr sz="1400"/>
            </a:lvl5pPr>
            <a:lvl6pPr marL="2285634" indent="0">
              <a:buNone/>
              <a:defRPr sz="1400"/>
            </a:lvl6pPr>
            <a:lvl7pPr marL="2742762" indent="0">
              <a:buNone/>
              <a:defRPr sz="1400"/>
            </a:lvl7pPr>
            <a:lvl8pPr marL="3199888" indent="0">
              <a:buNone/>
              <a:defRPr sz="1400"/>
            </a:lvl8pPr>
            <a:lvl9pPr marL="3657014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4ACCA751-1A34-9F40-A9AD-26CA1FBF560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4C635607-C09A-5E4F-8C6F-3B6740350DB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F4C9C093-F357-6142-B569-08E022EA090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48D0377B-D01D-ED4B-AAC8-01656D8FE91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3A073544-DBB7-1444-AF46-DF6AC3D5EEB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5" y="273059"/>
            <a:ext cx="3384550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2725" y="27311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53601411-0468-4F4D-BA7B-31587DC5543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11"/>
            <a:ext cx="6172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8" indent="0">
              <a:buNone/>
              <a:defRPr sz="2800"/>
            </a:lvl2pPr>
            <a:lvl3pPr marL="914256" indent="0">
              <a:buNone/>
              <a:defRPr sz="2400"/>
            </a:lvl3pPr>
            <a:lvl4pPr marL="1371382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2" indent="0">
              <a:buNone/>
              <a:defRPr sz="2000"/>
            </a:lvl7pPr>
            <a:lvl8pPr marL="3199888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16125" y="5367352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9ED1ED88-6F80-8042-B0A2-9253CE3B47E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6B1B6C0C-101C-8C41-B794-EE9C9D9BE6C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58075" y="274698"/>
            <a:ext cx="2314575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4388" y="274698"/>
            <a:ext cx="6791325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3D3ECD26-733D-9449-9E6D-965E1D7E70B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hidden">
          <a:xfrm>
            <a:off x="0" y="0"/>
            <a:ext cx="10287000" cy="5867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6" tIns="45712" rIns="91426" bIns="45712" anchor="ctr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800" b="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262" y="1638364"/>
            <a:ext cx="9540478" cy="1470025"/>
          </a:xfrm>
        </p:spPr>
        <p:txBody>
          <a:bodyPr anchor="b"/>
          <a:lstStyle>
            <a:lvl1pPr>
              <a:defRPr sz="4400"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94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9690" y="4343459"/>
            <a:ext cx="9547622" cy="1870075"/>
          </a:xfrm>
        </p:spPr>
        <p:txBody>
          <a:bodyPr/>
          <a:lstStyle>
            <a:lvl1pPr marL="0" indent="0" algn="ctr">
              <a:buFontTx/>
              <a:buNone/>
              <a:defRPr sz="2800"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3932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525" y="2130490"/>
            <a:ext cx="874395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8" indent="0" algn="ctr">
              <a:buNone/>
              <a:defRPr/>
            </a:lvl2pPr>
            <a:lvl3pPr marL="914256" indent="0" algn="ctr">
              <a:buNone/>
              <a:defRPr/>
            </a:lvl3pPr>
            <a:lvl4pPr marL="1371382" indent="0" algn="ctr">
              <a:buNone/>
              <a:defRPr/>
            </a:lvl4pPr>
            <a:lvl5pPr marL="1828507" indent="0" algn="ctr">
              <a:buNone/>
              <a:defRPr/>
            </a:lvl5pPr>
            <a:lvl6pPr marL="2285634" indent="0" algn="ctr">
              <a:buNone/>
              <a:defRPr/>
            </a:lvl6pPr>
            <a:lvl7pPr marL="2742762" indent="0" algn="ctr">
              <a:buNone/>
              <a:defRPr/>
            </a:lvl7pPr>
            <a:lvl8pPr marL="3199888" indent="0" algn="ctr">
              <a:buNone/>
              <a:defRPr/>
            </a:lvl8pPr>
            <a:lvl9pPr marL="3657014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8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941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602" y="440695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8" indent="0">
              <a:buNone/>
              <a:defRPr sz="1800"/>
            </a:lvl2pPr>
            <a:lvl3pPr marL="914256" indent="0">
              <a:buNone/>
              <a:defRPr sz="1600"/>
            </a:lvl3pPr>
            <a:lvl4pPr marL="1371382" indent="0">
              <a:buNone/>
              <a:defRPr sz="1400"/>
            </a:lvl4pPr>
            <a:lvl5pPr marL="1828507" indent="0">
              <a:buNone/>
              <a:defRPr sz="1400"/>
            </a:lvl5pPr>
            <a:lvl6pPr marL="2285634" indent="0">
              <a:buNone/>
              <a:defRPr sz="1400"/>
            </a:lvl6pPr>
            <a:lvl7pPr marL="2742762" indent="0">
              <a:buNone/>
              <a:defRPr sz="1400"/>
            </a:lvl7pPr>
            <a:lvl8pPr marL="3199888" indent="0">
              <a:buNone/>
              <a:defRPr sz="1400"/>
            </a:lvl8pPr>
            <a:lvl9pPr marL="3657014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5771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640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2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225691" y="1535117"/>
            <a:ext cx="454699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22569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32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59"/>
            <a:ext cx="8743950" cy="1362075"/>
          </a:xfrm>
          <a:prstGeom prst="rect">
            <a:avLst/>
          </a:prstGeom>
        </p:spPr>
        <p:txBody>
          <a:bodyPr vert="horz" lIns="91426" tIns="45712" rIns="91426" bIns="45712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vert="horz" lIns="91426" tIns="45712" rIns="91426" bIns="45712" anchor="b"/>
          <a:lstStyle>
            <a:lvl1pPr marL="0" indent="0">
              <a:buNone/>
              <a:defRPr sz="2000"/>
            </a:lvl1pPr>
            <a:lvl2pPr marL="457128" indent="0">
              <a:buNone/>
              <a:defRPr sz="1800"/>
            </a:lvl2pPr>
            <a:lvl3pPr marL="914256" indent="0">
              <a:buNone/>
              <a:defRPr sz="1600"/>
            </a:lvl3pPr>
            <a:lvl4pPr marL="1371382" indent="0">
              <a:buNone/>
              <a:defRPr sz="1400"/>
            </a:lvl4pPr>
            <a:lvl5pPr marL="1828507" indent="0">
              <a:buNone/>
              <a:defRPr sz="1400"/>
            </a:lvl5pPr>
            <a:lvl6pPr marL="2285634" indent="0">
              <a:buNone/>
              <a:defRPr sz="1400"/>
            </a:lvl6pPr>
            <a:lvl7pPr marL="2742762" indent="0">
              <a:buNone/>
              <a:defRPr sz="1400"/>
            </a:lvl7pPr>
            <a:lvl8pPr marL="3199888" indent="0">
              <a:buNone/>
              <a:defRPr sz="1400"/>
            </a:lvl8pPr>
            <a:lvl9pPr marL="3657014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753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56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5" y="273059"/>
            <a:ext cx="338435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21931" y="27311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40162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324" y="480061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anchorCtr="0"/>
          <a:lstStyle>
            <a:lvl1pPr marL="0" indent="0">
              <a:buNone/>
              <a:defRPr sz="3200"/>
            </a:lvl1pPr>
            <a:lvl2pPr marL="457128" indent="0">
              <a:buNone/>
              <a:defRPr sz="2800"/>
            </a:lvl2pPr>
            <a:lvl3pPr marL="914256" indent="0">
              <a:buNone/>
              <a:defRPr sz="2400"/>
            </a:lvl3pPr>
            <a:lvl4pPr marL="1371382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2" indent="0">
              <a:buNone/>
              <a:defRPr sz="2000"/>
            </a:lvl7pPr>
            <a:lvl8pPr marL="3199888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16324" y="5367352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39093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59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458075" y="274698"/>
            <a:ext cx="2314575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14350" y="274698"/>
            <a:ext cx="6772275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085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25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149351"/>
            <a:ext cx="4543425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49351"/>
            <a:ext cx="4543425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967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905191"/>
            <a:ext cx="4602339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000" b="1">
                <a:solidFill>
                  <a:srgbClr val="FFFFCC"/>
                </a:solidFill>
              </a:defRPr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5" y="1603675"/>
            <a:ext cx="4602339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0030" y="905191"/>
            <a:ext cx="4604147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000" b="1">
                <a:solidFill>
                  <a:srgbClr val="FFFFCC"/>
                </a:solidFill>
              </a:defRPr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0030" y="1603675"/>
            <a:ext cx="4604147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97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84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688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723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57179" y="137477"/>
            <a:ext cx="9761934" cy="767779"/>
          </a:xfrm>
          <a:prstGeom prst="rect">
            <a:avLst/>
          </a:prstGeom>
        </p:spPr>
        <p:txBody>
          <a:bodyPr vert="horz" lIns="91426" tIns="45712" rIns="91426" bIns="45712" rtlCol="0" anchor="ctr">
            <a:norm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9" y="979243"/>
            <a:ext cx="9761934" cy="506667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1" baseline="0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914650" y="2286000"/>
            <a:ext cx="1028700" cy="914400"/>
          </a:xfrm>
          <a:prstGeom prst="rect">
            <a:avLst/>
          </a:prstGeom>
          <a:noFill/>
        </p:spPr>
        <p:txBody>
          <a:bodyPr wrap="none" lIns="27427" tIns="27427" rIns="27427" bIns="27427" rtlCol="0" anchor="ctr" anchorCtr="0">
            <a:noAutofit/>
          </a:bodyPr>
          <a:lstStyle/>
          <a:p>
            <a:pPr eaLnBrk="1" hangingPunct="1">
              <a:spcBef>
                <a:spcPct val="0"/>
              </a:spcBef>
            </a:pPr>
            <a:endParaRPr lang="en-US" sz="1400" b="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2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23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149351"/>
            <a:ext cx="4543425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49351"/>
            <a:ext cx="4543425" cy="50736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1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905191"/>
            <a:ext cx="4602339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000" b="1">
                <a:solidFill>
                  <a:srgbClr val="FFFFCC"/>
                </a:solidFill>
              </a:defRPr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5" y="1603675"/>
            <a:ext cx="4602339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0026" y="905191"/>
            <a:ext cx="4604147" cy="639763"/>
          </a:xfrm>
        </p:spPr>
        <p:txBody>
          <a:bodyPr anchor="b"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2000" b="1">
                <a:solidFill>
                  <a:srgbClr val="FFFFCC"/>
                </a:solidFill>
              </a:defRPr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0026" y="1603675"/>
            <a:ext cx="4604147" cy="4471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160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679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F26D7-7D64-487C-A15A-4AEC56642393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066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28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57179" y="137477"/>
            <a:ext cx="9761934" cy="767779"/>
          </a:xfrm>
          <a:prstGeom prst="rect">
            <a:avLst/>
          </a:prstGeom>
        </p:spPr>
        <p:txBody>
          <a:bodyPr vert="horz" lIns="91426" tIns="45712" rIns="91426" bIns="45712" rtlCol="0" anchor="ctr">
            <a:norm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9" y="979243"/>
            <a:ext cx="9761934" cy="506667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="1" baseline="0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914650" y="2286000"/>
            <a:ext cx="1028700" cy="914400"/>
          </a:xfrm>
          <a:prstGeom prst="rect">
            <a:avLst/>
          </a:prstGeom>
          <a:noFill/>
        </p:spPr>
        <p:txBody>
          <a:bodyPr wrap="none" lIns="27427" tIns="27427" rIns="27427" bIns="27427" rtlCol="0" anchor="ctr" anchorCtr="0">
            <a:noAutofit/>
          </a:bodyPr>
          <a:lstStyle/>
          <a:p>
            <a:pPr eaLnBrk="1" hangingPunct="1">
              <a:spcBef>
                <a:spcPct val="0"/>
              </a:spcBef>
            </a:pPr>
            <a:endParaRPr lang="en-US" sz="1400" b="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8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  <a:prstGeom prst="rect">
            <a:avLst/>
          </a:prstGeom>
        </p:spPr>
        <p:txBody>
          <a:bodyPr vert="horz" lIns="91426" tIns="45712" rIns="91426" bIns="45712"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  <a:prstGeom prst="rect">
            <a:avLst/>
          </a:prstGeom>
        </p:spPr>
        <p:txBody>
          <a:bodyPr vert="horz" lIns="91426" tIns="45712" rIns="91426" bIns="45712"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2" indent="0">
              <a:buNone/>
              <a:defRPr sz="1600" b="1"/>
            </a:lvl4pPr>
            <a:lvl5pPr marL="1828507" indent="0">
              <a:buNone/>
              <a:defRPr sz="1600" b="1"/>
            </a:lvl5pPr>
            <a:lvl6pPr marL="2285634" indent="0">
              <a:buNone/>
              <a:defRPr sz="1600" b="1"/>
            </a:lvl6pPr>
            <a:lvl7pPr marL="2742762" indent="0">
              <a:buNone/>
              <a:defRPr sz="1600" b="1"/>
            </a:lvl7pPr>
            <a:lvl8pPr marL="3199888" indent="0">
              <a:buNone/>
              <a:defRPr sz="1600" b="1"/>
            </a:lvl8pPr>
            <a:lvl9pPr marL="365701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97"/>
            <a:ext cx="8743950" cy="1470025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40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5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72"/>
            <a:ext cx="874395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18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86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26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46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4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2725" y="273122"/>
            <a:ext cx="5749925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61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53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77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26" tIns="45712" rIns="91426" bIns="45712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58075" y="274710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4391" y="274710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04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65" y="168346"/>
            <a:ext cx="9254728" cy="1012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71600"/>
            <a:ext cx="92583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5918200"/>
            <a:ext cx="10287000" cy="93980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63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26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76200"/>
            <a:ext cx="10029825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5725" y="1295400"/>
            <a:ext cx="10029825" cy="54102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72350" y="6248400"/>
            <a:ext cx="21431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D97304-8C59-7E47-8433-96017D29D261}" type="slidenum">
              <a:rPr lang="en-US">
                <a:solidFill>
                  <a:srgbClr val="FFFFFF"/>
                </a:solidFill>
                <a:ea typeface="ＭＳ Ｐゴシック" charset="0"/>
              </a:rPr>
              <a:pPr/>
              <a:t>‹Nr.›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55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524345"/>
            <a:ext cx="874395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280119"/>
            <a:ext cx="7200900" cy="1752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73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026" y="2498012"/>
            <a:ext cx="6838949" cy="1470025"/>
          </a:xfrm>
          <a:prstGeom prst="roundRect">
            <a:avLst/>
          </a:prstGeom>
          <a:solidFill>
            <a:srgbClr val="FFC00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>
            <a:lvl1pPr algn="ctr">
              <a:lnSpc>
                <a:spcPct val="90000"/>
              </a:lnSpc>
              <a:defRPr lang="en-US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400" latinLnBrk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17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524345"/>
            <a:ext cx="874395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280119"/>
            <a:ext cx="7200900" cy="1752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78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416051"/>
            <a:ext cx="4543425" cy="510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416051"/>
            <a:ext cx="4543425" cy="510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1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3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40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14350" y="134754"/>
            <a:ext cx="9258300" cy="8226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32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1" y="6611780"/>
            <a:ext cx="7763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  <a:ea typeface="ＭＳ Ｐゴシック" pitchFamily="34" charset="-128"/>
              </a:rPr>
              <a:t>ASH 2014</a:t>
            </a:r>
          </a:p>
        </p:txBody>
      </p:sp>
      <p:sp>
        <p:nvSpPr>
          <p:cNvPr id="14" name="Text Box 6"/>
          <p:cNvSpPr txBox="1">
            <a:spLocks noChangeArrowheads="1"/>
          </p:cNvSpPr>
          <p:nvPr userDrawn="1"/>
        </p:nvSpPr>
        <p:spPr bwMode="auto">
          <a:xfrm>
            <a:off x="9713695" y="6611113"/>
            <a:ext cx="441146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3DE02AA-87CF-4764-A2CB-0B1ED99CCAC8}" type="slidenum">
              <a:rPr lang="en-GB" sz="1000" smtClean="0">
                <a:solidFill>
                  <a:srgbClr val="FFFFFF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sz="1000" dirty="0" smtClean="0">
              <a:solidFill>
                <a:srgbClr val="FFFFFF"/>
              </a:solidFill>
            </a:endParaRPr>
          </a:p>
        </p:txBody>
      </p:sp>
      <p:pic>
        <p:nvPicPr>
          <p:cNvPr id="15" name="Picture 5">
            <a:hlinkClick r:id="" action="ppaction://hlinkshowjump?jump=lastslideviewed"/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04" t="1853" r="2961" b="4813"/>
          <a:stretch/>
        </p:blipFill>
        <p:spPr>
          <a:xfrm>
            <a:off x="9459882" y="37148"/>
            <a:ext cx="360045" cy="320040"/>
          </a:xfrm>
          <a:prstGeom prst="rect">
            <a:avLst/>
          </a:prstGeom>
          <a:solidFill>
            <a:schemeClr val="tx2"/>
          </a:solidFill>
          <a:ln>
            <a:solidFill>
              <a:srgbClr val="D2DBFE"/>
            </a:solidFill>
          </a:ln>
        </p:spPr>
      </p:pic>
    </p:spTree>
    <p:extLst>
      <p:ext uri="{BB962C8B-B14F-4D97-AF65-F5344CB8AC3E}">
        <p14:creationId xmlns:p14="http://schemas.microsoft.com/office/powerpoint/2010/main" val="396196202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3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4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574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0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55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77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455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3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5" y="273059"/>
            <a:ext cx="3384550" cy="1162051"/>
          </a:xfrm>
          <a:prstGeom prst="rect">
            <a:avLst/>
          </a:prstGeom>
        </p:spPr>
        <p:txBody>
          <a:bodyPr vert="horz" lIns="91426" tIns="45712" rIns="91426" bIns="45712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2725" y="273114"/>
            <a:ext cx="5749925" cy="5853113"/>
          </a:xfrm>
          <a:prstGeom prst="rect">
            <a:avLst/>
          </a:prstGeom>
        </p:spPr>
        <p:txBody>
          <a:bodyPr vert="horz" lIns="91426" tIns="45712" rIns="91426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  <a:prstGeom prst="rect">
            <a:avLst/>
          </a:prstGeom>
        </p:spPr>
        <p:txBody>
          <a:bodyPr vert="horz" lIns="91426" tIns="45712" rIns="91426" bIns="45712"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911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91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18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6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11"/>
            <a:ext cx="6172200" cy="566739"/>
          </a:xfrm>
          <a:prstGeom prst="rect">
            <a:avLst/>
          </a:prstGeom>
        </p:spPr>
        <p:txBody>
          <a:bodyPr vert="horz" lIns="91426" tIns="45712" rIns="91426" bIns="45712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vert="horz" lIns="91426" tIns="45712" rIns="91426" bIns="45712"/>
          <a:lstStyle>
            <a:lvl1pPr marL="0" indent="0">
              <a:buNone/>
              <a:defRPr sz="3200"/>
            </a:lvl1pPr>
            <a:lvl2pPr marL="457128" indent="0">
              <a:buNone/>
              <a:defRPr sz="2800"/>
            </a:lvl2pPr>
            <a:lvl3pPr marL="914256" indent="0">
              <a:buNone/>
              <a:defRPr sz="2400"/>
            </a:lvl3pPr>
            <a:lvl4pPr marL="1371382" indent="0">
              <a:buNone/>
              <a:defRPr sz="2000"/>
            </a:lvl4pPr>
            <a:lvl5pPr marL="1828507" indent="0">
              <a:buNone/>
              <a:defRPr sz="2000"/>
            </a:lvl5pPr>
            <a:lvl6pPr marL="2285634" indent="0">
              <a:buNone/>
              <a:defRPr sz="2000"/>
            </a:lvl6pPr>
            <a:lvl7pPr marL="2742762" indent="0">
              <a:buNone/>
              <a:defRPr sz="2000"/>
            </a:lvl7pPr>
            <a:lvl8pPr marL="3199888" indent="0">
              <a:buNone/>
              <a:defRPr sz="2000"/>
            </a:lvl8pPr>
            <a:lvl9pPr marL="3657014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16125" y="5367352"/>
            <a:ext cx="6172200" cy="804863"/>
          </a:xfrm>
          <a:prstGeom prst="rect">
            <a:avLst/>
          </a:prstGeom>
        </p:spPr>
        <p:txBody>
          <a:bodyPr vert="horz" lIns="91426" tIns="45712" rIns="91426" bIns="45712"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2" indent="0">
              <a:buNone/>
              <a:defRPr sz="800"/>
            </a:lvl4pPr>
            <a:lvl5pPr marL="1828507" indent="0">
              <a:buNone/>
              <a:defRPr sz="800"/>
            </a:lvl5pPr>
            <a:lvl6pPr marL="2285634" indent="0">
              <a:buNone/>
              <a:defRPr sz="800"/>
            </a:lvl6pPr>
            <a:lvl7pPr marL="2742762" indent="0">
              <a:buNone/>
              <a:defRPr sz="800"/>
            </a:lvl7pPr>
            <a:lvl8pPr marL="3199888" indent="0">
              <a:buNone/>
              <a:defRPr sz="800"/>
            </a:lvl8pPr>
            <a:lvl9pPr marL="3657014" indent="0">
              <a:buNone/>
              <a:defRPr sz="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theme" Target="../theme/theme7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8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3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12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25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38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50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846" indent="-34284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830" indent="-28570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18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944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070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198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325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450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576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2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2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100000">
              <a:srgbClr val="00008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47"/>
            <a:ext cx="92583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7795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11"/>
            <a:ext cx="325755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</a:t>
            </a:r>
            <a:fld id="{F422B8E5-6C2F-6D44-AD97-B794160DB0B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277957" name="Line 5"/>
          <p:cNvSpPr>
            <a:spLocks noChangeShapeType="1"/>
          </p:cNvSpPr>
          <p:nvPr userDrawn="1"/>
        </p:nvSpPr>
        <p:spPr bwMode="auto">
          <a:xfrm>
            <a:off x="0" y="1219200"/>
            <a:ext cx="10287000" cy="0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ffectLst/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pPr>
              <a:defRPr/>
            </a:pPr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128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6pPr>
      <a:lvl7pPr marL="914256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7pPr>
      <a:lvl8pPr marL="1371382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8pPr>
      <a:lvl9pPr marL="1828507" algn="ctr" rtl="0" fontAlgn="base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Arial" charset="0"/>
        </a:defRPr>
      </a:lvl9pPr>
    </p:titleStyle>
    <p:bodyStyle>
      <a:lvl1pPr marL="342846" indent="-342846" algn="l" rtl="0" eaLnBrk="0" fontAlgn="base" hangingPunct="0">
        <a:spcBef>
          <a:spcPct val="20000"/>
        </a:spcBef>
        <a:spcAft>
          <a:spcPct val="0"/>
        </a:spcAft>
        <a:buClr>
          <a:srgbClr val="9970FE"/>
        </a:buClr>
        <a:buSzPct val="75000"/>
        <a:buFont typeface="Wingdings 3" charset="2"/>
        <a:buChar char="u"/>
        <a:defRPr sz="30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1034882" indent="-2285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charset="-128"/>
        </a:defRPr>
      </a:lvl2pPr>
      <a:lvl3pPr marL="1720574" indent="-2285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3pPr>
      <a:lvl4pPr marL="2285634" indent="-2285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charset="-128"/>
        </a:defRPr>
      </a:lvl4pPr>
      <a:lvl5pPr marL="2863392" indent="-22856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-128"/>
        </a:defRPr>
      </a:lvl5pPr>
      <a:lvl6pPr marL="3320518" indent="-22856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-128"/>
        </a:defRPr>
      </a:lvl6pPr>
      <a:lvl7pPr marL="3777646" indent="-22856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-128"/>
        </a:defRPr>
      </a:lvl7pPr>
      <a:lvl8pPr marL="4234772" indent="-22856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-128"/>
        </a:defRPr>
      </a:lvl8pPr>
      <a:lvl9pPr marL="4691900" indent="-22856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2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2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100000">
              <a:srgbClr val="00008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hidden">
          <a:xfrm>
            <a:off x="0" y="0"/>
            <a:ext cx="10287000" cy="5867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6" tIns="45712" rIns="91426" bIns="45712" anchor="ctr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800" b="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0443" y="214313"/>
            <a:ext cx="95261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018" y="1600206"/>
            <a:ext cx="9469041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1527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b="1" dirty="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285702" indent="-285702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•"/>
        <a:defRPr sz="32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830" indent="-28570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142818" indent="-228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-"/>
        <a:defRPr sz="2400" b="1">
          <a:solidFill>
            <a:schemeClr val="tx1"/>
          </a:solidFill>
          <a:latin typeface="+mn-lt"/>
          <a:ea typeface="ＭＳ Ｐゴシック" charset="-128"/>
        </a:defRPr>
      </a:lvl3pPr>
      <a:lvl4pPr marL="1599944" indent="-228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2057070" indent="-228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198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25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50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76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100000">
              <a:srgbClr val="00008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583" y="1042916"/>
            <a:ext cx="9796112" cy="524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</a:t>
            </a:r>
            <a:endParaRPr lang="en-GB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60583" y="57165"/>
            <a:ext cx="9765404" cy="66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7902" y="6559702"/>
            <a:ext cx="667941" cy="296149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eaLnBrk="1" hangingPunct="1">
              <a:spcBef>
                <a:spcPct val="0"/>
              </a:spcBef>
            </a:pPr>
            <a:fld id="{E5367F82-B186-4873-9C8D-53EBD785B0CC}" type="slidenum">
              <a:rPr lang="en-US" b="0" smtClean="0">
                <a:solidFill>
                  <a:srgbClr val="FFFFFF"/>
                </a:solidFill>
                <a:ea typeface="ＭＳ Ｐゴシック" charset="0"/>
              </a:rPr>
              <a:pPr eaLnBrk="1" hangingPunct="1">
                <a:spcBef>
                  <a:spcPct val="0"/>
                </a:spcBef>
              </a:pPr>
              <a:t>‹Nr.›</a:t>
            </a:fld>
            <a:endParaRPr lang="en-US" b="0" dirty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1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spc="-50" baseline="0">
          <a:solidFill>
            <a:schemeClr val="accent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2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25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3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1424" indent="-171424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SzPct val="95000"/>
        <a:buFont typeface="Wingdings 2" pitchFamily="18" charset="2"/>
        <a:buChar char=""/>
        <a:tabLst/>
        <a:defRPr sz="24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1412" indent="-18570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99978" indent="-134917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Char char="•"/>
        <a:tabLst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914256" indent="-17459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142818" indent="-120631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Font typeface="Arial" pitchFamily="34" charset="0"/>
        <a:buChar char="•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811050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6pPr>
      <a:lvl7pPr marL="2268178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7pPr>
      <a:lvl8pPr marL="2725301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8pPr>
      <a:lvl9pPr marL="3182429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100000">
              <a:srgbClr val="00008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583" y="1042916"/>
            <a:ext cx="9796112" cy="524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</a:t>
            </a:r>
            <a:endParaRPr lang="en-GB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60583" y="57165"/>
            <a:ext cx="9765404" cy="66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7902" y="6559694"/>
            <a:ext cx="667941" cy="296149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eaLnBrk="1" hangingPunct="1">
              <a:spcBef>
                <a:spcPct val="0"/>
              </a:spcBef>
            </a:pPr>
            <a:fld id="{E5367F82-B186-4873-9C8D-53EBD785B0CC}" type="slidenum">
              <a:rPr lang="en-US" b="0" smtClean="0">
                <a:solidFill>
                  <a:srgbClr val="FFFFFF"/>
                </a:solidFill>
                <a:ea typeface="ＭＳ Ｐゴシック" charset="0"/>
              </a:rPr>
              <a:pPr eaLnBrk="1" hangingPunct="1">
                <a:spcBef>
                  <a:spcPct val="0"/>
                </a:spcBef>
              </a:pPr>
              <a:t>‹Nr.›</a:t>
            </a:fld>
            <a:endParaRPr lang="en-US" b="0" dirty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0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spc="-50" baseline="0">
          <a:solidFill>
            <a:schemeClr val="accent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2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25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3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71424" indent="-171424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SzPct val="95000"/>
        <a:buFont typeface="Wingdings 2" pitchFamily="18" charset="2"/>
        <a:buChar char=""/>
        <a:tabLst/>
        <a:defRPr sz="24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1412" indent="-18570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99978" indent="-134917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Char char="•"/>
        <a:tabLst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914256" indent="-174598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bg1"/>
        </a:buClr>
        <a:buFont typeface="Arial" pitchFamily="34" charset="0"/>
        <a:buChar char="‒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142818" indent="-120631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Clr>
          <a:schemeClr val="accent6"/>
        </a:buClr>
        <a:buFont typeface="Arial" pitchFamily="34" charset="0"/>
        <a:buChar char="•"/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811050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6pPr>
      <a:lvl7pPr marL="2268178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7pPr>
      <a:lvl8pPr marL="2725301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8pPr>
      <a:lvl9pPr marL="3182429" indent="-217454" algn="l" rtl="0" eaLnBrk="1" fontAlgn="base" hangingPunct="1">
        <a:spcBef>
          <a:spcPct val="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2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4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5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416051"/>
            <a:ext cx="92583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" y="6611780"/>
            <a:ext cx="7763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  <a:ea typeface="ＭＳ Ｐゴシック" pitchFamily="34" charset="-128"/>
              </a:rPr>
              <a:t>ASH 2014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9713695" y="6611113"/>
            <a:ext cx="441146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3DE02AA-87CF-4764-A2CB-0B1ED99CCAC8}" type="slidenum">
              <a:rPr lang="en-GB" sz="1000" smtClean="0">
                <a:solidFill>
                  <a:srgbClr val="FFFFFF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sz="10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5">
            <a:hlinkClick r:id="" action="ppaction://hlinkshowjump?jump=lastslideviewed"/>
          </p:cNvPr>
          <p:cNvPicPr>
            <a:picLocks noChangeAspect="1"/>
          </p:cNvPicPr>
          <p:nvPr userDrawn="1"/>
        </p:nvPicPr>
        <p:blipFill rotWithShape="1"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04" t="1853" r="2961" b="4813"/>
          <a:stretch/>
        </p:blipFill>
        <p:spPr>
          <a:xfrm>
            <a:off x="9459882" y="37148"/>
            <a:ext cx="360045" cy="320040"/>
          </a:xfrm>
          <a:prstGeom prst="rect">
            <a:avLst/>
          </a:prstGeom>
          <a:solidFill>
            <a:schemeClr val="tx2"/>
          </a:solidFill>
          <a:ln>
            <a:solidFill>
              <a:srgbClr val="D2DBFE"/>
            </a:solidFill>
          </a:ln>
        </p:spPr>
      </p:pic>
    </p:spTree>
    <p:extLst>
      <p:ext uri="{BB962C8B-B14F-4D97-AF65-F5344CB8AC3E}">
        <p14:creationId xmlns:p14="http://schemas.microsoft.com/office/powerpoint/2010/main" val="1561885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FFFF00"/>
        </a:buClr>
        <a:buSzPct val="90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13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</a:defRPr>
      </a:lvl2pPr>
      <a:lvl3pPr marL="914400" indent="-2270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chemeClr val="hlink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3pPr>
      <a:lvl4pPr marL="1257300" indent="-276225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2400" b="1">
          <a:solidFill>
            <a:schemeClr val="tx1"/>
          </a:solidFill>
          <a:latin typeface="+mn-lt"/>
        </a:defRPr>
      </a:lvl4pPr>
      <a:lvl5pPr marL="1981200" indent="-585788" algn="r" rtl="0" eaLnBrk="1" fontAlgn="base" hangingPunct="1">
        <a:spcBef>
          <a:spcPct val="0"/>
        </a:spcBef>
        <a:spcAft>
          <a:spcPct val="20000"/>
        </a:spcAft>
        <a:buChar char="»"/>
        <a:defRPr sz="1200" b="1">
          <a:solidFill>
            <a:schemeClr val="tx1"/>
          </a:solidFill>
          <a:latin typeface="+mn-lt"/>
        </a:defRPr>
      </a:lvl5pPr>
      <a:lvl6pPr marL="2438400" indent="-585788" algn="r" rtl="0" eaLnBrk="1" fontAlgn="base" hangingPunct="1">
        <a:spcBef>
          <a:spcPct val="0"/>
        </a:spcBef>
        <a:spcAft>
          <a:spcPct val="20000"/>
        </a:spcAft>
        <a:buChar char="»"/>
        <a:defRPr sz="1200" b="1">
          <a:solidFill>
            <a:schemeClr val="tx1"/>
          </a:solidFill>
          <a:latin typeface="+mn-lt"/>
        </a:defRPr>
      </a:lvl6pPr>
      <a:lvl7pPr marL="2895600" indent="-585788" algn="r" rtl="0" eaLnBrk="1" fontAlgn="base" hangingPunct="1">
        <a:spcBef>
          <a:spcPct val="0"/>
        </a:spcBef>
        <a:spcAft>
          <a:spcPct val="20000"/>
        </a:spcAft>
        <a:buChar char="»"/>
        <a:defRPr sz="1200" b="1">
          <a:solidFill>
            <a:schemeClr val="tx1"/>
          </a:solidFill>
          <a:latin typeface="+mn-lt"/>
        </a:defRPr>
      </a:lvl7pPr>
      <a:lvl8pPr marL="3352800" indent="-585788" algn="r" rtl="0" eaLnBrk="1" fontAlgn="base" hangingPunct="1">
        <a:spcBef>
          <a:spcPct val="0"/>
        </a:spcBef>
        <a:spcAft>
          <a:spcPct val="20000"/>
        </a:spcAft>
        <a:buChar char="»"/>
        <a:defRPr sz="1200" b="1">
          <a:solidFill>
            <a:schemeClr val="tx1"/>
          </a:solidFill>
          <a:latin typeface="+mn-lt"/>
        </a:defRPr>
      </a:lvl8pPr>
      <a:lvl9pPr marL="3810000" indent="-585788" algn="r" rtl="0" eaLnBrk="1" fontAlgn="base" hangingPunct="1">
        <a:spcBef>
          <a:spcPct val="0"/>
        </a:spcBef>
        <a:spcAft>
          <a:spcPct val="20000"/>
        </a:spcAft>
        <a:buChar char="»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5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0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microsoft.com/office/2007/relationships/hdphoto" Target="../media/hdphoto2.wdp"/><Relationship Id="rId8" Type="http://schemas.openxmlformats.org/officeDocument/2006/relationships/image" Target="../media/image11.png"/><Relationship Id="rId9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255068" y="5157192"/>
            <a:ext cx="784887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8138" indent="-338138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0"/>
              <a:buNone/>
            </a:pPr>
            <a:r>
              <a:rPr lang="es-ES_tradnl" sz="2200" i="1" dirty="0"/>
              <a:t>Enrique M. </a:t>
            </a:r>
            <a:r>
              <a:rPr lang="es-ES_tradnl" sz="2200" i="1" dirty="0" smtClean="0"/>
              <a:t>Ocio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University Hospital &amp; Cancer Research Center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University of Salamanca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Spain</a:t>
            </a:r>
            <a:endParaRPr lang="en-US" sz="2000" i="1" kern="0" dirty="0">
              <a:solidFill>
                <a:srgbClr val="B2B2B2"/>
              </a:solidFill>
              <a:latin typeface="Arial"/>
              <a:ea typeface="ＭＳ Ｐゴシック" charset="-128"/>
              <a:cs typeface="Arial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0"/>
              <a:buNone/>
            </a:pPr>
            <a:endParaRPr lang="es-ES_tradnl" sz="2200" i="1" dirty="0"/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7088193" y="188930"/>
            <a:ext cx="2592387" cy="1897063"/>
            <a:chOff x="4419" y="119"/>
            <a:chExt cx="1633" cy="1195"/>
          </a:xfrm>
        </p:grpSpPr>
        <p:sp>
          <p:nvSpPr>
            <p:cNvPr id="2312197" name="Text Box 5"/>
            <p:cNvSpPr txBox="1">
              <a:spLocks noChangeArrowheads="1"/>
            </p:cNvSpPr>
            <p:nvPr/>
          </p:nvSpPr>
          <p:spPr bwMode="auto">
            <a:xfrm>
              <a:off x="4419" y="1101"/>
              <a:ext cx="16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>
                  <a:ea typeface="+mn-ea"/>
                  <a:cs typeface="+mn-cs"/>
                </a:rPr>
                <a:t>Cancer</a:t>
              </a:r>
              <a:r>
                <a:rPr lang="es-ES_tradnl" sz="1600" dirty="0">
                  <a:ea typeface="+mn-ea"/>
                  <a:cs typeface="+mn-cs"/>
                </a:rPr>
                <a:t> </a:t>
              </a:r>
              <a:r>
                <a:rPr lang="es-ES_tradnl" sz="1600" dirty="0" err="1">
                  <a:ea typeface="+mn-ea"/>
                  <a:cs typeface="+mn-cs"/>
                </a:rPr>
                <a:t>Research</a:t>
              </a:r>
              <a:r>
                <a:rPr lang="es-ES_tradnl" sz="1600" dirty="0">
                  <a:ea typeface="+mn-ea"/>
                  <a:cs typeface="+mn-cs"/>
                </a:rPr>
                <a:t> Center</a:t>
              </a:r>
            </a:p>
          </p:txBody>
        </p:sp>
        <p:pic>
          <p:nvPicPr>
            <p:cNvPr id="68620" name="Picture 6" descr="Logo CI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" y="119"/>
              <a:ext cx="1575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14" name="Group 14"/>
          <p:cNvGrpSpPr>
            <a:grpSpLocks/>
          </p:cNvGrpSpPr>
          <p:nvPr/>
        </p:nvGrpSpPr>
        <p:grpSpPr bwMode="auto">
          <a:xfrm>
            <a:off x="3703656" y="260350"/>
            <a:ext cx="2808287" cy="2160588"/>
            <a:chOff x="2333" y="164"/>
            <a:chExt cx="1769" cy="1361"/>
          </a:xfrm>
        </p:grpSpPr>
        <p:pic>
          <p:nvPicPr>
            <p:cNvPr id="68615" name="Picture 11" descr="escudo universid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164"/>
              <a:ext cx="889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6" name="Text Box 12"/>
            <p:cNvSpPr txBox="1">
              <a:spLocks noChangeArrowheads="1"/>
            </p:cNvSpPr>
            <p:nvPr/>
          </p:nvSpPr>
          <p:spPr bwMode="auto">
            <a:xfrm>
              <a:off x="2333" y="1162"/>
              <a:ext cx="176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38138" indent="-338138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70000"/>
                </a:spcBef>
                <a:buClr>
                  <a:srgbClr val="66FFFF"/>
                </a:buClr>
                <a:buFont typeface="Wingdings" charset="0"/>
                <a:buNone/>
              </a:pPr>
              <a:r>
                <a:rPr lang="es-ES_tradnl" sz="1600"/>
                <a:t>University of Salamanca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247651" y="404664"/>
            <a:ext cx="3227388" cy="1880920"/>
            <a:chOff x="247650" y="404664"/>
            <a:chExt cx="3227388" cy="1880920"/>
          </a:xfrm>
        </p:grpSpPr>
        <p:sp>
          <p:nvSpPr>
            <p:cNvPr id="2312200" name="Text Box 8"/>
            <p:cNvSpPr txBox="1">
              <a:spLocks noChangeArrowheads="1"/>
            </p:cNvSpPr>
            <p:nvPr/>
          </p:nvSpPr>
          <p:spPr bwMode="auto">
            <a:xfrm>
              <a:off x="247650" y="1700808"/>
              <a:ext cx="322738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 smtClean="0">
                  <a:ea typeface="+mn-ea"/>
                  <a:cs typeface="+mn-cs"/>
                </a:rPr>
                <a:t>Institute</a:t>
              </a:r>
              <a:r>
                <a:rPr lang="es-ES_tradnl" sz="1600" dirty="0" smtClean="0">
                  <a:ea typeface="+mn-ea"/>
                  <a:cs typeface="+mn-cs"/>
                </a:rPr>
                <a:t> of </a:t>
              </a:r>
              <a:r>
                <a:rPr lang="es-ES_tradnl" sz="1600" dirty="0" err="1" smtClean="0">
                  <a:ea typeface="+mn-ea"/>
                  <a:cs typeface="+mn-cs"/>
                </a:rPr>
                <a:t>Biomedical</a:t>
              </a:r>
              <a:r>
                <a:rPr lang="es-ES_tradnl" sz="1600" dirty="0" smtClean="0">
                  <a:ea typeface="+mn-ea"/>
                  <a:cs typeface="+mn-cs"/>
                </a:rPr>
                <a:t> </a:t>
              </a:r>
              <a:r>
                <a:rPr lang="es-ES_tradnl" sz="1600" dirty="0" err="1" smtClean="0">
                  <a:ea typeface="+mn-ea"/>
                  <a:cs typeface="+mn-cs"/>
                </a:rPr>
                <a:t>Research</a:t>
              </a:r>
              <a:r>
                <a:rPr lang="es-ES_tradnl" sz="1600" dirty="0" smtClean="0">
                  <a:ea typeface="+mn-ea"/>
                  <a:cs typeface="+mn-cs"/>
                </a:rPr>
                <a:t> of Salamanca </a:t>
              </a:r>
              <a:endParaRPr lang="es-ES_tradnl" sz="1600" dirty="0">
                <a:ea typeface="+mn-ea"/>
                <a:cs typeface="+mn-cs"/>
              </a:endParaRPr>
            </a:p>
          </p:txBody>
        </p:sp>
        <p:pic>
          <p:nvPicPr>
            <p:cNvPr id="14" name="Imagen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35" y="404664"/>
              <a:ext cx="1828800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3068960"/>
            <a:ext cx="1028700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s-ES" sz="4400" smtClean="0">
                <a:solidFill>
                  <a:srgbClr val="FFFF00"/>
                </a:solidFill>
              </a:rPr>
              <a:t>Inmunoterapia aplicada al MM</a:t>
            </a:r>
            <a:endParaRPr lang="es-E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 txBox="1">
            <a:spLocks/>
          </p:cNvSpPr>
          <p:nvPr/>
        </p:nvSpPr>
        <p:spPr>
          <a:xfrm>
            <a:off x="0" y="116632"/>
            <a:ext cx="10287000" cy="792088"/>
          </a:xfrm>
          <a:prstGeom prst="rect">
            <a:avLst/>
          </a:prstGeom>
        </p:spPr>
        <p:txBody>
          <a:bodyPr vert="horz" lIns="91426" tIns="45713" rIns="91426" bIns="45713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11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24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36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484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da-DK" sz="3600" dirty="0" err="1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Daratumumab</a:t>
            </a:r>
            <a:r>
              <a:rPr lang="da-DK" sz="3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 (Anti-CD38) in MM: </a:t>
            </a:r>
            <a:r>
              <a:rPr lang="da-DK" sz="2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GEN501 &amp; Sirius</a:t>
            </a:r>
            <a:endParaRPr lang="en-US" sz="2600" dirty="0" smtClean="0">
              <a:solidFill>
                <a:srgbClr val="FFFF00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Textfeld 6"/>
          <p:cNvSpPr txBox="1">
            <a:spLocks noChangeArrowheads="1"/>
          </p:cNvSpPr>
          <p:nvPr/>
        </p:nvSpPr>
        <p:spPr bwMode="auto">
          <a:xfrm>
            <a:off x="7861253" y="6542001"/>
            <a:ext cx="2300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i="1" dirty="0" err="1" smtClean="0">
                <a:solidFill>
                  <a:srgbClr val="B2B2B2"/>
                </a:solidFill>
                <a:latin typeface="Arial"/>
                <a:cs typeface="Arial"/>
              </a:rPr>
              <a:t>Usmani</a:t>
            </a:r>
            <a:r>
              <a:rPr lang="en-US" sz="1200" i="1" dirty="0" smtClean="0">
                <a:solidFill>
                  <a:srgbClr val="B2B2B2"/>
                </a:solidFill>
                <a:latin typeface="Arial"/>
                <a:cs typeface="Arial"/>
              </a:rPr>
              <a:t> S. ASH 2015. Abs. 29</a:t>
            </a:r>
            <a:endParaRPr lang="de-DE" sz="1200" i="1" dirty="0" smtClean="0">
              <a:solidFill>
                <a:srgbClr val="B2B2B2"/>
              </a:solidFill>
              <a:latin typeface="Arial"/>
              <a:cs typeface="Arial"/>
            </a:endParaRPr>
          </a:p>
        </p:txBody>
      </p:sp>
      <p:graphicFrame>
        <p:nvGraphicFramePr>
          <p:cNvPr id="15" name="Content Placeholder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6439644" y="1506885"/>
          <a:ext cx="3701684" cy="443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0" name="Group 163"/>
          <p:cNvGrpSpPr/>
          <p:nvPr/>
        </p:nvGrpSpPr>
        <p:grpSpPr>
          <a:xfrm>
            <a:off x="563427" y="3379037"/>
            <a:ext cx="414999" cy="770043"/>
            <a:chOff x="2362936" y="5193428"/>
            <a:chExt cx="387698" cy="1072910"/>
          </a:xfrm>
        </p:grpSpPr>
        <p:sp>
          <p:nvSpPr>
            <p:cNvPr id="524" name="TextBox 309"/>
            <p:cNvSpPr txBox="1"/>
            <p:nvPr/>
          </p:nvSpPr>
          <p:spPr>
            <a:xfrm>
              <a:off x="2362936" y="5193428"/>
              <a:ext cx="385559" cy="1072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–90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5" name="Straight Connector 310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85" name="Rectángulo 184"/>
          <p:cNvSpPr/>
          <p:nvPr/>
        </p:nvSpPr>
        <p:spPr bwMode="auto">
          <a:xfrm>
            <a:off x="261075" y="961514"/>
            <a:ext cx="6034553" cy="25888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" dirty="0">
              <a:solidFill>
                <a:srgbClr val="FFFFFF"/>
              </a:solidFill>
            </a:endParaRPr>
          </a:p>
        </p:txBody>
      </p:sp>
      <p:cxnSp>
        <p:nvCxnSpPr>
          <p:cNvPr id="187" name="Straight Connector 150"/>
          <p:cNvCxnSpPr/>
          <p:nvPr/>
        </p:nvCxnSpPr>
        <p:spPr>
          <a:xfrm>
            <a:off x="982067" y="1040745"/>
            <a:ext cx="0" cy="22402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8" name="Straight Connector 151"/>
          <p:cNvCxnSpPr/>
          <p:nvPr/>
        </p:nvCxnSpPr>
        <p:spPr>
          <a:xfrm>
            <a:off x="985204" y="3280945"/>
            <a:ext cx="4878377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9" name="TextBox 152"/>
          <p:cNvSpPr txBox="1"/>
          <p:nvPr/>
        </p:nvSpPr>
        <p:spPr>
          <a:xfrm>
            <a:off x="1631501" y="3296551"/>
            <a:ext cx="654346" cy="230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en-US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0" name="Group 153"/>
          <p:cNvGrpSpPr/>
          <p:nvPr/>
        </p:nvGrpSpPr>
        <p:grpSpPr>
          <a:xfrm>
            <a:off x="2953417" y="3340687"/>
            <a:ext cx="670309" cy="216981"/>
            <a:chOff x="1871237" y="5346072"/>
            <a:chExt cx="1571691" cy="632803"/>
          </a:xfrm>
        </p:grpSpPr>
        <p:sp>
          <p:nvSpPr>
            <p:cNvPr id="542" name="TextBox 327"/>
            <p:cNvSpPr txBox="1"/>
            <p:nvPr/>
          </p:nvSpPr>
          <p:spPr>
            <a:xfrm>
              <a:off x="2010151" y="5346072"/>
              <a:ext cx="1432777" cy="63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SIRIUS</a:t>
              </a:r>
              <a:endParaRPr lang="en-US" sz="10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328"/>
            <p:cNvSpPr/>
            <p:nvPr/>
          </p:nvSpPr>
          <p:spPr>
            <a:xfrm>
              <a:off x="1871237" y="5622112"/>
              <a:ext cx="141211" cy="14157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1" name="TextBox 154"/>
          <p:cNvSpPr txBox="1"/>
          <p:nvPr/>
        </p:nvSpPr>
        <p:spPr>
          <a:xfrm rot="16200000">
            <a:off x="-575241" y="1967226"/>
            <a:ext cx="2115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change in paraprotein from baseline, %</a:t>
            </a:r>
            <a:endParaRPr lang="en-US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2" name="Group 155"/>
          <p:cNvGrpSpPr/>
          <p:nvPr/>
        </p:nvGrpSpPr>
        <p:grpSpPr>
          <a:xfrm>
            <a:off x="563427" y="1253715"/>
            <a:ext cx="414999" cy="533185"/>
            <a:chOff x="2362936" y="5193428"/>
            <a:chExt cx="387698" cy="843002"/>
          </a:xfrm>
        </p:grpSpPr>
        <p:sp>
          <p:nvSpPr>
            <p:cNvPr id="540" name="TextBox 325"/>
            <p:cNvSpPr txBox="1"/>
            <p:nvPr/>
          </p:nvSpPr>
          <p:spPr>
            <a:xfrm>
              <a:off x="2362936" y="5193428"/>
              <a:ext cx="385559" cy="84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1" name="Straight Connector 326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3" name="Group 156"/>
          <p:cNvGrpSpPr/>
          <p:nvPr/>
        </p:nvGrpSpPr>
        <p:grpSpPr>
          <a:xfrm>
            <a:off x="563427" y="1506884"/>
            <a:ext cx="414999" cy="387771"/>
            <a:chOff x="2362936" y="5193428"/>
            <a:chExt cx="387698" cy="613093"/>
          </a:xfrm>
        </p:grpSpPr>
        <p:sp>
          <p:nvSpPr>
            <p:cNvPr id="538" name="TextBox 323"/>
            <p:cNvSpPr txBox="1"/>
            <p:nvPr/>
          </p:nvSpPr>
          <p:spPr>
            <a:xfrm>
              <a:off x="2362936" y="5193428"/>
              <a:ext cx="385559" cy="613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9" name="Straight Connector 324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4" name="Group 157"/>
          <p:cNvGrpSpPr/>
          <p:nvPr/>
        </p:nvGrpSpPr>
        <p:grpSpPr>
          <a:xfrm>
            <a:off x="563427" y="1742796"/>
            <a:ext cx="414999" cy="387771"/>
            <a:chOff x="2362936" y="5193428"/>
            <a:chExt cx="387698" cy="613093"/>
          </a:xfrm>
        </p:grpSpPr>
        <p:sp>
          <p:nvSpPr>
            <p:cNvPr id="536" name="TextBox 321"/>
            <p:cNvSpPr txBox="1"/>
            <p:nvPr/>
          </p:nvSpPr>
          <p:spPr>
            <a:xfrm>
              <a:off x="2362936" y="5193428"/>
              <a:ext cx="385559" cy="613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7" name="Straight Connector 322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5" name="Group 158"/>
          <p:cNvGrpSpPr/>
          <p:nvPr/>
        </p:nvGrpSpPr>
        <p:grpSpPr>
          <a:xfrm>
            <a:off x="563427" y="1972647"/>
            <a:ext cx="414999" cy="387771"/>
            <a:chOff x="2362936" y="5193428"/>
            <a:chExt cx="387698" cy="613093"/>
          </a:xfrm>
        </p:grpSpPr>
        <p:sp>
          <p:nvSpPr>
            <p:cNvPr id="534" name="TextBox 319"/>
            <p:cNvSpPr txBox="1"/>
            <p:nvPr/>
          </p:nvSpPr>
          <p:spPr>
            <a:xfrm>
              <a:off x="2362936" y="5193428"/>
              <a:ext cx="385559" cy="613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5" name="Straight Connector 320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6" name="Group 159"/>
          <p:cNvGrpSpPr/>
          <p:nvPr/>
        </p:nvGrpSpPr>
        <p:grpSpPr>
          <a:xfrm>
            <a:off x="563427" y="2225705"/>
            <a:ext cx="414999" cy="242356"/>
            <a:chOff x="2362936" y="5193428"/>
            <a:chExt cx="387698" cy="383182"/>
          </a:xfrm>
        </p:grpSpPr>
        <p:sp>
          <p:nvSpPr>
            <p:cNvPr id="532" name="TextBox 317"/>
            <p:cNvSpPr txBox="1"/>
            <p:nvPr/>
          </p:nvSpPr>
          <p:spPr>
            <a:xfrm>
              <a:off x="2362936" y="5193428"/>
              <a:ext cx="385559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3" name="Straight Connector 318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7" name="Group 160"/>
          <p:cNvGrpSpPr/>
          <p:nvPr/>
        </p:nvGrpSpPr>
        <p:grpSpPr>
          <a:xfrm>
            <a:off x="563427" y="2475882"/>
            <a:ext cx="414999" cy="533185"/>
            <a:chOff x="2362936" y="5193428"/>
            <a:chExt cx="387698" cy="843002"/>
          </a:xfrm>
        </p:grpSpPr>
        <p:sp>
          <p:nvSpPr>
            <p:cNvPr id="530" name="TextBox 315"/>
            <p:cNvSpPr txBox="1"/>
            <p:nvPr/>
          </p:nvSpPr>
          <p:spPr>
            <a:xfrm>
              <a:off x="2362936" y="5193428"/>
              <a:ext cx="385559" cy="84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–25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1" name="Straight Connector 316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8" name="Group 161"/>
          <p:cNvGrpSpPr/>
          <p:nvPr/>
        </p:nvGrpSpPr>
        <p:grpSpPr>
          <a:xfrm>
            <a:off x="563427" y="2729709"/>
            <a:ext cx="414999" cy="533185"/>
            <a:chOff x="2362936" y="5193428"/>
            <a:chExt cx="387698" cy="843002"/>
          </a:xfrm>
        </p:grpSpPr>
        <p:sp>
          <p:nvSpPr>
            <p:cNvPr id="528" name="TextBox 313"/>
            <p:cNvSpPr txBox="1"/>
            <p:nvPr/>
          </p:nvSpPr>
          <p:spPr>
            <a:xfrm>
              <a:off x="2362936" y="5193428"/>
              <a:ext cx="385559" cy="84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9" name="Straight Connector 314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9" name="Group 162"/>
          <p:cNvGrpSpPr/>
          <p:nvPr/>
        </p:nvGrpSpPr>
        <p:grpSpPr>
          <a:xfrm>
            <a:off x="552037" y="2983537"/>
            <a:ext cx="414999" cy="533185"/>
            <a:chOff x="2362936" y="5193428"/>
            <a:chExt cx="387698" cy="843002"/>
          </a:xfrm>
        </p:grpSpPr>
        <p:sp>
          <p:nvSpPr>
            <p:cNvPr id="526" name="TextBox 311"/>
            <p:cNvSpPr txBox="1"/>
            <p:nvPr/>
          </p:nvSpPr>
          <p:spPr>
            <a:xfrm>
              <a:off x="2362936" y="5193428"/>
              <a:ext cx="385559" cy="84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–75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7" name="Straight Connector 312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02" name="Group 165"/>
          <p:cNvGrpSpPr/>
          <p:nvPr/>
        </p:nvGrpSpPr>
        <p:grpSpPr>
          <a:xfrm>
            <a:off x="1069256" y="1400647"/>
            <a:ext cx="4718417" cy="1811771"/>
            <a:chOff x="1176338" y="2031765"/>
            <a:chExt cx="7164041" cy="3480280"/>
          </a:xfrm>
        </p:grpSpPr>
        <p:sp>
          <p:nvSpPr>
            <p:cNvPr id="388" name="U bar"/>
            <p:cNvSpPr/>
            <p:nvPr/>
          </p:nvSpPr>
          <p:spPr>
            <a:xfrm>
              <a:off x="1541815" y="2955132"/>
              <a:ext cx="36576" cy="81955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174"/>
            <p:cNvSpPr/>
            <p:nvPr/>
          </p:nvSpPr>
          <p:spPr>
            <a:xfrm>
              <a:off x="1176338" y="2031765"/>
              <a:ext cx="36576" cy="174291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175"/>
            <p:cNvSpPr/>
            <p:nvPr/>
          </p:nvSpPr>
          <p:spPr>
            <a:xfrm>
              <a:off x="1228549" y="2031765"/>
              <a:ext cx="36576" cy="174291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176"/>
            <p:cNvSpPr/>
            <p:nvPr/>
          </p:nvSpPr>
          <p:spPr>
            <a:xfrm>
              <a:off x="1280760" y="2031765"/>
              <a:ext cx="36576" cy="174291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177"/>
            <p:cNvSpPr/>
            <p:nvPr/>
          </p:nvSpPr>
          <p:spPr>
            <a:xfrm>
              <a:off x="1332971" y="2031765"/>
              <a:ext cx="36576" cy="174291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178"/>
            <p:cNvSpPr/>
            <p:nvPr/>
          </p:nvSpPr>
          <p:spPr>
            <a:xfrm>
              <a:off x="1385182" y="2031765"/>
              <a:ext cx="36576" cy="174291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179"/>
            <p:cNvSpPr/>
            <p:nvPr/>
          </p:nvSpPr>
          <p:spPr>
            <a:xfrm>
              <a:off x="1437393" y="2250281"/>
              <a:ext cx="36576" cy="1524403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180"/>
            <p:cNvSpPr/>
            <p:nvPr/>
          </p:nvSpPr>
          <p:spPr>
            <a:xfrm>
              <a:off x="1489604" y="2733675"/>
              <a:ext cx="36576" cy="1041009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181"/>
            <p:cNvSpPr/>
            <p:nvPr/>
          </p:nvSpPr>
          <p:spPr>
            <a:xfrm>
              <a:off x="1594026" y="3052763"/>
              <a:ext cx="36576" cy="721921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182"/>
            <p:cNvSpPr/>
            <p:nvPr/>
          </p:nvSpPr>
          <p:spPr>
            <a:xfrm>
              <a:off x="1646237" y="3102769"/>
              <a:ext cx="36576" cy="671915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183"/>
            <p:cNvSpPr/>
            <p:nvPr/>
          </p:nvSpPr>
          <p:spPr>
            <a:xfrm>
              <a:off x="1698448" y="3148013"/>
              <a:ext cx="36576" cy="6266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184"/>
            <p:cNvSpPr/>
            <p:nvPr/>
          </p:nvSpPr>
          <p:spPr>
            <a:xfrm>
              <a:off x="1750659" y="3159919"/>
              <a:ext cx="36576" cy="614765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185"/>
            <p:cNvSpPr/>
            <p:nvPr/>
          </p:nvSpPr>
          <p:spPr>
            <a:xfrm>
              <a:off x="1802870" y="3202781"/>
              <a:ext cx="36576" cy="571903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186"/>
            <p:cNvSpPr/>
            <p:nvPr/>
          </p:nvSpPr>
          <p:spPr>
            <a:xfrm>
              <a:off x="1855081" y="3269456"/>
              <a:ext cx="36576" cy="50522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187"/>
            <p:cNvSpPr/>
            <p:nvPr/>
          </p:nvSpPr>
          <p:spPr>
            <a:xfrm>
              <a:off x="1907292" y="3293269"/>
              <a:ext cx="36576" cy="481415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188"/>
            <p:cNvSpPr/>
            <p:nvPr/>
          </p:nvSpPr>
          <p:spPr>
            <a:xfrm>
              <a:off x="1959503" y="3302794"/>
              <a:ext cx="36576" cy="47189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189"/>
            <p:cNvSpPr/>
            <p:nvPr/>
          </p:nvSpPr>
          <p:spPr>
            <a:xfrm>
              <a:off x="2011714" y="3390900"/>
              <a:ext cx="36576" cy="38378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190"/>
            <p:cNvSpPr/>
            <p:nvPr/>
          </p:nvSpPr>
          <p:spPr>
            <a:xfrm>
              <a:off x="2063925" y="3405188"/>
              <a:ext cx="36576" cy="36949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U bar"/>
            <p:cNvSpPr/>
            <p:nvPr/>
          </p:nvSpPr>
          <p:spPr>
            <a:xfrm>
              <a:off x="2116136" y="3405188"/>
              <a:ext cx="36576" cy="369497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192"/>
            <p:cNvSpPr/>
            <p:nvPr/>
          </p:nvSpPr>
          <p:spPr>
            <a:xfrm>
              <a:off x="2168347" y="3417094"/>
              <a:ext cx="36576" cy="35759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193"/>
            <p:cNvSpPr/>
            <p:nvPr/>
          </p:nvSpPr>
          <p:spPr>
            <a:xfrm>
              <a:off x="2220558" y="3433763"/>
              <a:ext cx="36576" cy="340921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194"/>
            <p:cNvSpPr/>
            <p:nvPr/>
          </p:nvSpPr>
          <p:spPr>
            <a:xfrm>
              <a:off x="2272769" y="3433763"/>
              <a:ext cx="36576" cy="340921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195"/>
            <p:cNvSpPr/>
            <p:nvPr/>
          </p:nvSpPr>
          <p:spPr>
            <a:xfrm>
              <a:off x="2324980" y="3493295"/>
              <a:ext cx="36576" cy="28139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196"/>
            <p:cNvSpPr/>
            <p:nvPr/>
          </p:nvSpPr>
          <p:spPr>
            <a:xfrm>
              <a:off x="2377191" y="3524251"/>
              <a:ext cx="36576" cy="25043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197"/>
            <p:cNvSpPr/>
            <p:nvPr/>
          </p:nvSpPr>
          <p:spPr>
            <a:xfrm>
              <a:off x="2429402" y="3562351"/>
              <a:ext cx="36576" cy="21233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U bar"/>
            <p:cNvSpPr/>
            <p:nvPr/>
          </p:nvSpPr>
          <p:spPr>
            <a:xfrm>
              <a:off x="2481613" y="3569494"/>
              <a:ext cx="36576" cy="205191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199"/>
            <p:cNvSpPr/>
            <p:nvPr/>
          </p:nvSpPr>
          <p:spPr>
            <a:xfrm>
              <a:off x="2533824" y="3605213"/>
              <a:ext cx="36576" cy="169471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U bar"/>
            <p:cNvSpPr/>
            <p:nvPr/>
          </p:nvSpPr>
          <p:spPr>
            <a:xfrm>
              <a:off x="2586035" y="3609976"/>
              <a:ext cx="36576" cy="16471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201"/>
            <p:cNvSpPr/>
            <p:nvPr/>
          </p:nvSpPr>
          <p:spPr>
            <a:xfrm>
              <a:off x="2638246" y="3617119"/>
              <a:ext cx="36576" cy="15756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U bar"/>
            <p:cNvSpPr/>
            <p:nvPr/>
          </p:nvSpPr>
          <p:spPr>
            <a:xfrm>
              <a:off x="2690457" y="3624263"/>
              <a:ext cx="36576" cy="15042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203"/>
            <p:cNvSpPr/>
            <p:nvPr/>
          </p:nvSpPr>
          <p:spPr>
            <a:xfrm>
              <a:off x="2742668" y="3643313"/>
              <a:ext cx="36576" cy="131371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U bar"/>
            <p:cNvSpPr/>
            <p:nvPr/>
          </p:nvSpPr>
          <p:spPr>
            <a:xfrm>
              <a:off x="2794879" y="3669506"/>
              <a:ext cx="36576" cy="105179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U bar"/>
            <p:cNvSpPr/>
            <p:nvPr/>
          </p:nvSpPr>
          <p:spPr>
            <a:xfrm>
              <a:off x="2847090" y="3703984"/>
              <a:ext cx="36576" cy="71841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U bar"/>
            <p:cNvSpPr/>
            <p:nvPr/>
          </p:nvSpPr>
          <p:spPr>
            <a:xfrm>
              <a:off x="2951497" y="3757537"/>
              <a:ext cx="36576" cy="18288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Rectangle 207"/>
            <p:cNvSpPr/>
            <p:nvPr/>
          </p:nvSpPr>
          <p:spPr>
            <a:xfrm>
              <a:off x="2899301" y="3739249"/>
              <a:ext cx="36576" cy="3657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Rectangle 208"/>
            <p:cNvSpPr/>
            <p:nvPr/>
          </p:nvSpPr>
          <p:spPr>
            <a:xfrm>
              <a:off x="3209907" y="3774684"/>
              <a:ext cx="36576" cy="6400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U bar"/>
            <p:cNvSpPr/>
            <p:nvPr/>
          </p:nvSpPr>
          <p:spPr>
            <a:xfrm>
              <a:off x="3261886" y="3774685"/>
              <a:ext cx="36576" cy="9144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U bar"/>
            <p:cNvSpPr/>
            <p:nvPr/>
          </p:nvSpPr>
          <p:spPr>
            <a:xfrm>
              <a:off x="3365844" y="3774685"/>
              <a:ext cx="36576" cy="109728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U bar"/>
            <p:cNvSpPr/>
            <p:nvPr/>
          </p:nvSpPr>
          <p:spPr>
            <a:xfrm>
              <a:off x="3417823" y="3774685"/>
              <a:ext cx="36576" cy="128016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212"/>
            <p:cNvSpPr/>
            <p:nvPr/>
          </p:nvSpPr>
          <p:spPr>
            <a:xfrm>
              <a:off x="3313865" y="3774684"/>
              <a:ext cx="36576" cy="9144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213"/>
            <p:cNvSpPr/>
            <p:nvPr/>
          </p:nvSpPr>
          <p:spPr>
            <a:xfrm>
              <a:off x="3469802" y="3774684"/>
              <a:ext cx="36576" cy="14630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U bar"/>
            <p:cNvSpPr/>
            <p:nvPr/>
          </p:nvSpPr>
          <p:spPr>
            <a:xfrm>
              <a:off x="3521781" y="3774685"/>
              <a:ext cx="36576" cy="14630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215"/>
            <p:cNvSpPr/>
            <p:nvPr/>
          </p:nvSpPr>
          <p:spPr>
            <a:xfrm>
              <a:off x="3573760" y="3774684"/>
              <a:ext cx="36576" cy="16459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216"/>
            <p:cNvSpPr/>
            <p:nvPr/>
          </p:nvSpPr>
          <p:spPr>
            <a:xfrm>
              <a:off x="3625739" y="3774684"/>
              <a:ext cx="36576" cy="18288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217"/>
            <p:cNvSpPr/>
            <p:nvPr/>
          </p:nvSpPr>
          <p:spPr>
            <a:xfrm>
              <a:off x="3677718" y="3774684"/>
              <a:ext cx="36576" cy="18288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218"/>
            <p:cNvSpPr/>
            <p:nvPr/>
          </p:nvSpPr>
          <p:spPr>
            <a:xfrm>
              <a:off x="3729697" y="3774684"/>
              <a:ext cx="36576" cy="19202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219"/>
            <p:cNvSpPr/>
            <p:nvPr/>
          </p:nvSpPr>
          <p:spPr>
            <a:xfrm>
              <a:off x="3781676" y="3774684"/>
              <a:ext cx="36576" cy="21945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220"/>
            <p:cNvSpPr/>
            <p:nvPr/>
          </p:nvSpPr>
          <p:spPr>
            <a:xfrm>
              <a:off x="3833655" y="3774684"/>
              <a:ext cx="36576" cy="2286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221"/>
            <p:cNvSpPr/>
            <p:nvPr/>
          </p:nvSpPr>
          <p:spPr>
            <a:xfrm>
              <a:off x="3885634" y="3774684"/>
              <a:ext cx="36576" cy="27432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222"/>
            <p:cNvSpPr/>
            <p:nvPr/>
          </p:nvSpPr>
          <p:spPr>
            <a:xfrm>
              <a:off x="3937613" y="3774684"/>
              <a:ext cx="36576" cy="27432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U bar"/>
            <p:cNvSpPr/>
            <p:nvPr/>
          </p:nvSpPr>
          <p:spPr>
            <a:xfrm>
              <a:off x="3989592" y="3774685"/>
              <a:ext cx="36576" cy="27432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U bar"/>
            <p:cNvSpPr/>
            <p:nvPr/>
          </p:nvSpPr>
          <p:spPr>
            <a:xfrm>
              <a:off x="4041571" y="3774685"/>
              <a:ext cx="36576" cy="292608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225"/>
            <p:cNvSpPr/>
            <p:nvPr/>
          </p:nvSpPr>
          <p:spPr>
            <a:xfrm>
              <a:off x="4093550" y="3774684"/>
              <a:ext cx="36576" cy="30175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226"/>
            <p:cNvSpPr/>
            <p:nvPr/>
          </p:nvSpPr>
          <p:spPr>
            <a:xfrm>
              <a:off x="4145529" y="3774684"/>
              <a:ext cx="36576" cy="30175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227"/>
            <p:cNvSpPr/>
            <p:nvPr/>
          </p:nvSpPr>
          <p:spPr>
            <a:xfrm>
              <a:off x="4188365" y="3774684"/>
              <a:ext cx="45719" cy="30175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U bar"/>
            <p:cNvSpPr/>
            <p:nvPr/>
          </p:nvSpPr>
          <p:spPr>
            <a:xfrm>
              <a:off x="4249487" y="3774685"/>
              <a:ext cx="36576" cy="32918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U bar"/>
            <p:cNvSpPr/>
            <p:nvPr/>
          </p:nvSpPr>
          <p:spPr>
            <a:xfrm>
              <a:off x="4405424" y="3774685"/>
              <a:ext cx="36576" cy="3657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U bar"/>
            <p:cNvSpPr/>
            <p:nvPr/>
          </p:nvSpPr>
          <p:spPr>
            <a:xfrm>
              <a:off x="4613340" y="3774685"/>
              <a:ext cx="36576" cy="539496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U bar"/>
            <p:cNvSpPr/>
            <p:nvPr/>
          </p:nvSpPr>
          <p:spPr>
            <a:xfrm>
              <a:off x="4873235" y="3774685"/>
              <a:ext cx="36576" cy="585216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U bar"/>
            <p:cNvSpPr/>
            <p:nvPr/>
          </p:nvSpPr>
          <p:spPr>
            <a:xfrm>
              <a:off x="4925214" y="3774685"/>
              <a:ext cx="36576" cy="594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U bar"/>
            <p:cNvSpPr/>
            <p:nvPr/>
          </p:nvSpPr>
          <p:spPr>
            <a:xfrm>
              <a:off x="5029172" y="3774685"/>
              <a:ext cx="36576" cy="704088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U bar"/>
            <p:cNvSpPr/>
            <p:nvPr/>
          </p:nvSpPr>
          <p:spPr>
            <a:xfrm>
              <a:off x="5081151" y="3774685"/>
              <a:ext cx="36576" cy="75895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U bar"/>
            <p:cNvSpPr/>
            <p:nvPr/>
          </p:nvSpPr>
          <p:spPr>
            <a:xfrm>
              <a:off x="5341046" y="3774685"/>
              <a:ext cx="36576" cy="94183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U bar"/>
            <p:cNvSpPr/>
            <p:nvPr/>
          </p:nvSpPr>
          <p:spPr>
            <a:xfrm>
              <a:off x="5185109" y="3774685"/>
              <a:ext cx="36576" cy="8229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U bar"/>
            <p:cNvSpPr/>
            <p:nvPr/>
          </p:nvSpPr>
          <p:spPr>
            <a:xfrm>
              <a:off x="5393025" y="3774685"/>
              <a:ext cx="36576" cy="98755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U bar"/>
            <p:cNvSpPr/>
            <p:nvPr/>
          </p:nvSpPr>
          <p:spPr>
            <a:xfrm>
              <a:off x="5548962" y="3774685"/>
              <a:ext cx="36576" cy="101498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U bar"/>
            <p:cNvSpPr/>
            <p:nvPr/>
          </p:nvSpPr>
          <p:spPr>
            <a:xfrm>
              <a:off x="6276668" y="3774685"/>
              <a:ext cx="36576" cy="1298448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U bar"/>
            <p:cNvSpPr/>
            <p:nvPr/>
          </p:nvSpPr>
          <p:spPr>
            <a:xfrm>
              <a:off x="6432605" y="3774685"/>
              <a:ext cx="36576" cy="142646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U bar"/>
            <p:cNvSpPr/>
            <p:nvPr/>
          </p:nvSpPr>
          <p:spPr>
            <a:xfrm>
              <a:off x="6536563" y="3774685"/>
              <a:ext cx="36576" cy="149047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U bar"/>
            <p:cNvSpPr/>
            <p:nvPr/>
          </p:nvSpPr>
          <p:spPr>
            <a:xfrm>
              <a:off x="6640521" y="3774685"/>
              <a:ext cx="36576" cy="151790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U bar"/>
            <p:cNvSpPr/>
            <p:nvPr/>
          </p:nvSpPr>
          <p:spPr>
            <a:xfrm>
              <a:off x="6796458" y="3774685"/>
              <a:ext cx="36576" cy="1545336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U bar"/>
            <p:cNvSpPr/>
            <p:nvPr/>
          </p:nvSpPr>
          <p:spPr>
            <a:xfrm>
              <a:off x="6848437" y="3774685"/>
              <a:ext cx="36576" cy="155448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245"/>
            <p:cNvSpPr/>
            <p:nvPr/>
          </p:nvSpPr>
          <p:spPr>
            <a:xfrm>
              <a:off x="4301466" y="3774684"/>
              <a:ext cx="36576" cy="33832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246"/>
            <p:cNvSpPr/>
            <p:nvPr/>
          </p:nvSpPr>
          <p:spPr>
            <a:xfrm>
              <a:off x="4353445" y="3774684"/>
              <a:ext cx="36576" cy="3474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247"/>
            <p:cNvSpPr/>
            <p:nvPr/>
          </p:nvSpPr>
          <p:spPr>
            <a:xfrm>
              <a:off x="4457403" y="3774684"/>
              <a:ext cx="36576" cy="38404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248"/>
            <p:cNvSpPr/>
            <p:nvPr/>
          </p:nvSpPr>
          <p:spPr>
            <a:xfrm>
              <a:off x="4509382" y="3774684"/>
              <a:ext cx="36576" cy="41148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249"/>
            <p:cNvSpPr/>
            <p:nvPr/>
          </p:nvSpPr>
          <p:spPr>
            <a:xfrm>
              <a:off x="4561361" y="3774684"/>
              <a:ext cx="36576" cy="53035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250"/>
            <p:cNvSpPr/>
            <p:nvPr/>
          </p:nvSpPr>
          <p:spPr>
            <a:xfrm>
              <a:off x="4717298" y="3774684"/>
              <a:ext cx="36576" cy="56692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251"/>
            <p:cNvSpPr/>
            <p:nvPr/>
          </p:nvSpPr>
          <p:spPr>
            <a:xfrm>
              <a:off x="4769277" y="3774684"/>
              <a:ext cx="36576" cy="5760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252"/>
            <p:cNvSpPr/>
            <p:nvPr/>
          </p:nvSpPr>
          <p:spPr>
            <a:xfrm>
              <a:off x="4821256" y="3774684"/>
              <a:ext cx="36576" cy="58521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253"/>
            <p:cNvSpPr/>
            <p:nvPr/>
          </p:nvSpPr>
          <p:spPr>
            <a:xfrm>
              <a:off x="4665319" y="3774684"/>
              <a:ext cx="36576" cy="54864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254"/>
            <p:cNvSpPr/>
            <p:nvPr/>
          </p:nvSpPr>
          <p:spPr>
            <a:xfrm>
              <a:off x="4977193" y="3774684"/>
              <a:ext cx="36576" cy="60350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255"/>
            <p:cNvSpPr/>
            <p:nvPr/>
          </p:nvSpPr>
          <p:spPr>
            <a:xfrm>
              <a:off x="5133130" y="3774684"/>
              <a:ext cx="36576" cy="77724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256"/>
            <p:cNvSpPr/>
            <p:nvPr/>
          </p:nvSpPr>
          <p:spPr>
            <a:xfrm>
              <a:off x="5237088" y="3774684"/>
              <a:ext cx="36576" cy="84124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257"/>
            <p:cNvSpPr/>
            <p:nvPr/>
          </p:nvSpPr>
          <p:spPr>
            <a:xfrm>
              <a:off x="5289067" y="3774684"/>
              <a:ext cx="36576" cy="89611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258"/>
            <p:cNvSpPr/>
            <p:nvPr/>
          </p:nvSpPr>
          <p:spPr>
            <a:xfrm>
              <a:off x="5445004" y="3774684"/>
              <a:ext cx="36576" cy="99669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259"/>
            <p:cNvSpPr/>
            <p:nvPr/>
          </p:nvSpPr>
          <p:spPr>
            <a:xfrm>
              <a:off x="5496983" y="3774684"/>
              <a:ext cx="36576" cy="100584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260"/>
            <p:cNvSpPr/>
            <p:nvPr/>
          </p:nvSpPr>
          <p:spPr>
            <a:xfrm>
              <a:off x="5600941" y="3774684"/>
              <a:ext cx="36576" cy="10332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261"/>
            <p:cNvSpPr/>
            <p:nvPr/>
          </p:nvSpPr>
          <p:spPr>
            <a:xfrm>
              <a:off x="5652920" y="3774684"/>
              <a:ext cx="36576" cy="10332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262"/>
            <p:cNvSpPr/>
            <p:nvPr/>
          </p:nvSpPr>
          <p:spPr>
            <a:xfrm>
              <a:off x="5704899" y="3774684"/>
              <a:ext cx="36576" cy="109728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263"/>
            <p:cNvSpPr/>
            <p:nvPr/>
          </p:nvSpPr>
          <p:spPr>
            <a:xfrm>
              <a:off x="5756878" y="3774684"/>
              <a:ext cx="36576" cy="110642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264"/>
            <p:cNvSpPr/>
            <p:nvPr/>
          </p:nvSpPr>
          <p:spPr>
            <a:xfrm>
              <a:off x="5808857" y="3774684"/>
              <a:ext cx="36576" cy="118872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265"/>
            <p:cNvSpPr/>
            <p:nvPr/>
          </p:nvSpPr>
          <p:spPr>
            <a:xfrm>
              <a:off x="5860836" y="3774684"/>
              <a:ext cx="36576" cy="118872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266"/>
            <p:cNvSpPr/>
            <p:nvPr/>
          </p:nvSpPr>
          <p:spPr>
            <a:xfrm>
              <a:off x="5912815" y="3774684"/>
              <a:ext cx="36576" cy="120700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267"/>
            <p:cNvSpPr/>
            <p:nvPr/>
          </p:nvSpPr>
          <p:spPr>
            <a:xfrm>
              <a:off x="5964794" y="3774684"/>
              <a:ext cx="36576" cy="123444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268"/>
            <p:cNvSpPr/>
            <p:nvPr/>
          </p:nvSpPr>
          <p:spPr>
            <a:xfrm>
              <a:off x="6016773" y="3774684"/>
              <a:ext cx="36576" cy="124358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269"/>
            <p:cNvSpPr/>
            <p:nvPr/>
          </p:nvSpPr>
          <p:spPr>
            <a:xfrm>
              <a:off x="6068752" y="3774684"/>
              <a:ext cx="36576" cy="124358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270"/>
            <p:cNvSpPr/>
            <p:nvPr/>
          </p:nvSpPr>
          <p:spPr>
            <a:xfrm>
              <a:off x="6120731" y="3774684"/>
              <a:ext cx="36576" cy="127101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271"/>
            <p:cNvSpPr/>
            <p:nvPr/>
          </p:nvSpPr>
          <p:spPr>
            <a:xfrm>
              <a:off x="6172710" y="3774684"/>
              <a:ext cx="36576" cy="127101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272"/>
            <p:cNvSpPr/>
            <p:nvPr/>
          </p:nvSpPr>
          <p:spPr>
            <a:xfrm>
              <a:off x="6224689" y="3774684"/>
              <a:ext cx="36576" cy="12801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273"/>
            <p:cNvSpPr/>
            <p:nvPr/>
          </p:nvSpPr>
          <p:spPr>
            <a:xfrm>
              <a:off x="6328647" y="3774684"/>
              <a:ext cx="36576" cy="134416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274"/>
            <p:cNvSpPr/>
            <p:nvPr/>
          </p:nvSpPr>
          <p:spPr>
            <a:xfrm>
              <a:off x="6380626" y="3774684"/>
              <a:ext cx="36576" cy="134416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275"/>
            <p:cNvSpPr/>
            <p:nvPr/>
          </p:nvSpPr>
          <p:spPr>
            <a:xfrm>
              <a:off x="6484584" y="3774684"/>
              <a:ext cx="36576" cy="147218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276"/>
            <p:cNvSpPr/>
            <p:nvPr/>
          </p:nvSpPr>
          <p:spPr>
            <a:xfrm>
              <a:off x="6588542" y="3774684"/>
              <a:ext cx="36576" cy="14904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277"/>
            <p:cNvSpPr/>
            <p:nvPr/>
          </p:nvSpPr>
          <p:spPr>
            <a:xfrm>
              <a:off x="6692500" y="3774684"/>
              <a:ext cx="36576" cy="152704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278"/>
            <p:cNvSpPr/>
            <p:nvPr/>
          </p:nvSpPr>
          <p:spPr>
            <a:xfrm>
              <a:off x="6744479" y="3774684"/>
              <a:ext cx="36576" cy="154533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279"/>
            <p:cNvSpPr/>
            <p:nvPr/>
          </p:nvSpPr>
          <p:spPr>
            <a:xfrm>
              <a:off x="6900416" y="3774684"/>
              <a:ext cx="36576" cy="155448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280"/>
            <p:cNvSpPr/>
            <p:nvPr/>
          </p:nvSpPr>
          <p:spPr>
            <a:xfrm>
              <a:off x="6952395" y="3774684"/>
              <a:ext cx="36576" cy="159105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U bar"/>
            <p:cNvSpPr/>
            <p:nvPr/>
          </p:nvSpPr>
          <p:spPr>
            <a:xfrm>
              <a:off x="7004374" y="3774685"/>
              <a:ext cx="36576" cy="160020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U bar"/>
            <p:cNvSpPr/>
            <p:nvPr/>
          </p:nvSpPr>
          <p:spPr>
            <a:xfrm>
              <a:off x="7108332" y="3774685"/>
              <a:ext cx="36576" cy="164592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U bar"/>
            <p:cNvSpPr/>
            <p:nvPr/>
          </p:nvSpPr>
          <p:spPr>
            <a:xfrm>
              <a:off x="7212290" y="3774685"/>
              <a:ext cx="36576" cy="171907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U bar"/>
            <p:cNvSpPr/>
            <p:nvPr/>
          </p:nvSpPr>
          <p:spPr>
            <a:xfrm>
              <a:off x="7368227" y="3774685"/>
              <a:ext cx="36576" cy="1728216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U bar"/>
            <p:cNvSpPr/>
            <p:nvPr/>
          </p:nvSpPr>
          <p:spPr>
            <a:xfrm>
              <a:off x="8043954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U bar"/>
            <p:cNvSpPr/>
            <p:nvPr/>
          </p:nvSpPr>
          <p:spPr>
            <a:xfrm>
              <a:off x="8095933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U bar"/>
            <p:cNvSpPr/>
            <p:nvPr/>
          </p:nvSpPr>
          <p:spPr>
            <a:xfrm>
              <a:off x="8147912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U bar"/>
            <p:cNvSpPr/>
            <p:nvPr/>
          </p:nvSpPr>
          <p:spPr>
            <a:xfrm>
              <a:off x="8199891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U bar"/>
            <p:cNvSpPr/>
            <p:nvPr/>
          </p:nvSpPr>
          <p:spPr>
            <a:xfrm>
              <a:off x="8251870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U bar"/>
            <p:cNvSpPr/>
            <p:nvPr/>
          </p:nvSpPr>
          <p:spPr>
            <a:xfrm>
              <a:off x="8303803" y="3774685"/>
              <a:ext cx="36576" cy="173736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291"/>
            <p:cNvSpPr/>
            <p:nvPr/>
          </p:nvSpPr>
          <p:spPr>
            <a:xfrm>
              <a:off x="7056353" y="3774684"/>
              <a:ext cx="36576" cy="161848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292"/>
            <p:cNvSpPr/>
            <p:nvPr/>
          </p:nvSpPr>
          <p:spPr>
            <a:xfrm>
              <a:off x="7160311" y="3774684"/>
              <a:ext cx="36576" cy="1664208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293"/>
            <p:cNvSpPr/>
            <p:nvPr/>
          </p:nvSpPr>
          <p:spPr>
            <a:xfrm>
              <a:off x="7264269" y="3774684"/>
              <a:ext cx="36576" cy="17190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294"/>
            <p:cNvSpPr/>
            <p:nvPr/>
          </p:nvSpPr>
          <p:spPr>
            <a:xfrm>
              <a:off x="7316248" y="3774684"/>
              <a:ext cx="36576" cy="1719072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295"/>
            <p:cNvSpPr/>
            <p:nvPr/>
          </p:nvSpPr>
          <p:spPr>
            <a:xfrm>
              <a:off x="7420206" y="3774684"/>
              <a:ext cx="36576" cy="172821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296"/>
            <p:cNvSpPr/>
            <p:nvPr/>
          </p:nvSpPr>
          <p:spPr>
            <a:xfrm>
              <a:off x="7472185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297"/>
            <p:cNvSpPr/>
            <p:nvPr/>
          </p:nvSpPr>
          <p:spPr>
            <a:xfrm>
              <a:off x="7524164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298"/>
            <p:cNvSpPr/>
            <p:nvPr/>
          </p:nvSpPr>
          <p:spPr>
            <a:xfrm>
              <a:off x="7576143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299"/>
            <p:cNvSpPr/>
            <p:nvPr/>
          </p:nvSpPr>
          <p:spPr>
            <a:xfrm>
              <a:off x="7628122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300"/>
            <p:cNvSpPr/>
            <p:nvPr/>
          </p:nvSpPr>
          <p:spPr>
            <a:xfrm>
              <a:off x="7680101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301"/>
            <p:cNvSpPr/>
            <p:nvPr/>
          </p:nvSpPr>
          <p:spPr>
            <a:xfrm>
              <a:off x="7732080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302"/>
            <p:cNvSpPr/>
            <p:nvPr/>
          </p:nvSpPr>
          <p:spPr>
            <a:xfrm>
              <a:off x="7784059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303"/>
            <p:cNvSpPr/>
            <p:nvPr/>
          </p:nvSpPr>
          <p:spPr>
            <a:xfrm>
              <a:off x="7836038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304"/>
            <p:cNvSpPr/>
            <p:nvPr/>
          </p:nvSpPr>
          <p:spPr>
            <a:xfrm>
              <a:off x="7888017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305"/>
            <p:cNvSpPr/>
            <p:nvPr/>
          </p:nvSpPr>
          <p:spPr>
            <a:xfrm>
              <a:off x="7939996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306"/>
            <p:cNvSpPr/>
            <p:nvPr/>
          </p:nvSpPr>
          <p:spPr>
            <a:xfrm>
              <a:off x="7991975" y="3774684"/>
              <a:ext cx="36576" cy="173736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Group 166"/>
          <p:cNvGrpSpPr/>
          <p:nvPr/>
        </p:nvGrpSpPr>
        <p:grpSpPr>
          <a:xfrm>
            <a:off x="4245845" y="3329455"/>
            <a:ext cx="1186863" cy="216981"/>
            <a:chOff x="1871237" y="5418182"/>
            <a:chExt cx="2782865" cy="632802"/>
          </a:xfrm>
        </p:grpSpPr>
        <p:sp>
          <p:nvSpPr>
            <p:cNvPr id="207" name="TextBox 171"/>
            <p:cNvSpPr txBox="1"/>
            <p:nvPr/>
          </p:nvSpPr>
          <p:spPr>
            <a:xfrm>
              <a:off x="2161399" y="5418182"/>
              <a:ext cx="2492703" cy="632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GEN501 Part 2</a:t>
              </a:r>
              <a:endParaRPr lang="en-US" sz="10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172"/>
            <p:cNvSpPr/>
            <p:nvPr/>
          </p:nvSpPr>
          <p:spPr>
            <a:xfrm>
              <a:off x="1871237" y="5622112"/>
              <a:ext cx="141211" cy="141570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4" name="Solid line 0"/>
          <p:cNvCxnSpPr/>
          <p:nvPr/>
        </p:nvCxnSpPr>
        <p:spPr>
          <a:xfrm>
            <a:off x="985204" y="2325913"/>
            <a:ext cx="4878377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5" name="Dashed line -50"/>
          <p:cNvCxnSpPr/>
          <p:nvPr/>
        </p:nvCxnSpPr>
        <p:spPr>
          <a:xfrm>
            <a:off x="985204" y="2790056"/>
            <a:ext cx="4878377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06" name="Dashed line -90"/>
          <p:cNvCxnSpPr/>
          <p:nvPr/>
        </p:nvCxnSpPr>
        <p:spPr>
          <a:xfrm>
            <a:off x="985204" y="3163392"/>
            <a:ext cx="4878377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3" name="Rectángulo 2"/>
          <p:cNvSpPr/>
          <p:nvPr/>
        </p:nvSpPr>
        <p:spPr>
          <a:xfrm>
            <a:off x="1656211" y="1027274"/>
            <a:ext cx="3865161" cy="325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dirty="0" err="1">
                <a:solidFill>
                  <a:srgbClr val="0000D6"/>
                </a:solidFill>
                <a:ea typeface="Arial" charset="0"/>
                <a:cs typeface="Arial" charset="0"/>
              </a:rPr>
              <a:t>Change</a:t>
            </a:r>
            <a:r>
              <a:rPr lang="es-ES_tradnl" sz="1800" dirty="0">
                <a:solidFill>
                  <a:srgbClr val="0000D6"/>
                </a:solidFill>
                <a:ea typeface="Arial" charset="0"/>
                <a:cs typeface="Arial" charset="0"/>
              </a:rPr>
              <a:t> in </a:t>
            </a:r>
            <a:r>
              <a:rPr lang="es-ES_tradnl" sz="1800" dirty="0" err="1">
                <a:solidFill>
                  <a:srgbClr val="0000D6"/>
                </a:solidFill>
                <a:ea typeface="Arial" charset="0"/>
                <a:cs typeface="Arial" charset="0"/>
              </a:rPr>
              <a:t>baseline</a:t>
            </a:r>
            <a:r>
              <a:rPr lang="es-ES_tradnl" sz="1800" dirty="0">
                <a:solidFill>
                  <a:srgbClr val="0000D6"/>
                </a:solidFill>
                <a:ea typeface="Arial" charset="0"/>
                <a:cs typeface="Arial" charset="0"/>
              </a:rPr>
              <a:t> </a:t>
            </a:r>
            <a:r>
              <a:rPr lang="es-ES_tradnl" sz="1800" dirty="0" smtClean="0">
                <a:solidFill>
                  <a:srgbClr val="0000D6"/>
                </a:solidFill>
                <a:ea typeface="Arial" charset="0"/>
                <a:cs typeface="Arial" charset="0"/>
              </a:rPr>
              <a:t>M-</a:t>
            </a:r>
            <a:r>
              <a:rPr lang="es-ES_tradnl" sz="1800" dirty="0" err="1" smtClean="0">
                <a:solidFill>
                  <a:srgbClr val="0000D6"/>
                </a:solidFill>
                <a:ea typeface="Arial" charset="0"/>
                <a:cs typeface="Arial" charset="0"/>
              </a:rPr>
              <a:t>component</a:t>
            </a:r>
            <a:endParaRPr lang="en-GB" sz="1200" dirty="0">
              <a:solidFill>
                <a:srgbClr val="0000D6"/>
              </a:solidFill>
              <a:ea typeface="Arial" charset="0"/>
              <a:cs typeface="Arial" charset="0"/>
            </a:endParaRPr>
          </a:p>
        </p:txBody>
      </p:sp>
      <p:sp>
        <p:nvSpPr>
          <p:cNvPr id="545" name="Rectángulo 544"/>
          <p:cNvSpPr/>
          <p:nvPr/>
        </p:nvSpPr>
        <p:spPr bwMode="auto">
          <a:xfrm>
            <a:off x="261075" y="3760979"/>
            <a:ext cx="6034554" cy="298394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grpSp>
        <p:nvGrpSpPr>
          <p:cNvPr id="547" name="Group 6"/>
          <p:cNvGrpSpPr/>
          <p:nvPr/>
        </p:nvGrpSpPr>
        <p:grpSpPr>
          <a:xfrm>
            <a:off x="215099" y="4071940"/>
            <a:ext cx="6070802" cy="2742587"/>
            <a:chOff x="617194" y="1730266"/>
            <a:chExt cx="8037613" cy="4018207"/>
          </a:xfrm>
        </p:grpSpPr>
        <p:grpSp>
          <p:nvGrpSpPr>
            <p:cNvPr id="555" name="Group 7"/>
            <p:cNvGrpSpPr/>
            <p:nvPr/>
          </p:nvGrpSpPr>
          <p:grpSpPr>
            <a:xfrm>
              <a:off x="1079677" y="2054282"/>
              <a:ext cx="5172075" cy="2931005"/>
              <a:chOff x="1079678" y="2054277"/>
              <a:chExt cx="5172080" cy="2930997"/>
            </a:xfrm>
          </p:grpSpPr>
          <p:sp>
            <p:nvSpPr>
              <p:cNvPr id="771" name="Rectangle 222"/>
              <p:cNvSpPr/>
              <p:nvPr/>
            </p:nvSpPr>
            <p:spPr>
              <a:xfrm rot="16200000">
                <a:off x="2718746" y="1205339"/>
                <a:ext cx="64008" cy="3342138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2" name="Rectangle 223"/>
              <p:cNvSpPr/>
              <p:nvPr/>
            </p:nvSpPr>
            <p:spPr>
              <a:xfrm rot="16200000">
                <a:off x="3440127" y="-20555"/>
                <a:ext cx="64008" cy="4784899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3" name="Rectangle 224"/>
              <p:cNvSpPr/>
              <p:nvPr/>
            </p:nvSpPr>
            <p:spPr>
              <a:xfrm rot="16200000">
                <a:off x="2973055" y="808471"/>
                <a:ext cx="64008" cy="3850751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4" name="Rectangle 225"/>
              <p:cNvSpPr/>
              <p:nvPr/>
            </p:nvSpPr>
            <p:spPr>
              <a:xfrm rot="16200000">
                <a:off x="2737880" y="1115049"/>
                <a:ext cx="64008" cy="3380401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5" name="Rectangle 226"/>
              <p:cNvSpPr/>
              <p:nvPr/>
            </p:nvSpPr>
            <p:spPr>
              <a:xfrm rot="16200000">
                <a:off x="2710058" y="1354486"/>
                <a:ext cx="64008" cy="3324764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6" name="Rectangle 227"/>
              <p:cNvSpPr/>
              <p:nvPr/>
            </p:nvSpPr>
            <p:spPr>
              <a:xfrm rot="16200000">
                <a:off x="2602135" y="1603456"/>
                <a:ext cx="64008" cy="3108916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7" name="Rectangle 228"/>
              <p:cNvSpPr/>
              <p:nvPr/>
            </p:nvSpPr>
            <p:spPr>
              <a:xfrm rot="16200000">
                <a:off x="2587847" y="1759963"/>
                <a:ext cx="64008" cy="3080342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8" name="Rectangle 229"/>
              <p:cNvSpPr/>
              <p:nvPr/>
            </p:nvSpPr>
            <p:spPr>
              <a:xfrm rot="16200000">
                <a:off x="2574761" y="1987257"/>
                <a:ext cx="64008" cy="3054171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9" name="Rectangle 230"/>
              <p:cNvSpPr/>
              <p:nvPr/>
            </p:nvSpPr>
            <p:spPr>
              <a:xfrm rot="16200000">
                <a:off x="2571189" y="2062232"/>
                <a:ext cx="64008" cy="3047027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0" name="Rectangle 231"/>
              <p:cNvSpPr/>
              <p:nvPr/>
            </p:nvSpPr>
            <p:spPr>
              <a:xfrm rot="16200000">
                <a:off x="3553941" y="-348578"/>
                <a:ext cx="64008" cy="5012528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1" name="Rectangle 232"/>
              <p:cNvSpPr/>
              <p:nvPr/>
            </p:nvSpPr>
            <p:spPr>
              <a:xfrm rot="16200000">
                <a:off x="2618814" y="1657593"/>
                <a:ext cx="64008" cy="3142276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2" name="Rectangle 233"/>
              <p:cNvSpPr/>
              <p:nvPr/>
            </p:nvSpPr>
            <p:spPr>
              <a:xfrm rot="16200000">
                <a:off x="2583095" y="1836117"/>
                <a:ext cx="64008" cy="3070840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3" name="Rectangle 234"/>
              <p:cNvSpPr/>
              <p:nvPr/>
            </p:nvSpPr>
            <p:spPr>
              <a:xfrm rot="16200000">
                <a:off x="3458690" y="-110522"/>
                <a:ext cx="64008" cy="4822028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4" name="Rectangle 235"/>
              <p:cNvSpPr/>
              <p:nvPr/>
            </p:nvSpPr>
            <p:spPr>
              <a:xfrm rot="16200000">
                <a:off x="2581907" y="1908709"/>
                <a:ext cx="64008" cy="3068462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5" name="Rectangle 236"/>
              <p:cNvSpPr/>
              <p:nvPr/>
            </p:nvSpPr>
            <p:spPr>
              <a:xfrm rot="16200000">
                <a:off x="1780614" y="4006124"/>
                <a:ext cx="64008" cy="1465877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6" name="Rectangle 237"/>
              <p:cNvSpPr/>
              <p:nvPr/>
            </p:nvSpPr>
            <p:spPr>
              <a:xfrm rot="16200000">
                <a:off x="1730608" y="4127532"/>
                <a:ext cx="64008" cy="1365865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7" name="Rectangle 238"/>
              <p:cNvSpPr/>
              <p:nvPr/>
            </p:nvSpPr>
            <p:spPr>
              <a:xfrm rot="16200000">
                <a:off x="2710059" y="1284256"/>
                <a:ext cx="64008" cy="3324762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8" name="Rectangle 239"/>
              <p:cNvSpPr/>
              <p:nvPr/>
            </p:nvSpPr>
            <p:spPr>
              <a:xfrm rot="16200000">
                <a:off x="3633718" y="-499756"/>
                <a:ext cx="64008" cy="5172073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9" name="Rectangle 240"/>
              <p:cNvSpPr/>
              <p:nvPr/>
            </p:nvSpPr>
            <p:spPr>
              <a:xfrm rot="16200000">
                <a:off x="2409263" y="2366963"/>
                <a:ext cx="64008" cy="2723177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0" name="Rectangle 241"/>
              <p:cNvSpPr/>
              <p:nvPr/>
            </p:nvSpPr>
            <p:spPr>
              <a:xfrm rot="16200000">
                <a:off x="2408073" y="2442422"/>
                <a:ext cx="64008" cy="2720796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1" name="Rectangle 242"/>
              <p:cNvSpPr/>
              <p:nvPr/>
            </p:nvSpPr>
            <p:spPr>
              <a:xfrm rot="16200000">
                <a:off x="2376414" y="2542620"/>
                <a:ext cx="64008" cy="2657475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2" name="Rectangle 243"/>
              <p:cNvSpPr/>
              <p:nvPr/>
            </p:nvSpPr>
            <p:spPr>
              <a:xfrm rot="16200000">
                <a:off x="2375221" y="2615214"/>
                <a:ext cx="64008" cy="2655093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3" name="Rectangle 244"/>
              <p:cNvSpPr/>
              <p:nvPr/>
            </p:nvSpPr>
            <p:spPr>
              <a:xfrm rot="16200000">
                <a:off x="2287820" y="2774019"/>
                <a:ext cx="64008" cy="2480290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4" name="Rectangle 245"/>
              <p:cNvSpPr/>
              <p:nvPr/>
            </p:nvSpPr>
            <p:spPr>
              <a:xfrm rot="16200000">
                <a:off x="2244958" y="2888284"/>
                <a:ext cx="64008" cy="2394565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5" name="Rectangle 246"/>
              <p:cNvSpPr/>
              <p:nvPr/>
            </p:nvSpPr>
            <p:spPr>
              <a:xfrm rot="16200000">
                <a:off x="2227098" y="2977547"/>
                <a:ext cx="64008" cy="2358846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6" name="Rectangle 247"/>
              <p:cNvSpPr/>
              <p:nvPr/>
            </p:nvSpPr>
            <p:spPr>
              <a:xfrm rot="16200000">
                <a:off x="2067555" y="3279896"/>
                <a:ext cx="64008" cy="2039759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7" name="Rectangle 248"/>
              <p:cNvSpPr/>
              <p:nvPr/>
            </p:nvSpPr>
            <p:spPr>
              <a:xfrm rot="16200000">
                <a:off x="2056839" y="3362015"/>
                <a:ext cx="64008" cy="2018327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8" name="Rectangle 249"/>
              <p:cNvSpPr/>
              <p:nvPr/>
            </p:nvSpPr>
            <p:spPr>
              <a:xfrm rot="16200000">
                <a:off x="2037789" y="3456696"/>
                <a:ext cx="64008" cy="1980227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9" name="Rectangle 250"/>
              <p:cNvSpPr/>
              <p:nvPr/>
            </p:nvSpPr>
            <p:spPr>
              <a:xfrm rot="16200000">
                <a:off x="1899676" y="3810721"/>
                <a:ext cx="64008" cy="1704002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0" name="Rectangle 251"/>
              <p:cNvSpPr/>
              <p:nvPr/>
            </p:nvSpPr>
            <p:spPr>
              <a:xfrm rot="16200000">
                <a:off x="1560350" y="4369195"/>
                <a:ext cx="64008" cy="1025348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1" name="Rectangle 252"/>
              <p:cNvSpPr/>
              <p:nvPr/>
            </p:nvSpPr>
            <p:spPr>
              <a:xfrm rot="16200000">
                <a:off x="1562730" y="4438215"/>
                <a:ext cx="64008" cy="1030109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6" name="Group 8"/>
            <p:cNvGrpSpPr/>
            <p:nvPr/>
          </p:nvGrpSpPr>
          <p:grpSpPr>
            <a:xfrm>
              <a:off x="1079678" y="1768671"/>
              <a:ext cx="7048012" cy="3288007"/>
              <a:chOff x="1079679" y="1768667"/>
              <a:chExt cx="7048019" cy="3287997"/>
            </a:xfrm>
            <a:solidFill>
              <a:srgbClr val="C0504D"/>
            </a:solidFill>
          </p:grpSpPr>
          <p:sp>
            <p:nvSpPr>
              <p:cNvPr id="756" name="Rectangle 207"/>
              <p:cNvSpPr/>
              <p:nvPr/>
            </p:nvSpPr>
            <p:spPr>
              <a:xfrm rot="16200000">
                <a:off x="4571686" y="-1723338"/>
                <a:ext cx="64008" cy="7048017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7" name="Rectangle 208"/>
              <p:cNvSpPr/>
              <p:nvPr/>
            </p:nvSpPr>
            <p:spPr>
              <a:xfrm rot="16200000">
                <a:off x="4379540" y="-1388382"/>
                <a:ext cx="64008" cy="6663718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8" name="Rectangle 209"/>
              <p:cNvSpPr/>
              <p:nvPr/>
            </p:nvSpPr>
            <p:spPr>
              <a:xfrm rot="16200000">
                <a:off x="3346775" y="215603"/>
                <a:ext cx="64008" cy="4598196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9" name="Rectangle 210"/>
              <p:cNvSpPr/>
              <p:nvPr/>
            </p:nvSpPr>
            <p:spPr>
              <a:xfrm rot="16200000">
                <a:off x="2667492" y="1463567"/>
                <a:ext cx="64008" cy="3239632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0" name="Rectangle 211"/>
              <p:cNvSpPr/>
              <p:nvPr/>
            </p:nvSpPr>
            <p:spPr>
              <a:xfrm rot="16200000">
                <a:off x="3253905" y="456217"/>
                <a:ext cx="64008" cy="4412454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1" name="Rectangle 212"/>
              <p:cNvSpPr/>
              <p:nvPr/>
            </p:nvSpPr>
            <p:spPr>
              <a:xfrm rot="16200000">
                <a:off x="2533089" y="2171735"/>
                <a:ext cx="64008" cy="2970827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2" name="Rectangle 213"/>
              <p:cNvSpPr/>
              <p:nvPr/>
            </p:nvSpPr>
            <p:spPr>
              <a:xfrm rot="16200000">
                <a:off x="3438451" y="52525"/>
                <a:ext cx="64008" cy="4781546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3" name="Rectangle 214"/>
              <p:cNvSpPr/>
              <p:nvPr/>
            </p:nvSpPr>
            <p:spPr>
              <a:xfrm rot="16200000">
                <a:off x="3340822" y="292959"/>
                <a:ext cx="64008" cy="4586290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4" name="Rectangle 215"/>
              <p:cNvSpPr/>
              <p:nvPr/>
            </p:nvSpPr>
            <p:spPr>
              <a:xfrm rot="16200000">
                <a:off x="1532007" y="4540331"/>
                <a:ext cx="64008" cy="968658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5" name="Rectangle 216"/>
              <p:cNvSpPr/>
              <p:nvPr/>
            </p:nvSpPr>
            <p:spPr>
              <a:xfrm rot="16200000">
                <a:off x="4543005" y="-1623253"/>
                <a:ext cx="64008" cy="6990654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6" name="Rectangle 217"/>
              <p:cNvSpPr/>
              <p:nvPr/>
            </p:nvSpPr>
            <p:spPr>
              <a:xfrm rot="16200000">
                <a:off x="2197333" y="3078715"/>
                <a:ext cx="64008" cy="2299315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7" name="Rectangle 218"/>
              <p:cNvSpPr/>
              <p:nvPr/>
            </p:nvSpPr>
            <p:spPr>
              <a:xfrm rot="16200000">
                <a:off x="1948492" y="3619099"/>
                <a:ext cx="64008" cy="1801634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8" name="Rectangle 219"/>
              <p:cNvSpPr/>
              <p:nvPr/>
            </p:nvSpPr>
            <p:spPr>
              <a:xfrm rot="16200000">
                <a:off x="1911583" y="3727411"/>
                <a:ext cx="64008" cy="1727815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9" name="Rectangle 220"/>
              <p:cNvSpPr/>
              <p:nvPr/>
            </p:nvSpPr>
            <p:spPr>
              <a:xfrm rot="16200000">
                <a:off x="3901749" y="-836945"/>
                <a:ext cx="64008" cy="5708134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0" name="Rectangle 221"/>
              <p:cNvSpPr/>
              <p:nvPr/>
            </p:nvSpPr>
            <p:spPr>
              <a:xfrm rot="16200000">
                <a:off x="3525367" y="-248601"/>
                <a:ext cx="64008" cy="4955380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57" name="Straight Connector 9"/>
            <p:cNvCxnSpPr/>
            <p:nvPr/>
          </p:nvCxnSpPr>
          <p:spPr>
            <a:xfrm>
              <a:off x="944358" y="1730266"/>
              <a:ext cx="0" cy="336012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58" name="Straight Connector 10"/>
            <p:cNvCxnSpPr/>
            <p:nvPr/>
          </p:nvCxnSpPr>
          <p:spPr>
            <a:xfrm>
              <a:off x="944358" y="5090389"/>
              <a:ext cx="7503310" cy="0"/>
            </a:xfrm>
            <a:prstGeom prst="line">
              <a:avLst/>
            </a:prstGeom>
            <a:noFill/>
            <a:ln w="12700" cap="sq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59" name="TextBox 11"/>
            <p:cNvSpPr txBox="1"/>
            <p:nvPr/>
          </p:nvSpPr>
          <p:spPr>
            <a:xfrm>
              <a:off x="3330417" y="5365184"/>
              <a:ext cx="2810406" cy="383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from first dose, months</a:t>
              </a:r>
              <a:endPara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TextBox 12"/>
            <p:cNvSpPr txBox="1"/>
            <p:nvPr/>
          </p:nvSpPr>
          <p:spPr>
            <a:xfrm>
              <a:off x="905587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TextBox 13"/>
            <p:cNvSpPr txBox="1"/>
            <p:nvPr/>
          </p:nvSpPr>
          <p:spPr>
            <a:xfrm>
              <a:off x="1648523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TextBox 14"/>
            <p:cNvSpPr txBox="1"/>
            <p:nvPr/>
          </p:nvSpPr>
          <p:spPr>
            <a:xfrm>
              <a:off x="2752773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TextBox 15"/>
            <p:cNvSpPr txBox="1"/>
            <p:nvPr/>
          </p:nvSpPr>
          <p:spPr>
            <a:xfrm>
              <a:off x="3861335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64" name="TextBox 16"/>
            <p:cNvSpPr txBox="1"/>
            <p:nvPr/>
          </p:nvSpPr>
          <p:spPr>
            <a:xfrm>
              <a:off x="4558212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TextBox 17"/>
            <p:cNvSpPr txBox="1"/>
            <p:nvPr/>
          </p:nvSpPr>
          <p:spPr>
            <a:xfrm>
              <a:off x="4926445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TextBox 18"/>
            <p:cNvSpPr txBox="1"/>
            <p:nvPr/>
          </p:nvSpPr>
          <p:spPr>
            <a:xfrm>
              <a:off x="5294678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TextBox 19"/>
            <p:cNvSpPr txBox="1"/>
            <p:nvPr/>
          </p:nvSpPr>
          <p:spPr>
            <a:xfrm>
              <a:off x="5662910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TextBox 20"/>
            <p:cNvSpPr txBox="1"/>
            <p:nvPr/>
          </p:nvSpPr>
          <p:spPr>
            <a:xfrm>
              <a:off x="6031140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TextBox 21"/>
            <p:cNvSpPr txBox="1"/>
            <p:nvPr/>
          </p:nvSpPr>
          <p:spPr>
            <a:xfrm>
              <a:off x="7135833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TextBox 22"/>
            <p:cNvSpPr txBox="1"/>
            <p:nvPr/>
          </p:nvSpPr>
          <p:spPr>
            <a:xfrm>
              <a:off x="7504065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TextBox 23"/>
            <p:cNvSpPr txBox="1"/>
            <p:nvPr/>
          </p:nvSpPr>
          <p:spPr>
            <a:xfrm>
              <a:off x="8240526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TextBox 24"/>
            <p:cNvSpPr txBox="1"/>
            <p:nvPr/>
          </p:nvSpPr>
          <p:spPr>
            <a:xfrm>
              <a:off x="1286995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TextBox 25"/>
            <p:cNvSpPr txBox="1"/>
            <p:nvPr/>
          </p:nvSpPr>
          <p:spPr>
            <a:xfrm>
              <a:off x="2020099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TextBox 26"/>
            <p:cNvSpPr txBox="1"/>
            <p:nvPr/>
          </p:nvSpPr>
          <p:spPr>
            <a:xfrm>
              <a:off x="2386435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TextBox 27"/>
            <p:cNvSpPr txBox="1"/>
            <p:nvPr/>
          </p:nvSpPr>
          <p:spPr>
            <a:xfrm>
              <a:off x="3124140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TextBox 28"/>
            <p:cNvSpPr txBox="1"/>
            <p:nvPr/>
          </p:nvSpPr>
          <p:spPr>
            <a:xfrm>
              <a:off x="6767602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TextBox 29"/>
            <p:cNvSpPr txBox="1"/>
            <p:nvPr/>
          </p:nvSpPr>
          <p:spPr>
            <a:xfrm>
              <a:off x="6399373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TextBox 30"/>
            <p:cNvSpPr txBox="1"/>
            <p:nvPr/>
          </p:nvSpPr>
          <p:spPr>
            <a:xfrm>
              <a:off x="3492629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TextBox 31"/>
            <p:cNvSpPr txBox="1"/>
            <p:nvPr/>
          </p:nvSpPr>
          <p:spPr>
            <a:xfrm>
              <a:off x="4225016" y="5164556"/>
              <a:ext cx="329387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TextBox 32"/>
            <p:cNvSpPr txBox="1"/>
            <p:nvPr/>
          </p:nvSpPr>
          <p:spPr>
            <a:xfrm rot="16200000">
              <a:off x="-823392" y="3232799"/>
              <a:ext cx="3227537" cy="346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</a:t>
              </a:r>
              <a:endPara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ounded Rectangle 33"/>
            <p:cNvSpPr/>
            <p:nvPr/>
          </p:nvSpPr>
          <p:spPr>
            <a:xfrm>
              <a:off x="1130449" y="4987695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ounded Rectangle 34"/>
            <p:cNvSpPr/>
            <p:nvPr/>
          </p:nvSpPr>
          <p:spPr>
            <a:xfrm>
              <a:off x="1294754" y="4919433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ounded Rectangle 35"/>
            <p:cNvSpPr/>
            <p:nvPr/>
          </p:nvSpPr>
          <p:spPr>
            <a:xfrm>
              <a:off x="1978172" y="4701788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ounded Rectangle 36"/>
            <p:cNvSpPr/>
            <p:nvPr/>
          </p:nvSpPr>
          <p:spPr>
            <a:xfrm>
              <a:off x="1294753" y="4632714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ounded Rectangle 37"/>
            <p:cNvSpPr/>
            <p:nvPr/>
          </p:nvSpPr>
          <p:spPr>
            <a:xfrm>
              <a:off x="1892448" y="4558894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ounded Rectangle 38"/>
            <p:cNvSpPr/>
            <p:nvPr/>
          </p:nvSpPr>
          <p:spPr>
            <a:xfrm>
              <a:off x="1735286" y="4489838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ounded Rectangle 39"/>
            <p:cNvSpPr/>
            <p:nvPr/>
          </p:nvSpPr>
          <p:spPr>
            <a:xfrm>
              <a:off x="1640036" y="4404013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ounded Rectangle 40"/>
            <p:cNvSpPr/>
            <p:nvPr/>
          </p:nvSpPr>
          <p:spPr>
            <a:xfrm>
              <a:off x="1299516" y="4336270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ounded Rectangle 41"/>
            <p:cNvSpPr/>
            <p:nvPr/>
          </p:nvSpPr>
          <p:spPr>
            <a:xfrm>
              <a:off x="1642417" y="4267213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ounded Rectangle 42"/>
            <p:cNvSpPr/>
            <p:nvPr/>
          </p:nvSpPr>
          <p:spPr>
            <a:xfrm>
              <a:off x="1216173" y="4200537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ounded Rectangle 43"/>
            <p:cNvSpPr/>
            <p:nvPr/>
          </p:nvSpPr>
          <p:spPr>
            <a:xfrm>
              <a:off x="1301898" y="4055281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ounded Rectangle 44"/>
            <p:cNvSpPr/>
            <p:nvPr/>
          </p:nvSpPr>
          <p:spPr>
            <a:xfrm>
              <a:off x="1973409" y="3981463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ounded Rectangle 45"/>
            <p:cNvSpPr/>
            <p:nvPr/>
          </p:nvSpPr>
          <p:spPr>
            <a:xfrm>
              <a:off x="1297135" y="3912406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ounded Rectangle 46"/>
            <p:cNvSpPr/>
            <p:nvPr/>
          </p:nvSpPr>
          <p:spPr>
            <a:xfrm>
              <a:off x="1661465" y="3837794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ounded Rectangle 47"/>
            <p:cNvSpPr/>
            <p:nvPr/>
          </p:nvSpPr>
          <p:spPr>
            <a:xfrm>
              <a:off x="1316185" y="3693330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ounded Rectangle 48"/>
            <p:cNvSpPr/>
            <p:nvPr/>
          </p:nvSpPr>
          <p:spPr>
            <a:xfrm>
              <a:off x="1992459" y="3551249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7" name="Rounded Rectangle 49"/>
            <p:cNvSpPr/>
            <p:nvPr/>
          </p:nvSpPr>
          <p:spPr>
            <a:xfrm>
              <a:off x="1311423" y="3481399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8" name="Rounded Rectangle 50"/>
            <p:cNvSpPr/>
            <p:nvPr/>
          </p:nvSpPr>
          <p:spPr>
            <a:xfrm>
              <a:off x="3014016" y="3412342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ounded Rectangle 51"/>
            <p:cNvSpPr/>
            <p:nvPr/>
          </p:nvSpPr>
          <p:spPr>
            <a:xfrm>
              <a:off x="1966266" y="3124210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ounded Rectangle 52"/>
            <p:cNvSpPr/>
            <p:nvPr/>
          </p:nvSpPr>
          <p:spPr>
            <a:xfrm>
              <a:off x="1309042" y="3050391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ounded Rectangle 53"/>
            <p:cNvSpPr/>
            <p:nvPr/>
          </p:nvSpPr>
          <p:spPr>
            <a:xfrm>
              <a:off x="1632892" y="2776547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ounded Rectangle 54"/>
            <p:cNvSpPr/>
            <p:nvPr/>
          </p:nvSpPr>
          <p:spPr>
            <a:xfrm>
              <a:off x="2661590" y="2912277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Rounded Rectangle 55"/>
            <p:cNvSpPr/>
            <p:nvPr/>
          </p:nvSpPr>
          <p:spPr>
            <a:xfrm>
              <a:off x="1294095" y="3339701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Rounded Rectangle 56"/>
            <p:cNvSpPr/>
            <p:nvPr/>
          </p:nvSpPr>
          <p:spPr>
            <a:xfrm>
              <a:off x="1139973" y="2550326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Rounded Rectangle 57"/>
            <p:cNvSpPr/>
            <p:nvPr/>
          </p:nvSpPr>
          <p:spPr>
            <a:xfrm>
              <a:off x="1294753" y="2478888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ounded Rectangle 58"/>
            <p:cNvSpPr/>
            <p:nvPr/>
          </p:nvSpPr>
          <p:spPr>
            <a:xfrm>
              <a:off x="1809103" y="2410627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ounded Rectangle 59"/>
            <p:cNvSpPr/>
            <p:nvPr/>
          </p:nvSpPr>
          <p:spPr>
            <a:xfrm>
              <a:off x="2123428" y="1985968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ounded Rectangle 60"/>
            <p:cNvSpPr/>
            <p:nvPr/>
          </p:nvSpPr>
          <p:spPr>
            <a:xfrm>
              <a:off x="1811484" y="1765615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ounded Rectangle 61"/>
            <p:cNvSpPr/>
            <p:nvPr/>
          </p:nvSpPr>
          <p:spPr>
            <a:xfrm>
              <a:off x="1299516" y="2124081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ounded Rectangle 62"/>
            <p:cNvSpPr/>
            <p:nvPr/>
          </p:nvSpPr>
          <p:spPr>
            <a:xfrm>
              <a:off x="1637654" y="2619382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ounded Rectangle 63"/>
            <p:cNvSpPr/>
            <p:nvPr/>
          </p:nvSpPr>
          <p:spPr>
            <a:xfrm>
              <a:off x="1651941" y="2695582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ounded Rectangle 64"/>
            <p:cNvSpPr/>
            <p:nvPr/>
          </p:nvSpPr>
          <p:spPr>
            <a:xfrm>
              <a:off x="1306660" y="2974983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ounded Rectangle 65"/>
            <p:cNvSpPr/>
            <p:nvPr/>
          </p:nvSpPr>
          <p:spPr>
            <a:xfrm>
              <a:off x="1297135" y="3193264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ounded Rectangle 66"/>
            <p:cNvSpPr/>
            <p:nvPr/>
          </p:nvSpPr>
          <p:spPr>
            <a:xfrm>
              <a:off x="1285228" y="3266549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Rounded Rectangle 67"/>
            <p:cNvSpPr/>
            <p:nvPr/>
          </p:nvSpPr>
          <p:spPr>
            <a:xfrm>
              <a:off x="1282846" y="4126718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Rounded Rectangle 68"/>
            <p:cNvSpPr/>
            <p:nvPr/>
          </p:nvSpPr>
          <p:spPr>
            <a:xfrm>
              <a:off x="1320947" y="4773207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Rounded Rectangle 69"/>
            <p:cNvSpPr/>
            <p:nvPr/>
          </p:nvSpPr>
          <p:spPr>
            <a:xfrm>
              <a:off x="1313145" y="4851557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ounded Rectangle 70"/>
            <p:cNvSpPr/>
            <p:nvPr/>
          </p:nvSpPr>
          <p:spPr>
            <a:xfrm>
              <a:off x="1648900" y="4772798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ounded Rectangle 71"/>
            <p:cNvSpPr/>
            <p:nvPr/>
          </p:nvSpPr>
          <p:spPr>
            <a:xfrm>
              <a:off x="1965606" y="4125516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ounded Rectangle 72"/>
            <p:cNvSpPr/>
            <p:nvPr/>
          </p:nvSpPr>
          <p:spPr>
            <a:xfrm>
              <a:off x="1972750" y="3266675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ounded Rectangle 73"/>
            <p:cNvSpPr/>
            <p:nvPr/>
          </p:nvSpPr>
          <p:spPr>
            <a:xfrm>
              <a:off x="1298857" y="3766739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ounded Rectangle 74"/>
            <p:cNvSpPr/>
            <p:nvPr/>
          </p:nvSpPr>
          <p:spPr>
            <a:xfrm>
              <a:off x="1141694" y="3619102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ounded Rectangle 75"/>
            <p:cNvSpPr/>
            <p:nvPr/>
          </p:nvSpPr>
          <p:spPr>
            <a:xfrm>
              <a:off x="1501262" y="3192857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ounded Rectangle 76"/>
            <p:cNvSpPr/>
            <p:nvPr/>
          </p:nvSpPr>
          <p:spPr>
            <a:xfrm>
              <a:off x="1313144" y="2841225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ounded Rectangle 77"/>
            <p:cNvSpPr/>
            <p:nvPr/>
          </p:nvSpPr>
          <p:spPr>
            <a:xfrm>
              <a:off x="3680104" y="2700731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ounded Rectangle 78"/>
            <p:cNvSpPr/>
            <p:nvPr/>
          </p:nvSpPr>
          <p:spPr>
            <a:xfrm>
              <a:off x="4682609" y="2626911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7" name="Rounded Rectangle 79"/>
            <p:cNvSpPr/>
            <p:nvPr/>
          </p:nvSpPr>
          <p:spPr>
            <a:xfrm>
              <a:off x="2075142" y="2340367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8" name="Rounded Rectangle 80"/>
            <p:cNvSpPr/>
            <p:nvPr/>
          </p:nvSpPr>
          <p:spPr>
            <a:xfrm>
              <a:off x="1347141" y="2264575"/>
              <a:ext cx="241614" cy="66055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9" name="Rounded Rectangle 81"/>
            <p:cNvSpPr/>
            <p:nvPr/>
          </p:nvSpPr>
          <p:spPr>
            <a:xfrm>
              <a:off x="1122643" y="2199873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0" name="Rounded Rectangle 82"/>
            <p:cNvSpPr/>
            <p:nvPr/>
          </p:nvSpPr>
          <p:spPr>
            <a:xfrm>
              <a:off x="1377436" y="2053302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1" name="Rounded Rectangle 83"/>
            <p:cNvSpPr/>
            <p:nvPr/>
          </p:nvSpPr>
          <p:spPr>
            <a:xfrm>
              <a:off x="1141693" y="1914120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2" name="Rounded Rectangle 84"/>
            <p:cNvSpPr/>
            <p:nvPr/>
          </p:nvSpPr>
          <p:spPr>
            <a:xfrm>
              <a:off x="1148836" y="1837921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3" name="Rounded Rectangle 85"/>
            <p:cNvSpPr/>
            <p:nvPr/>
          </p:nvSpPr>
          <p:spPr>
            <a:xfrm>
              <a:off x="2659008" y="2053942"/>
              <a:ext cx="241614" cy="62899"/>
            </a:xfrm>
            <a:prstGeom prst="roundRect">
              <a:avLst>
                <a:gd name="adj" fmla="val 50000"/>
              </a:avLst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4" name="Rounded Rectangle 86"/>
            <p:cNvSpPr/>
            <p:nvPr/>
          </p:nvSpPr>
          <p:spPr>
            <a:xfrm>
              <a:off x="4273396" y="1837660"/>
              <a:ext cx="241614" cy="62899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" name="Rounded Rectangle 87"/>
            <p:cNvSpPr/>
            <p:nvPr/>
          </p:nvSpPr>
          <p:spPr>
            <a:xfrm>
              <a:off x="4272922" y="1909034"/>
              <a:ext cx="241614" cy="62899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6" name="Rounded Rectangle 88"/>
            <p:cNvSpPr/>
            <p:nvPr/>
          </p:nvSpPr>
          <p:spPr>
            <a:xfrm>
              <a:off x="6708382" y="1768188"/>
              <a:ext cx="241614" cy="647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  <a:endParaRPr lang="en-US" sz="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7" name="Rounded Rectangle 89"/>
            <p:cNvSpPr/>
            <p:nvPr/>
          </p:nvSpPr>
          <p:spPr>
            <a:xfrm>
              <a:off x="3308231" y="2127095"/>
              <a:ext cx="241614" cy="62899"/>
            </a:xfrm>
            <a:prstGeom prst="roundRect">
              <a:avLst>
                <a:gd name="adj" fmla="val 50000"/>
              </a:avLst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8" name="Rounded Rectangle 90"/>
            <p:cNvSpPr/>
            <p:nvPr/>
          </p:nvSpPr>
          <p:spPr>
            <a:xfrm>
              <a:off x="3331091" y="2982062"/>
              <a:ext cx="241614" cy="62899"/>
            </a:xfrm>
            <a:prstGeom prst="roundRect">
              <a:avLst>
                <a:gd name="adj" fmla="val 50000"/>
              </a:avLst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</a:t>
              </a:r>
              <a:endParaRPr lang="en-US" sz="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9" name="Group 91"/>
            <p:cNvGrpSpPr/>
            <p:nvPr/>
          </p:nvGrpSpPr>
          <p:grpSpPr>
            <a:xfrm>
              <a:off x="1076121" y="5088104"/>
              <a:ext cx="7371546" cy="62942"/>
              <a:chOff x="1076122" y="5097584"/>
              <a:chExt cx="7371553" cy="62942"/>
            </a:xfrm>
          </p:grpSpPr>
          <p:cxnSp>
            <p:nvCxnSpPr>
              <p:cNvPr id="735" name="Straight Connector 186"/>
              <p:cNvCxnSpPr/>
              <p:nvPr/>
            </p:nvCxnSpPr>
            <p:spPr>
              <a:xfrm>
                <a:off x="1076122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6" name="Straight Connector 187"/>
              <p:cNvCxnSpPr/>
              <p:nvPr/>
            </p:nvCxnSpPr>
            <p:spPr>
              <a:xfrm>
                <a:off x="2181856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7" name="Straight Connector 188"/>
              <p:cNvCxnSpPr/>
              <p:nvPr/>
            </p:nvCxnSpPr>
            <p:spPr>
              <a:xfrm>
                <a:off x="2550434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8" name="Straight Connector 189"/>
              <p:cNvCxnSpPr/>
              <p:nvPr/>
            </p:nvCxnSpPr>
            <p:spPr>
              <a:xfrm>
                <a:off x="3287590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9" name="Straight Connector 190"/>
              <p:cNvCxnSpPr/>
              <p:nvPr/>
            </p:nvCxnSpPr>
            <p:spPr>
              <a:xfrm>
                <a:off x="3656168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0" name="Straight Connector 191"/>
              <p:cNvCxnSpPr/>
              <p:nvPr/>
            </p:nvCxnSpPr>
            <p:spPr>
              <a:xfrm>
                <a:off x="5130480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1" name="Straight Connector 192"/>
              <p:cNvCxnSpPr/>
              <p:nvPr/>
            </p:nvCxnSpPr>
            <p:spPr>
              <a:xfrm>
                <a:off x="5499058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2" name="Straight Connector 193"/>
              <p:cNvCxnSpPr/>
              <p:nvPr/>
            </p:nvCxnSpPr>
            <p:spPr>
              <a:xfrm>
                <a:off x="6236214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3" name="Straight Connector 194"/>
              <p:cNvCxnSpPr/>
              <p:nvPr/>
            </p:nvCxnSpPr>
            <p:spPr>
              <a:xfrm>
                <a:off x="6604792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4" name="Straight Connector 195"/>
              <p:cNvCxnSpPr/>
              <p:nvPr/>
            </p:nvCxnSpPr>
            <p:spPr>
              <a:xfrm>
                <a:off x="7341948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5" name="Straight Connector 196"/>
              <p:cNvCxnSpPr/>
              <p:nvPr/>
            </p:nvCxnSpPr>
            <p:spPr>
              <a:xfrm>
                <a:off x="7710526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6" name="Straight Connector 197"/>
              <p:cNvCxnSpPr/>
              <p:nvPr/>
            </p:nvCxnSpPr>
            <p:spPr>
              <a:xfrm>
                <a:off x="2919012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7" name="Straight Connector 198"/>
              <p:cNvCxnSpPr/>
              <p:nvPr/>
            </p:nvCxnSpPr>
            <p:spPr>
              <a:xfrm>
                <a:off x="4024746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8" name="Straight Connector 199"/>
              <p:cNvCxnSpPr/>
              <p:nvPr/>
            </p:nvCxnSpPr>
            <p:spPr>
              <a:xfrm>
                <a:off x="4393324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9" name="Straight Connector 200"/>
              <p:cNvCxnSpPr/>
              <p:nvPr/>
            </p:nvCxnSpPr>
            <p:spPr>
              <a:xfrm>
                <a:off x="4761902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0" name="Straight Connector 201"/>
              <p:cNvCxnSpPr/>
              <p:nvPr/>
            </p:nvCxnSpPr>
            <p:spPr>
              <a:xfrm>
                <a:off x="8447675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1" name="Straight Connector 202"/>
              <p:cNvCxnSpPr/>
              <p:nvPr/>
            </p:nvCxnSpPr>
            <p:spPr>
              <a:xfrm>
                <a:off x="6973370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2" name="Straight Connector 203"/>
              <p:cNvCxnSpPr/>
              <p:nvPr/>
            </p:nvCxnSpPr>
            <p:spPr>
              <a:xfrm>
                <a:off x="1813278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3" name="Straight Connector 204"/>
              <p:cNvCxnSpPr/>
              <p:nvPr/>
            </p:nvCxnSpPr>
            <p:spPr>
              <a:xfrm>
                <a:off x="1444700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4" name="Straight Connector 205"/>
              <p:cNvCxnSpPr/>
              <p:nvPr/>
            </p:nvCxnSpPr>
            <p:spPr>
              <a:xfrm>
                <a:off x="5867636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5" name="Straight Connector 206"/>
              <p:cNvCxnSpPr/>
              <p:nvPr/>
            </p:nvCxnSpPr>
            <p:spPr>
              <a:xfrm>
                <a:off x="8079104" y="5097584"/>
                <a:ext cx="0" cy="6294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640" name="TextBox 92"/>
            <p:cNvSpPr txBox="1"/>
            <p:nvPr/>
          </p:nvSpPr>
          <p:spPr>
            <a:xfrm>
              <a:off x="7872298" y="5164556"/>
              <a:ext cx="414281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1" name="Group 93"/>
            <p:cNvGrpSpPr/>
            <p:nvPr/>
          </p:nvGrpSpPr>
          <p:grpSpPr>
            <a:xfrm>
              <a:off x="7192111" y="2724046"/>
              <a:ext cx="849466" cy="360741"/>
              <a:chOff x="7082878" y="727578"/>
              <a:chExt cx="1311829" cy="558510"/>
            </a:xfrm>
          </p:grpSpPr>
          <p:sp>
            <p:nvSpPr>
              <p:cNvPr id="733" name="TextBox 184"/>
              <p:cNvSpPr txBox="1"/>
              <p:nvPr/>
            </p:nvSpPr>
            <p:spPr>
              <a:xfrm>
                <a:off x="7145312" y="727578"/>
                <a:ext cx="1249395" cy="55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kern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SIRIUS</a:t>
                </a:r>
                <a:endParaRPr lang="en-US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4" name="Rectangle 185"/>
              <p:cNvSpPr/>
              <p:nvPr/>
            </p:nvSpPr>
            <p:spPr>
              <a:xfrm>
                <a:off x="7082878" y="917423"/>
                <a:ext cx="141212" cy="141571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2" name="Group 94"/>
            <p:cNvGrpSpPr/>
            <p:nvPr/>
          </p:nvGrpSpPr>
          <p:grpSpPr>
            <a:xfrm>
              <a:off x="7141073" y="2982499"/>
              <a:ext cx="1407540" cy="360742"/>
              <a:chOff x="5591932" y="1127730"/>
              <a:chExt cx="2173657" cy="558512"/>
            </a:xfrm>
          </p:grpSpPr>
          <p:sp>
            <p:nvSpPr>
              <p:cNvPr id="731" name="TextBox 182"/>
              <p:cNvSpPr txBox="1"/>
              <p:nvPr/>
            </p:nvSpPr>
            <p:spPr>
              <a:xfrm>
                <a:off x="5591932" y="1127730"/>
                <a:ext cx="2173657" cy="558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kern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GEN501 Part 2</a:t>
                </a:r>
                <a:endParaRPr lang="en-US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2" name="Rectangle 183"/>
              <p:cNvSpPr/>
              <p:nvPr/>
            </p:nvSpPr>
            <p:spPr>
              <a:xfrm>
                <a:off x="5649459" y="1287206"/>
                <a:ext cx="141212" cy="141569"/>
              </a:xfrm>
              <a:prstGeom prst="rect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3" name="Group 95"/>
            <p:cNvGrpSpPr/>
            <p:nvPr/>
          </p:nvGrpSpPr>
          <p:grpSpPr>
            <a:xfrm>
              <a:off x="2076426" y="4914612"/>
              <a:ext cx="57150" cy="62088"/>
              <a:chOff x="8716566" y="1724025"/>
              <a:chExt cx="57150" cy="62088"/>
            </a:xfrm>
          </p:grpSpPr>
          <p:cxnSp>
            <p:nvCxnSpPr>
              <p:cNvPr id="729" name="Straight Connector 180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30" name="Straight Connector 181"/>
              <p:cNvCxnSpPr/>
              <p:nvPr/>
            </p:nvCxnSpPr>
            <p:spPr>
              <a:xfrm rot="16200000">
                <a:off x="8716566" y="1728963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4" name="Group 96"/>
            <p:cNvGrpSpPr/>
            <p:nvPr/>
          </p:nvGrpSpPr>
          <p:grpSpPr>
            <a:xfrm>
              <a:off x="2076426" y="4840792"/>
              <a:ext cx="57150" cy="57150"/>
              <a:chOff x="8716566" y="1724025"/>
              <a:chExt cx="57150" cy="57150"/>
            </a:xfrm>
          </p:grpSpPr>
          <p:cxnSp>
            <p:nvCxnSpPr>
              <p:cNvPr id="727" name="Straight Connector 178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28" name="Straight Connector 179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5" name="Group 97"/>
            <p:cNvGrpSpPr/>
            <p:nvPr/>
          </p:nvGrpSpPr>
          <p:grpSpPr>
            <a:xfrm>
              <a:off x="2416944" y="4769355"/>
              <a:ext cx="57150" cy="57150"/>
              <a:chOff x="8716566" y="1724025"/>
              <a:chExt cx="57150" cy="57150"/>
            </a:xfrm>
          </p:grpSpPr>
          <p:cxnSp>
            <p:nvCxnSpPr>
              <p:cNvPr id="725" name="Straight Connector 176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26" name="Straight Connector 177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6" name="Group 98"/>
            <p:cNvGrpSpPr/>
            <p:nvPr/>
          </p:nvGrpSpPr>
          <p:grpSpPr>
            <a:xfrm>
              <a:off x="2514575" y="4695537"/>
              <a:ext cx="57150" cy="57150"/>
              <a:chOff x="8716566" y="1724025"/>
              <a:chExt cx="57150" cy="57150"/>
            </a:xfrm>
          </p:grpSpPr>
          <p:cxnSp>
            <p:nvCxnSpPr>
              <p:cNvPr id="723" name="Straight Connector 174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24" name="Straight Connector 175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7" name="Group 99"/>
            <p:cNvGrpSpPr/>
            <p:nvPr/>
          </p:nvGrpSpPr>
          <p:grpSpPr>
            <a:xfrm>
              <a:off x="2752700" y="4626479"/>
              <a:ext cx="57150" cy="57150"/>
              <a:chOff x="8716566" y="1724025"/>
              <a:chExt cx="57150" cy="57150"/>
            </a:xfrm>
          </p:grpSpPr>
          <p:cxnSp>
            <p:nvCxnSpPr>
              <p:cNvPr id="721" name="Straight Connector 172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22" name="Straight Connector 173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8" name="Group 100"/>
            <p:cNvGrpSpPr/>
            <p:nvPr/>
          </p:nvGrpSpPr>
          <p:grpSpPr>
            <a:xfrm>
              <a:off x="2778893" y="4555042"/>
              <a:ext cx="57150" cy="57150"/>
              <a:chOff x="8716566" y="1724025"/>
              <a:chExt cx="57150" cy="57150"/>
            </a:xfrm>
          </p:grpSpPr>
          <p:cxnSp>
            <p:nvCxnSpPr>
              <p:cNvPr id="719" name="Straight Connector 170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20" name="Straight Connector 171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49" name="Group 101"/>
            <p:cNvGrpSpPr/>
            <p:nvPr/>
          </p:nvGrpSpPr>
          <p:grpSpPr>
            <a:xfrm>
              <a:off x="2852713" y="4485985"/>
              <a:ext cx="57150" cy="57150"/>
              <a:chOff x="8716566" y="1724025"/>
              <a:chExt cx="57150" cy="57150"/>
            </a:xfrm>
          </p:grpSpPr>
          <p:cxnSp>
            <p:nvCxnSpPr>
              <p:cNvPr id="717" name="Straight Connector 168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18" name="Straight Connector 169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0" name="Group 102"/>
            <p:cNvGrpSpPr/>
            <p:nvPr/>
          </p:nvGrpSpPr>
          <p:grpSpPr>
            <a:xfrm>
              <a:off x="3028924" y="4412166"/>
              <a:ext cx="57150" cy="57150"/>
              <a:chOff x="8716566" y="1724025"/>
              <a:chExt cx="57150" cy="57150"/>
            </a:xfrm>
          </p:grpSpPr>
          <p:cxnSp>
            <p:nvCxnSpPr>
              <p:cNvPr id="715" name="Straight Connector 166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16" name="Straight Connector 167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1" name="Group 103"/>
            <p:cNvGrpSpPr/>
            <p:nvPr/>
          </p:nvGrpSpPr>
          <p:grpSpPr>
            <a:xfrm>
              <a:off x="3069405" y="4338348"/>
              <a:ext cx="57150" cy="57150"/>
              <a:chOff x="8716566" y="1724025"/>
              <a:chExt cx="57150" cy="57150"/>
            </a:xfrm>
          </p:grpSpPr>
          <p:cxnSp>
            <p:nvCxnSpPr>
              <p:cNvPr id="713" name="Straight Connector 164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14" name="Straight Connector 165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2" name="Group 104"/>
            <p:cNvGrpSpPr/>
            <p:nvPr/>
          </p:nvGrpSpPr>
          <p:grpSpPr>
            <a:xfrm>
              <a:off x="3090836" y="4266910"/>
              <a:ext cx="57150" cy="57150"/>
              <a:chOff x="8716566" y="1724025"/>
              <a:chExt cx="57150" cy="57150"/>
            </a:xfrm>
          </p:grpSpPr>
          <p:cxnSp>
            <p:nvCxnSpPr>
              <p:cNvPr id="711" name="Straight Connector 162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12" name="Straight Connector 163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3" name="Group 105"/>
            <p:cNvGrpSpPr/>
            <p:nvPr/>
          </p:nvGrpSpPr>
          <p:grpSpPr>
            <a:xfrm>
              <a:off x="3350392" y="4197854"/>
              <a:ext cx="57150" cy="57150"/>
              <a:chOff x="8716566" y="1724025"/>
              <a:chExt cx="57150" cy="57150"/>
            </a:xfrm>
          </p:grpSpPr>
          <p:cxnSp>
            <p:nvCxnSpPr>
              <p:cNvPr id="709" name="Straight Connector 160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10" name="Straight Connector 161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4" name="Group 106"/>
            <p:cNvGrpSpPr/>
            <p:nvPr/>
          </p:nvGrpSpPr>
          <p:grpSpPr>
            <a:xfrm>
              <a:off x="3407542" y="4128796"/>
              <a:ext cx="57150" cy="57150"/>
              <a:chOff x="8716566" y="1724025"/>
              <a:chExt cx="57150" cy="57150"/>
            </a:xfrm>
          </p:grpSpPr>
          <p:cxnSp>
            <p:nvCxnSpPr>
              <p:cNvPr id="707" name="Straight Connector 158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08" name="Straight Connector 159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5" name="Group 107"/>
            <p:cNvGrpSpPr/>
            <p:nvPr/>
          </p:nvGrpSpPr>
          <p:grpSpPr>
            <a:xfrm>
              <a:off x="3443261" y="4057358"/>
              <a:ext cx="57150" cy="57150"/>
              <a:chOff x="8716566" y="1724025"/>
              <a:chExt cx="57150" cy="57150"/>
            </a:xfrm>
          </p:grpSpPr>
          <p:cxnSp>
            <p:nvCxnSpPr>
              <p:cNvPr id="705" name="Straight Connector 156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06" name="Straight Connector 157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6" name="Group 108"/>
            <p:cNvGrpSpPr/>
            <p:nvPr/>
          </p:nvGrpSpPr>
          <p:grpSpPr>
            <a:xfrm>
              <a:off x="3531366" y="3983539"/>
              <a:ext cx="57150" cy="57150"/>
              <a:chOff x="8716566" y="1724025"/>
              <a:chExt cx="57150" cy="57150"/>
            </a:xfrm>
          </p:grpSpPr>
          <p:cxnSp>
            <p:nvCxnSpPr>
              <p:cNvPr id="703" name="Straight Connector 154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04" name="Straight Connector 155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7" name="Group 109"/>
            <p:cNvGrpSpPr/>
            <p:nvPr/>
          </p:nvGrpSpPr>
          <p:grpSpPr>
            <a:xfrm>
              <a:off x="3774253" y="3771607"/>
              <a:ext cx="57150" cy="57150"/>
              <a:chOff x="8716566" y="1724025"/>
              <a:chExt cx="57150" cy="57150"/>
            </a:xfrm>
          </p:grpSpPr>
          <p:cxnSp>
            <p:nvCxnSpPr>
              <p:cNvPr id="701" name="Straight Connector 152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02" name="Straight Connector 153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8" name="Group 110"/>
            <p:cNvGrpSpPr/>
            <p:nvPr/>
          </p:nvGrpSpPr>
          <p:grpSpPr>
            <a:xfrm>
              <a:off x="3774253" y="3697788"/>
              <a:ext cx="57150" cy="57150"/>
              <a:chOff x="8716566" y="1724025"/>
              <a:chExt cx="57150" cy="57150"/>
            </a:xfrm>
          </p:grpSpPr>
          <p:cxnSp>
            <p:nvCxnSpPr>
              <p:cNvPr id="699" name="Straight Connector 150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00" name="Straight Connector 151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59" name="Group 111"/>
            <p:cNvGrpSpPr/>
            <p:nvPr/>
          </p:nvGrpSpPr>
          <p:grpSpPr>
            <a:xfrm>
              <a:off x="4021903" y="3628732"/>
              <a:ext cx="57150" cy="57150"/>
              <a:chOff x="8716566" y="1724025"/>
              <a:chExt cx="57150" cy="57150"/>
            </a:xfrm>
          </p:grpSpPr>
          <p:cxnSp>
            <p:nvCxnSpPr>
              <p:cNvPr id="697" name="Straight Connector 148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698" name="Straight Connector 149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60" name="Group 112"/>
            <p:cNvGrpSpPr/>
            <p:nvPr/>
          </p:nvGrpSpPr>
          <p:grpSpPr>
            <a:xfrm>
              <a:off x="4095722" y="3554913"/>
              <a:ext cx="57150" cy="57150"/>
              <a:chOff x="8716566" y="1724025"/>
              <a:chExt cx="57150" cy="57150"/>
            </a:xfrm>
          </p:grpSpPr>
          <p:cxnSp>
            <p:nvCxnSpPr>
              <p:cNvPr id="695" name="Straight Connector 146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696" name="Straight Connector 147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61" name="Group 113"/>
            <p:cNvGrpSpPr/>
            <p:nvPr/>
          </p:nvGrpSpPr>
          <p:grpSpPr>
            <a:xfrm>
              <a:off x="4102866" y="3485857"/>
              <a:ext cx="57150" cy="57150"/>
              <a:chOff x="8716566" y="1724025"/>
              <a:chExt cx="57150" cy="57150"/>
            </a:xfrm>
          </p:grpSpPr>
          <p:cxnSp>
            <p:nvCxnSpPr>
              <p:cNvPr id="693" name="Straight Connector 144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694" name="Straight Connector 145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62" name="Group 114"/>
            <p:cNvGrpSpPr/>
            <p:nvPr/>
          </p:nvGrpSpPr>
          <p:grpSpPr>
            <a:xfrm>
              <a:off x="4119535" y="3340600"/>
              <a:ext cx="57150" cy="57150"/>
              <a:chOff x="8716566" y="1724025"/>
              <a:chExt cx="57150" cy="57150"/>
            </a:xfrm>
          </p:grpSpPr>
          <p:cxnSp>
            <p:nvCxnSpPr>
              <p:cNvPr id="691" name="Straight Connector 142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692" name="Straight Connector 143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663" name="Group 115"/>
            <p:cNvGrpSpPr/>
            <p:nvPr/>
          </p:nvGrpSpPr>
          <p:grpSpPr>
            <a:xfrm>
              <a:off x="4188591" y="3200106"/>
              <a:ext cx="57150" cy="57150"/>
              <a:chOff x="8716566" y="1724025"/>
              <a:chExt cx="57150" cy="57150"/>
            </a:xfrm>
          </p:grpSpPr>
          <p:cxnSp>
            <p:nvCxnSpPr>
              <p:cNvPr id="689" name="Straight Connector 140"/>
              <p:cNvCxnSpPr/>
              <p:nvPr/>
            </p:nvCxnSpPr>
            <p:spPr>
              <a:xfrm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690" name="Straight Connector 141"/>
              <p:cNvCxnSpPr/>
              <p:nvPr/>
            </p:nvCxnSpPr>
            <p:spPr>
              <a:xfrm rot="16200000">
                <a:off x="8716566" y="1724025"/>
                <a:ext cx="57150" cy="571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664" name="Isosceles Triangle 116"/>
            <p:cNvSpPr/>
            <p:nvPr/>
          </p:nvSpPr>
          <p:spPr>
            <a:xfrm rot="5400000">
              <a:off x="8123388" y="1773086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" name="Isosceles Triangle 117"/>
            <p:cNvSpPr/>
            <p:nvPr/>
          </p:nvSpPr>
          <p:spPr>
            <a:xfrm rot="5400000">
              <a:off x="8066026" y="1844523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" name="Isosceles Triangle 118"/>
            <p:cNvSpPr/>
            <p:nvPr/>
          </p:nvSpPr>
          <p:spPr>
            <a:xfrm rot="5400000">
              <a:off x="7739093" y="1915781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7" name="Isosceles Triangle 119"/>
            <p:cNvSpPr/>
            <p:nvPr/>
          </p:nvSpPr>
          <p:spPr>
            <a:xfrm rot="5400000">
              <a:off x="6783511" y="1988169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8" name="Isosceles Triangle 120"/>
            <p:cNvSpPr/>
            <p:nvPr/>
          </p:nvSpPr>
          <p:spPr>
            <a:xfrm rot="5400000">
              <a:off x="6247447" y="2054113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9" name="Isosceles Triangle 121"/>
            <p:cNvSpPr/>
            <p:nvPr/>
          </p:nvSpPr>
          <p:spPr>
            <a:xfrm rot="5400000">
              <a:off x="6087900" y="2130766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0" name="Isosceles Triangle 122"/>
            <p:cNvSpPr/>
            <p:nvPr/>
          </p:nvSpPr>
          <p:spPr>
            <a:xfrm rot="5400000">
              <a:off x="6030751" y="2197259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1" name="Isosceles Triangle 123"/>
            <p:cNvSpPr/>
            <p:nvPr/>
          </p:nvSpPr>
          <p:spPr>
            <a:xfrm rot="5400000">
              <a:off x="5897400" y="2273105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2" name="Isosceles Triangle 124"/>
            <p:cNvSpPr/>
            <p:nvPr/>
          </p:nvSpPr>
          <p:spPr>
            <a:xfrm rot="5400000">
              <a:off x="5860269" y="2344672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3" name="Isosceles Triangle 125"/>
            <p:cNvSpPr/>
            <p:nvPr/>
          </p:nvSpPr>
          <p:spPr>
            <a:xfrm rot="5400000">
              <a:off x="5856919" y="2415815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4" name="Isosceles Triangle 126"/>
            <p:cNvSpPr/>
            <p:nvPr/>
          </p:nvSpPr>
          <p:spPr>
            <a:xfrm rot="5400000">
              <a:off x="5673567" y="2487337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5" name="Isosceles Triangle 127"/>
            <p:cNvSpPr/>
            <p:nvPr/>
          </p:nvSpPr>
          <p:spPr>
            <a:xfrm rot="5400000">
              <a:off x="5661661" y="2558511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" name="Isosceles Triangle 128"/>
            <p:cNvSpPr/>
            <p:nvPr/>
          </p:nvSpPr>
          <p:spPr>
            <a:xfrm rot="5400000">
              <a:off x="5487826" y="2630490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Isosceles Triangle 129"/>
            <p:cNvSpPr/>
            <p:nvPr/>
          </p:nvSpPr>
          <p:spPr>
            <a:xfrm rot="5400000">
              <a:off x="4926124" y="2704759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8" name="Isosceles Triangle 130"/>
            <p:cNvSpPr/>
            <p:nvPr/>
          </p:nvSpPr>
          <p:spPr>
            <a:xfrm rot="5400000">
              <a:off x="4453933" y="2773413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9" name="Isosceles Triangle 131"/>
            <p:cNvSpPr/>
            <p:nvPr/>
          </p:nvSpPr>
          <p:spPr>
            <a:xfrm rot="5400000">
              <a:off x="4417510" y="2848196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0" name="Isosceles Triangle 132"/>
            <p:cNvSpPr/>
            <p:nvPr/>
          </p:nvSpPr>
          <p:spPr>
            <a:xfrm rot="5400000">
              <a:off x="4400135" y="2920118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1" name="Isosceles Triangle 133"/>
            <p:cNvSpPr/>
            <p:nvPr/>
          </p:nvSpPr>
          <p:spPr>
            <a:xfrm rot="5400000">
              <a:off x="4400135" y="2986861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Isosceles Triangle 134"/>
            <p:cNvSpPr/>
            <p:nvPr/>
          </p:nvSpPr>
          <p:spPr>
            <a:xfrm rot="5400000">
              <a:off x="4315005" y="3053957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3" name="Isosceles Triangle 135"/>
            <p:cNvSpPr/>
            <p:nvPr/>
          </p:nvSpPr>
          <p:spPr>
            <a:xfrm rot="5400000">
              <a:off x="4184122" y="3129635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4" name="Isosceles Triangle 136"/>
            <p:cNvSpPr/>
            <p:nvPr/>
          </p:nvSpPr>
          <p:spPr>
            <a:xfrm rot="5400000">
              <a:off x="4155712" y="3272442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Isosceles Triangle 137"/>
            <p:cNvSpPr/>
            <p:nvPr/>
          </p:nvSpPr>
          <p:spPr>
            <a:xfrm rot="5400000">
              <a:off x="3732846" y="3843670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Isosceles Triangle 138"/>
            <p:cNvSpPr/>
            <p:nvPr/>
          </p:nvSpPr>
          <p:spPr>
            <a:xfrm rot="5400000">
              <a:off x="3730465" y="3914577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7" name="Isosceles Triangle 139"/>
            <p:cNvSpPr/>
            <p:nvPr/>
          </p:nvSpPr>
          <p:spPr>
            <a:xfrm rot="5400000">
              <a:off x="2044034" y="4994202"/>
              <a:ext cx="62404" cy="53797"/>
            </a:xfrm>
            <a:prstGeom prst="triangl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Isosceles Triangle 258"/>
            <p:cNvSpPr/>
            <p:nvPr/>
          </p:nvSpPr>
          <p:spPr>
            <a:xfrm rot="5400000">
              <a:off x="4146125" y="3415569"/>
              <a:ext cx="62404" cy="53797"/>
            </a:xfrm>
            <a:prstGeom prst="triangl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8" name="Group 5"/>
          <p:cNvGrpSpPr/>
          <p:nvPr/>
        </p:nvGrpSpPr>
        <p:grpSpPr>
          <a:xfrm>
            <a:off x="4639444" y="5380324"/>
            <a:ext cx="1658953" cy="797654"/>
            <a:chOff x="6248492" y="2147154"/>
            <a:chExt cx="2290486" cy="1251200"/>
          </a:xfrm>
        </p:grpSpPr>
        <p:sp>
          <p:nvSpPr>
            <p:cNvPr id="550" name="TextBox 253"/>
            <p:cNvSpPr txBox="1"/>
            <p:nvPr/>
          </p:nvSpPr>
          <p:spPr>
            <a:xfrm>
              <a:off x="6248492" y="2147154"/>
              <a:ext cx="2290486" cy="1251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tabLst>
                  <a:tab pos="228600" algn="l"/>
                </a:tabLst>
                <a:defRPr/>
              </a:pPr>
              <a:r>
                <a:rPr lang="en-US" sz="7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Stringent </a:t>
              </a:r>
              <a:r>
                <a:rPr lang="en-US" sz="7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response</a:t>
              </a:r>
              <a:b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7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response</a:t>
              </a:r>
              <a:b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7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good partial 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response</a:t>
              </a:r>
            </a:p>
            <a:p>
              <a:pPr algn="l" eaLnBrk="1" fontAlgn="auto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tabLst>
                  <a:tab pos="228600" algn="l"/>
                </a:tabLst>
                <a:defRPr/>
              </a:pPr>
              <a:r>
                <a:rPr lang="en-US" sz="7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 response</a:t>
              </a:r>
            </a:p>
            <a:p>
              <a:pPr algn="l" eaLnBrk="1" fontAlgn="auto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5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7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Progressive disease</a:t>
              </a:r>
            </a:p>
          </p:txBody>
        </p:sp>
        <p:sp>
          <p:nvSpPr>
            <p:cNvPr id="551" name="Rounded Rectangle 254"/>
            <p:cNvSpPr/>
            <p:nvPr/>
          </p:nvSpPr>
          <p:spPr>
            <a:xfrm>
              <a:off x="6290364" y="2473053"/>
              <a:ext cx="301951" cy="123708"/>
            </a:xfrm>
            <a:prstGeom prst="roundRect">
              <a:avLst>
                <a:gd name="adj" fmla="val 50000"/>
              </a:avLst>
            </a:prstGeom>
            <a:solidFill>
              <a:srgbClr val="4BACC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</a:t>
              </a:r>
              <a:endParaRPr lang="en-US" sz="5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ounded Rectangle 255"/>
            <p:cNvSpPr/>
            <p:nvPr/>
          </p:nvSpPr>
          <p:spPr>
            <a:xfrm>
              <a:off x="6270445" y="2621268"/>
              <a:ext cx="326644" cy="15339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VGPR</a:t>
              </a:r>
            </a:p>
          </p:txBody>
        </p:sp>
        <p:sp>
          <p:nvSpPr>
            <p:cNvPr id="553" name="Rounded Rectangle 256"/>
            <p:cNvSpPr/>
            <p:nvPr/>
          </p:nvSpPr>
          <p:spPr>
            <a:xfrm>
              <a:off x="6290364" y="2272455"/>
              <a:ext cx="294813" cy="146272"/>
            </a:xfrm>
            <a:prstGeom prst="roundRect">
              <a:avLst>
                <a:gd name="adj" fmla="val 50000"/>
              </a:avLst>
            </a:prstGeom>
            <a:solidFill>
              <a:srgbClr val="8064A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</a:t>
              </a:r>
              <a:endParaRPr lang="en-US" sz="5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ounded Rectangle 260"/>
            <p:cNvSpPr/>
            <p:nvPr/>
          </p:nvSpPr>
          <p:spPr>
            <a:xfrm>
              <a:off x="6284451" y="2833802"/>
              <a:ext cx="309824" cy="141930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en-US" sz="5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9" name="TextBox 4"/>
          <p:cNvSpPr txBox="1"/>
          <p:nvPr/>
        </p:nvSpPr>
        <p:spPr>
          <a:xfrm>
            <a:off x="2551212" y="5615240"/>
            <a:ext cx="2272195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Median (range) time </a:t>
            </a:r>
            <a:r>
              <a:rPr lang="en-US" sz="1000" dirty="0" smtClean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333333"/>
                </a:solidFill>
                <a:latin typeface="Calibri"/>
                <a:cs typeface="Calibri"/>
              </a:rPr>
              <a:t>≥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PR </a:t>
            </a:r>
            <a:r>
              <a:rPr lang="en-US" sz="1000" dirty="0" smtClean="0">
                <a:solidFill>
                  <a:srgbClr val="333333"/>
                </a:solidFill>
                <a:latin typeface="Calibri"/>
                <a:cs typeface="Calibri"/>
              </a:rPr>
              <a:t>=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0.95 (0.5-5.6) months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333333"/>
                </a:solidFill>
                <a:latin typeface="Calibri"/>
                <a:cs typeface="Calibri"/>
              </a:rPr>
              <a:t>≥VGPR </a:t>
            </a:r>
            <a:r>
              <a:rPr lang="en-US" sz="1000" dirty="0">
                <a:solidFill>
                  <a:srgbClr val="333333"/>
                </a:solidFill>
                <a:latin typeface="Calibri"/>
                <a:cs typeface="Calibri"/>
              </a:rPr>
              <a:t>= 1.45 (0.5-15.6) </a:t>
            </a:r>
            <a:r>
              <a:rPr lang="en-US" sz="1000" dirty="0" smtClean="0">
                <a:solidFill>
                  <a:srgbClr val="333333"/>
                </a:solidFill>
                <a:latin typeface="Calibri"/>
                <a:cs typeface="Calibri"/>
              </a:rPr>
              <a:t>months</a:t>
            </a:r>
            <a:endParaRPr lang="en-US" sz="1000" dirty="0">
              <a:solidFill>
                <a:srgbClr val="333333"/>
              </a:solidFill>
              <a:latin typeface="Calibri"/>
              <a:cs typeface="Calibri"/>
            </a:endParaRPr>
          </a:p>
        </p:txBody>
      </p:sp>
      <p:sp>
        <p:nvSpPr>
          <p:cNvPr id="802" name="Rectángulo 801"/>
          <p:cNvSpPr/>
          <p:nvPr/>
        </p:nvSpPr>
        <p:spPr>
          <a:xfrm>
            <a:off x="1647740" y="3708922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dirty="0" err="1" smtClean="0">
                <a:solidFill>
                  <a:srgbClr val="0000D6"/>
                </a:solidFill>
                <a:ea typeface="Arial" charset="0"/>
                <a:cs typeface="Arial" charset="0"/>
              </a:rPr>
              <a:t>Depth</a:t>
            </a:r>
            <a:r>
              <a:rPr lang="es-ES_tradnl" sz="1800" dirty="0" smtClean="0">
                <a:solidFill>
                  <a:srgbClr val="0000D6"/>
                </a:solidFill>
                <a:ea typeface="Arial" charset="0"/>
                <a:cs typeface="Arial" charset="0"/>
              </a:rPr>
              <a:t> &amp; </a:t>
            </a:r>
            <a:r>
              <a:rPr lang="es-ES_tradnl" sz="1800" dirty="0" err="1" smtClean="0">
                <a:solidFill>
                  <a:srgbClr val="0000D6"/>
                </a:solidFill>
                <a:ea typeface="Arial" charset="0"/>
                <a:cs typeface="Arial" charset="0"/>
              </a:rPr>
              <a:t>Duration</a:t>
            </a:r>
            <a:r>
              <a:rPr lang="es-ES_tradnl" sz="1800" dirty="0" smtClean="0">
                <a:solidFill>
                  <a:srgbClr val="0000D6"/>
                </a:solidFill>
                <a:ea typeface="Arial" charset="0"/>
                <a:cs typeface="Arial" charset="0"/>
              </a:rPr>
              <a:t> of Response</a:t>
            </a:r>
            <a:endParaRPr lang="en-GB" sz="1200" dirty="0">
              <a:solidFill>
                <a:srgbClr val="0000D6"/>
              </a:solidFill>
              <a:ea typeface="Arial" charset="0"/>
              <a:cs typeface="Arial" charset="0"/>
            </a:endParaRPr>
          </a:p>
        </p:txBody>
      </p:sp>
      <p:grpSp>
        <p:nvGrpSpPr>
          <p:cNvPr id="201" name="Group 164"/>
          <p:cNvGrpSpPr/>
          <p:nvPr/>
        </p:nvGrpSpPr>
        <p:grpSpPr>
          <a:xfrm>
            <a:off x="428181" y="3184006"/>
            <a:ext cx="538854" cy="605034"/>
            <a:chOff x="2247228" y="5168149"/>
            <a:chExt cx="503406" cy="843002"/>
          </a:xfrm>
        </p:grpSpPr>
        <p:sp>
          <p:nvSpPr>
            <p:cNvPr id="522" name="TextBox 307"/>
            <p:cNvSpPr txBox="1"/>
            <p:nvPr/>
          </p:nvSpPr>
          <p:spPr>
            <a:xfrm>
              <a:off x="2247228" y="5168149"/>
              <a:ext cx="501268" cy="84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–100</a:t>
              </a:r>
              <a:endParaRPr lang="en-US" sz="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3" name="Straight Connector 308"/>
            <p:cNvCxnSpPr/>
            <p:nvPr/>
          </p:nvCxnSpPr>
          <p:spPr>
            <a:xfrm>
              <a:off x="2685897" y="5308844"/>
              <a:ext cx="64737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803" name="Rectángulo 802"/>
          <p:cNvSpPr/>
          <p:nvPr/>
        </p:nvSpPr>
        <p:spPr>
          <a:xfrm>
            <a:off x="7891410" y="1022034"/>
            <a:ext cx="130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smtClean="0">
                <a:solidFill>
                  <a:srgbClr val="98FFFF"/>
                </a:solidFill>
                <a:ea typeface="Arial" charset="0"/>
                <a:cs typeface="Arial" charset="0"/>
              </a:rPr>
              <a:t>ORR: 31%</a:t>
            </a:r>
            <a:endParaRPr lang="en-GB" sz="1200" dirty="0">
              <a:solidFill>
                <a:srgbClr val="98FFFF"/>
              </a:solidFill>
              <a:ea typeface="Arial" charset="0"/>
              <a:cs typeface="Arial" charset="0"/>
            </a:endParaRPr>
          </a:p>
        </p:txBody>
      </p:sp>
      <p:sp>
        <p:nvSpPr>
          <p:cNvPr id="804" name="Rectángulo 803"/>
          <p:cNvSpPr/>
          <p:nvPr/>
        </p:nvSpPr>
        <p:spPr>
          <a:xfrm>
            <a:off x="9396161" y="4302512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 smtClean="0">
                <a:solidFill>
                  <a:srgbClr val="98FFFF"/>
                </a:solidFill>
                <a:ea typeface="Arial" charset="0"/>
                <a:cs typeface="Arial" charset="0"/>
              </a:rPr>
              <a:t>PR</a:t>
            </a:r>
            <a:endParaRPr lang="en-GB" sz="1000" dirty="0">
              <a:solidFill>
                <a:srgbClr val="98FFFF"/>
              </a:solidFill>
              <a:ea typeface="Arial" charset="0"/>
              <a:cs typeface="Arial" charset="0"/>
            </a:endParaRPr>
          </a:p>
        </p:txBody>
      </p:sp>
      <p:sp>
        <p:nvSpPr>
          <p:cNvPr id="805" name="Rectángulo 804"/>
          <p:cNvSpPr/>
          <p:nvPr/>
        </p:nvSpPr>
        <p:spPr>
          <a:xfrm>
            <a:off x="9399674" y="2859255"/>
            <a:ext cx="620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1200" smtClean="0">
                <a:solidFill>
                  <a:srgbClr val="98FFFF"/>
                </a:solidFill>
                <a:ea typeface="Arial" charset="0"/>
                <a:cs typeface="Arial" charset="0"/>
              </a:rPr>
              <a:t>VGPR</a:t>
            </a:r>
            <a:endParaRPr lang="en-GB" sz="1000" dirty="0">
              <a:solidFill>
                <a:srgbClr val="98FFFF"/>
              </a:solidFill>
              <a:ea typeface="Arial" charset="0"/>
              <a:cs typeface="Arial" charset="0"/>
            </a:endParaRPr>
          </a:p>
        </p:txBody>
      </p:sp>
      <p:sp>
        <p:nvSpPr>
          <p:cNvPr id="806" name="Rectángulo 805"/>
          <p:cNvSpPr/>
          <p:nvPr/>
        </p:nvSpPr>
        <p:spPr>
          <a:xfrm>
            <a:off x="9395216" y="2252710"/>
            <a:ext cx="4491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1200" dirty="0" smtClean="0">
                <a:solidFill>
                  <a:srgbClr val="98FFFF"/>
                </a:solidFill>
                <a:ea typeface="Arial" charset="0"/>
                <a:cs typeface="Arial" charset="0"/>
              </a:rPr>
              <a:t>CR </a:t>
            </a:r>
            <a:endParaRPr lang="en-GB" sz="1000" dirty="0">
              <a:solidFill>
                <a:srgbClr val="98FFFF"/>
              </a:solidFill>
              <a:ea typeface="Arial" charset="0"/>
              <a:cs typeface="Arial" charset="0"/>
            </a:endParaRPr>
          </a:p>
        </p:txBody>
      </p:sp>
      <p:sp>
        <p:nvSpPr>
          <p:cNvPr id="807" name="Rectángulo 806"/>
          <p:cNvSpPr/>
          <p:nvPr/>
        </p:nvSpPr>
        <p:spPr>
          <a:xfrm>
            <a:off x="9405188" y="2076184"/>
            <a:ext cx="490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1200" smtClean="0">
                <a:solidFill>
                  <a:srgbClr val="98FFFF"/>
                </a:solidFill>
                <a:ea typeface="Arial" charset="0"/>
                <a:cs typeface="Arial" charset="0"/>
              </a:rPr>
              <a:t>sCR</a:t>
            </a:r>
            <a:endParaRPr lang="en-GB" sz="1000" dirty="0">
              <a:solidFill>
                <a:srgbClr val="98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90500" y="152400"/>
            <a:ext cx="9372600" cy="5357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 kern="0" dirty="0" smtClean="0">
                <a:latin typeface="Arial" charset="0"/>
                <a:ea typeface="Arial" charset="0"/>
                <a:cs typeface="Arial" charset="0"/>
              </a:rPr>
              <a:t>Efficacy of </a:t>
            </a:r>
            <a:r>
              <a:rPr lang="en-US" sz="3200" b="1" kern="0" dirty="0" err="1" smtClean="0">
                <a:latin typeface="Arial" charset="0"/>
                <a:ea typeface="Arial" charset="0"/>
                <a:cs typeface="Arial" charset="0"/>
              </a:rPr>
              <a:t>Isatuximab</a:t>
            </a:r>
            <a:endParaRPr lang="en-US" sz="3200" b="1" kern="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5" name="Conector recto 24"/>
          <p:cNvCxnSpPr/>
          <p:nvPr/>
        </p:nvCxnSpPr>
        <p:spPr bwMode="auto">
          <a:xfrm>
            <a:off x="-17233" y="838200"/>
            <a:ext cx="103042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440"/>
          <p:cNvSpPr txBox="1"/>
          <p:nvPr/>
        </p:nvSpPr>
        <p:spPr>
          <a:xfrm>
            <a:off x="0" y="-17253"/>
            <a:ext cx="316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TED10893</a:t>
            </a:r>
            <a:endParaRPr lang="en-GB" sz="1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Slide Number Placeholder 1"/>
          <p:cNvSpPr txBox="1">
            <a:spLocks/>
          </p:cNvSpPr>
          <p:nvPr/>
        </p:nvSpPr>
        <p:spPr bwMode="auto">
          <a:xfrm>
            <a:off x="7429500" y="6553200"/>
            <a:ext cx="2806786" cy="2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Martin T, ASH 2015 </a:t>
            </a: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Abst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509</a:t>
            </a:r>
            <a:endParaRPr lang="en-US" altLang="en-US" sz="1200" b="1" i="1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3" name="Chart 6"/>
          <p:cNvGraphicFramePr/>
          <p:nvPr>
            <p:extLst/>
          </p:nvPr>
        </p:nvGraphicFramePr>
        <p:xfrm>
          <a:off x="723900" y="991360"/>
          <a:ext cx="8545128" cy="373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3"/>
          <p:cNvSpPr txBox="1"/>
          <p:nvPr/>
        </p:nvSpPr>
        <p:spPr>
          <a:xfrm>
            <a:off x="2167802" y="3107333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"/>
              </a:rPr>
              <a:t>ORR 9%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5741983" y="1604713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"/>
              </a:rPr>
              <a:t>ORR 29%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3938089" y="2278055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"/>
              </a:rPr>
              <a:t>ORR 20%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7569043" y="1965898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"/>
              </a:rPr>
              <a:t>ORR 24%</a:t>
            </a:r>
          </a:p>
        </p:txBody>
      </p:sp>
      <p:sp>
        <p:nvSpPr>
          <p:cNvPr id="30" name="Rechteck 13"/>
          <p:cNvSpPr/>
          <p:nvPr/>
        </p:nvSpPr>
        <p:spPr>
          <a:xfrm>
            <a:off x="27280" y="6194904"/>
            <a:ext cx="79245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Interim analysis </a:t>
            </a:r>
            <a:r>
              <a:rPr lang="en-GB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results. </a:t>
            </a:r>
            <a:r>
              <a:rPr lang="en-GB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Data cut-off: </a:t>
            </a:r>
            <a:r>
              <a:rPr lang="en-GB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Nov 6, 2015.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*Response defined according to IMWG criteria for all treated patients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m</a:t>
            </a:r>
            <a:r>
              <a:rPr lang="en-GB" sz="10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o</a:t>
            </a:r>
            <a:r>
              <a:rPr lang="en-GB" sz="1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"/>
              </a:rPr>
              <a:t>, months; VGPR, very good partial response </a:t>
            </a:r>
            <a:endParaRPr lang="en-US" sz="1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"/>
            </a:endParaRPr>
          </a:p>
        </p:txBody>
      </p:sp>
      <p:sp>
        <p:nvSpPr>
          <p:cNvPr id="31" name="Right Brace 11"/>
          <p:cNvSpPr/>
          <p:nvPr/>
        </p:nvSpPr>
        <p:spPr>
          <a:xfrm rot="16200000">
            <a:off x="4307133" y="-471169"/>
            <a:ext cx="157760" cy="3932057"/>
          </a:xfrm>
          <a:prstGeom prst="rightBrac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3650125" y="1077265"/>
            <a:ext cx="140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"/>
              </a:rPr>
              <a:t>Randomized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"/>
            </a:endParaRPr>
          </a:p>
        </p:txBody>
      </p:sp>
      <p:graphicFrame>
        <p:nvGraphicFramePr>
          <p:cNvPr id="33" name="Table 5"/>
          <p:cNvGraphicFramePr>
            <a:graphicFrameLocks noGrp="1"/>
          </p:cNvGraphicFramePr>
          <p:nvPr>
            <p:extLst/>
          </p:nvPr>
        </p:nvGraphicFramePr>
        <p:xfrm>
          <a:off x="415282" y="4775132"/>
          <a:ext cx="8548378" cy="531882"/>
        </p:xfrm>
        <a:graphic>
          <a:graphicData uri="http://schemas.openxmlformats.org/drawingml/2006/table">
            <a:tbl>
              <a:tblPr firstRow="1" bandRow="1"/>
              <a:tblGrid>
                <a:gridCol w="1424067"/>
                <a:gridCol w="1677024"/>
                <a:gridCol w="1832548"/>
                <a:gridCol w="1771650"/>
                <a:gridCol w="1843089"/>
              </a:tblGrid>
              <a:tr h="5318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Time to first </a:t>
                      </a:r>
                      <a:r>
                        <a:rPr lang="en-US" sz="1300" b="1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response, </a:t>
                      </a:r>
                      <a:r>
                        <a:rPr lang="en-US" sz="1300" b="1" dirty="0" err="1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</a:t>
                      </a:r>
                      <a:endParaRPr lang="en-US" sz="13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2.4 (</a:t>
                      </a: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0.9–3.9</a:t>
                      </a: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2.0 </a:t>
                      </a: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0.8– 2.0)</a:t>
                      </a:r>
                      <a:endParaRPr lang="en-US" sz="13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 </a:t>
                      </a: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0.9–3.7)</a:t>
                      </a:r>
                      <a:endParaRPr lang="en-US" sz="1300" b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1.4 </a:t>
                      </a: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0.9–2.8</a:t>
                      </a:r>
                      <a:r>
                        <a:rPr lang="en-US" sz="1300" b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1"/>
                    </a:solidFill>
                  </a:tcPr>
                </a:tc>
              </a:tr>
            </a:tbl>
          </a:graphicData>
        </a:graphic>
      </p:graphicFrame>
      <p:sp>
        <p:nvSpPr>
          <p:cNvPr id="34" name="Content Placeholder 4"/>
          <p:cNvSpPr txBox="1">
            <a:spLocks/>
          </p:cNvSpPr>
          <p:nvPr/>
        </p:nvSpPr>
        <p:spPr bwMode="gray">
          <a:xfrm>
            <a:off x="649017" y="5605729"/>
            <a:ext cx="8255760" cy="4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Trebuchet MS" pitchFamily="34" charset="0"/>
              <a:buChar char="●"/>
              <a:defRPr sz="2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1pPr>
            <a:lvl2pPr marL="534988" indent="-268288" algn="l" rtl="0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  <a:buClr>
                <a:srgbClr val="BEBC00"/>
              </a:buClr>
              <a:buFont typeface="Trebuchet MS" pitchFamily="34" charset="0"/>
              <a:buChar char="●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" charset="0"/>
                <a:cs typeface="Arial" charset="0"/>
              </a:defRPr>
            </a:lvl2pPr>
            <a:lvl3pPr marL="801688" indent="-266700" algn="l" rtl="0" eaLnBrk="0" fontAlgn="base" hangingPunct="0">
              <a:lnSpc>
                <a:spcPct val="85000"/>
              </a:lnSpc>
              <a:spcBef>
                <a:spcPts val="200"/>
              </a:spcBef>
              <a:spcAft>
                <a:spcPct val="0"/>
              </a:spcAft>
              <a:buClr>
                <a:schemeClr val="tx2"/>
              </a:buClr>
              <a:buFont typeface="Trebuchet MS" pitchFamily="34" charset="0"/>
              <a:buChar char="●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" charset="0"/>
                <a:cs typeface="Arial" charset="0"/>
              </a:defRPr>
            </a:lvl3pPr>
            <a:lvl4pPr marL="1077913" indent="-180975" algn="l" rtl="0" eaLnBrk="0" fontAlgn="base" hangingPunct="0">
              <a:lnSpc>
                <a:spcPct val="85000"/>
              </a:lnSpc>
              <a:spcBef>
                <a:spcPts val="20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Char char="●"/>
              <a:defRPr sz="1600">
                <a:solidFill>
                  <a:srgbClr val="7F7F7F"/>
                </a:solidFill>
                <a:latin typeface="Arial" pitchFamily="34" charset="0"/>
                <a:ea typeface="Arial" charset="0"/>
                <a:cs typeface="Arial" charset="0"/>
              </a:defRPr>
            </a:lvl4pPr>
            <a:lvl5pPr marL="1258888" indent="-180975" algn="l" rtl="0" eaLnBrk="0" fontAlgn="base" hangingPunct="0">
              <a:lnSpc>
                <a:spcPct val="85000"/>
              </a:lnSpc>
              <a:spcBef>
                <a:spcPts val="200"/>
              </a:spcBef>
              <a:spcAft>
                <a:spcPct val="0"/>
              </a:spcAft>
              <a:buClr>
                <a:srgbClr val="ED5B43"/>
              </a:buClr>
              <a:buChar char="•"/>
              <a:defRPr sz="1400">
                <a:solidFill>
                  <a:srgbClr val="7F7F7F"/>
                </a:solidFill>
                <a:latin typeface="Arial" pitchFamily="34" charset="0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5B43"/>
              </a:buClr>
              <a:buChar char="•"/>
              <a:defRPr sz="1600">
                <a:solidFill>
                  <a:srgbClr val="AAAAAA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5B43"/>
              </a:buClr>
              <a:buChar char="•"/>
              <a:defRPr sz="1600">
                <a:solidFill>
                  <a:srgbClr val="AAAAAA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5B43"/>
              </a:buClr>
              <a:buChar char="•"/>
              <a:defRPr sz="1600">
                <a:solidFill>
                  <a:srgbClr val="AAAAAA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D5B43"/>
              </a:buClr>
              <a:buChar char="•"/>
              <a:defRPr sz="1600">
                <a:solidFill>
                  <a:srgbClr val="AAAAAA"/>
                </a:solidFill>
                <a:latin typeface="+mn-lt"/>
                <a:cs typeface="+mn-cs"/>
              </a:defRPr>
            </a:lvl9pPr>
          </a:lstStyle>
          <a:p>
            <a:pPr marL="266700" marR="0" lvl="0" indent="-266700" algn="l" defTabSz="914400" rtl="0" eaLnBrk="0" fontAlgn="base" latinLnBrk="0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D4B077"/>
              </a:buClr>
              <a:buSzPct val="100000"/>
              <a:buFont typeface="Trebuchet MS" pitchFamily="34" charset="0"/>
              <a:buChar char="●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charset="0"/>
              </a:rPr>
              <a:t>Follow-up ongoing (22 patients remain on treatment)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5207" y="59610"/>
            <a:ext cx="9921556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MOR202 single-agent in MM: phase 1/2a trial</a:t>
            </a:r>
            <a:endParaRPr lang="en-US" sz="2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1268760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26" tIns="45713" rIns="91426" bIns="45713">
            <a:prstTxWarp prst="textNoShape">
              <a:avLst/>
            </a:prstTxWarp>
          </a:bodyPr>
          <a:lstStyle/>
          <a:p>
            <a:endParaRPr lang="es-ES_tradnl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hteck 3"/>
          <p:cNvSpPr/>
          <p:nvPr/>
        </p:nvSpPr>
        <p:spPr>
          <a:xfrm>
            <a:off x="647700" y="5890105"/>
            <a:ext cx="9459063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2" indent="-273050" algn="l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MTD </a:t>
            </a:r>
            <a:r>
              <a:rPr lang="en-US" alt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not reached </a:t>
            </a:r>
            <a:endParaRPr lang="en-US" altLang="en-US" sz="1600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 marL="273050" lvl="2" indent="-273050" algn="l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Infusion-related reactions: 31% (mainly during first infusion) and all G1-2 except one case G3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32" y="2106398"/>
            <a:ext cx="7889922" cy="36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Inhaltsplatzhalter 2"/>
          <p:cNvSpPr txBox="1">
            <a:spLocks/>
          </p:cNvSpPr>
          <p:nvPr/>
        </p:nvSpPr>
        <p:spPr>
          <a:xfrm>
            <a:off x="133962" y="1315828"/>
            <a:ext cx="8928992" cy="4525963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09828"/>
              </a:buClr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N= 28 MM patient. Prior lines of therapy: 4</a:t>
            </a:r>
          </a:p>
          <a:p>
            <a:pPr>
              <a:buClr>
                <a:srgbClr val="F09828"/>
              </a:buClr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 VGPR &amp; 11 SD</a:t>
            </a: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164152" y="5450675"/>
            <a:ext cx="291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srgbClr val="0B050D"/>
                </a:solidFill>
                <a:ea typeface="Arial" charset="0"/>
                <a:cs typeface="Arial" charset="0"/>
              </a:rPr>
              <a:t>Some</a:t>
            </a:r>
            <a:r>
              <a:rPr lang="de-DE" sz="1600" dirty="0">
                <a:solidFill>
                  <a:srgbClr val="0B050D"/>
                </a:solidFill>
                <a:ea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rgbClr val="0B050D"/>
                </a:solidFill>
                <a:ea typeface="Arial" charset="0"/>
                <a:cs typeface="Arial" charset="0"/>
              </a:rPr>
              <a:t>patients</a:t>
            </a:r>
            <a:r>
              <a:rPr lang="de-DE" sz="1600" dirty="0">
                <a:solidFill>
                  <a:srgbClr val="0B050D"/>
                </a:solidFill>
                <a:ea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rgbClr val="0B050D"/>
                </a:solidFill>
                <a:ea typeface="Arial" charset="0"/>
                <a:cs typeface="Arial" charset="0"/>
              </a:rPr>
              <a:t>received</a:t>
            </a:r>
            <a:r>
              <a:rPr lang="de-DE" sz="1600" dirty="0">
                <a:solidFill>
                  <a:srgbClr val="0B050D"/>
                </a:solidFill>
                <a:ea typeface="Arial" charset="0"/>
                <a:cs typeface="Arial" charset="0"/>
              </a:rPr>
              <a:t> </a:t>
            </a:r>
            <a:r>
              <a:rPr lang="de-DE" sz="1600" dirty="0" err="1" smtClean="0">
                <a:solidFill>
                  <a:srgbClr val="0B050D"/>
                </a:solidFill>
                <a:ea typeface="Arial" charset="0"/>
                <a:cs typeface="Arial" charset="0"/>
              </a:rPr>
              <a:t>Dex</a:t>
            </a:r>
            <a:endParaRPr lang="en-US" sz="1600" dirty="0">
              <a:solidFill>
                <a:srgbClr val="0B050D"/>
              </a:solidFill>
              <a:ea typeface="Arial" charset="0"/>
              <a:cs typeface="Arial" charset="0"/>
            </a:endParaRPr>
          </a:p>
        </p:txBody>
      </p:sp>
      <p:sp>
        <p:nvSpPr>
          <p:cNvPr id="11" name="Rechteck 3"/>
          <p:cNvSpPr>
            <a:spLocks noChangeArrowheads="1"/>
          </p:cNvSpPr>
          <p:nvPr/>
        </p:nvSpPr>
        <p:spPr bwMode="auto">
          <a:xfrm>
            <a:off x="4237766" y="6550265"/>
            <a:ext cx="6049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r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1200" i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Raab</a:t>
            </a:r>
            <a:r>
              <a:rPr lang="en-GB" altLang="en-US" sz="12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MS et </a:t>
            </a:r>
            <a:r>
              <a:rPr lang="en-GB" altLang="en-US" sz="12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al. ASCO </a:t>
            </a:r>
            <a:r>
              <a:rPr lang="de-DE" altLang="en-US" sz="12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2015 </a:t>
            </a:r>
            <a:r>
              <a:rPr lang="de-DE" altLang="en-US" sz="12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(Abstract </a:t>
            </a:r>
            <a:r>
              <a:rPr lang="de-DE" altLang="en-US" sz="12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8574</a:t>
            </a:r>
            <a:r>
              <a:rPr lang="en-US" altLang="en-US" sz="12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), poster </a:t>
            </a:r>
            <a:r>
              <a:rPr lang="en-US" altLang="en-US" sz="12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200" b="1" dirty="0">
                <a:latin typeface="Arial" charset="0"/>
                <a:cs typeface="Arial" charset="0"/>
              </a:rPr>
              <a:t>MMY1001: </a:t>
            </a:r>
            <a:r>
              <a:rPr lang="en-US" sz="3200" b="1" dirty="0" err="1">
                <a:latin typeface="Arial" charset="0"/>
                <a:cs typeface="Arial" charset="0"/>
              </a:rPr>
              <a:t>Daratumumab</a:t>
            </a:r>
            <a:r>
              <a:rPr lang="en-US" sz="3200" b="1" dirty="0">
                <a:latin typeface="Arial" charset="0"/>
                <a:cs typeface="Arial" charset="0"/>
              </a:rPr>
              <a:t> + Backbone treatments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519764" y="6536404"/>
            <a:ext cx="2736304" cy="2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es-ES" sz="1200" i="1" dirty="0" err="1">
                <a:solidFill>
                  <a:schemeClr val="folHlink"/>
                </a:solidFill>
                <a:cs typeface="Arial" charset="0"/>
              </a:rPr>
              <a:t>Moreau</a:t>
            </a:r>
            <a:r>
              <a:rPr lang="es-ES" sz="1200" i="1" dirty="0">
                <a:solidFill>
                  <a:schemeClr val="folHlink"/>
                </a:solidFill>
                <a:cs typeface="Arial" charset="0"/>
              </a:rPr>
              <a:t>, ASH 2014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46956" y="908720"/>
            <a:ext cx="98650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2" rIns="91426" bIns="4571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Wingdings" pitchFamily="2" charset="2"/>
              <a:buChar char="w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BD43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30152" lvl="3" indent="-230152" defTabSz="914256" eaLnBrk="1" hangingPunct="1">
              <a:lnSpc>
                <a:spcPct val="8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tx2"/>
                </a:solidFill>
                <a:latin typeface="Arial"/>
                <a:cs typeface="Arial"/>
              </a:rPr>
              <a:t>VD</a:t>
            </a:r>
            <a:r>
              <a:rPr lang="en-US" sz="1800" kern="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Bort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(1.3 mg/m</a:t>
            </a:r>
            <a:r>
              <a:rPr lang="en-US" sz="1200" i="1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 twice weekly x 4 cycles, then once weekly x 14 cycles) 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Dex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(20 mg)</a:t>
            </a:r>
            <a:r>
              <a:rPr lang="en-US" sz="1600" kern="0" baseline="300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sz="16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4405" lvl="5" indent="-230152">
              <a:lnSpc>
                <a:spcPct val="80000"/>
              </a:lnSpc>
              <a:spcBef>
                <a:spcPts val="1200"/>
              </a:spcBef>
              <a:buFontTx/>
              <a:buChar char="•"/>
            </a:pP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Newly diagnosed n = 6</a:t>
            </a:r>
          </a:p>
          <a:p>
            <a:pPr marL="230152" lvl="3" indent="-230152" defTabSz="914256" eaLnBrk="1" hangingPunct="1">
              <a:lnSpc>
                <a:spcPct val="8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FFFF00"/>
                </a:solidFill>
                <a:latin typeface="Arial"/>
                <a:cs typeface="Arial"/>
              </a:rPr>
              <a:t>VMP</a:t>
            </a:r>
            <a:r>
              <a:rPr lang="en-US" sz="1400" kern="0" dirty="0">
                <a:solidFill>
                  <a:schemeClr val="bg1"/>
                </a:solidFill>
                <a:latin typeface="Arial"/>
                <a:cs typeface="Arial"/>
              </a:rPr>
              <a:t>	   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Bort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(1.3 mg/m</a:t>
            </a:r>
            <a:r>
              <a:rPr lang="en-US" sz="1200" i="1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 twice weekly x 1 cycle, then weekly x 8 cycles) 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Melph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(9 mg/m</a:t>
            </a:r>
            <a:r>
              <a:rPr lang="en-US" sz="1200" i="1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) 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red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(60 mg/m</a:t>
            </a:r>
            <a:r>
              <a:rPr lang="en-US" sz="1200" i="1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lang="en-US" sz="1600" kern="0" baseline="30000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     </a:t>
            </a:r>
          </a:p>
          <a:p>
            <a:pPr marL="1199958" lvl="5" indent="-285702">
              <a:lnSpc>
                <a:spcPct val="8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Newly diagnosed transplant ineligible n = 12</a:t>
            </a:r>
          </a:p>
          <a:p>
            <a:pPr marL="230152" lvl="3" indent="-230152" defTabSz="914256" eaLnBrk="1" hangingPunct="1">
              <a:lnSpc>
                <a:spcPct val="8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FFFF00"/>
                </a:solidFill>
                <a:latin typeface="Arial"/>
                <a:ea typeface="ＭＳ Ｐゴシック" pitchFamily="34" charset="-128"/>
                <a:cs typeface="Arial"/>
              </a:rPr>
              <a:t>VTD</a:t>
            </a:r>
            <a:r>
              <a:rPr lang="en-US" sz="1400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	   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Bort</a:t>
            </a:r>
            <a:r>
              <a:rPr lang="en-US" sz="1600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(1.3 mg/m</a:t>
            </a:r>
            <a:r>
              <a:rPr lang="en-US" sz="1200" i="1" kern="0" baseline="3000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twice weekly x 4 cycles, then weekly x 14 cycles) </a:t>
            </a:r>
            <a:r>
              <a:rPr lang="en-US" sz="1600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/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Thal</a:t>
            </a:r>
            <a:r>
              <a:rPr lang="en-US" sz="1600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(100 mg daily x 21 days) 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Dex</a:t>
            </a:r>
            <a:r>
              <a:rPr lang="en-US" sz="1600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(20 mg)</a:t>
            </a:r>
            <a:r>
              <a:rPr lang="en-US" sz="1600" kern="0" baseline="3000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a</a:t>
            </a:r>
            <a:endParaRPr lang="en-US" sz="1600" kern="0" dirty="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marL="457128" lvl="1" indent="0" eaLnBrk="1" hangingPunct="1">
              <a:lnSpc>
                <a:spcPct val="80000"/>
              </a:lnSpc>
              <a:buNone/>
            </a:pPr>
            <a:endParaRPr lang="en-US" sz="1200" i="1" kern="0" dirty="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lvl="2" eaLnBrk="1" hangingPunct="1">
              <a:lnSpc>
                <a:spcPct val="80000"/>
              </a:lnSpc>
              <a:buFont typeface="Arial"/>
              <a:buChar char="•"/>
            </a:pP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Newly diagnosed; n = 12</a:t>
            </a:r>
          </a:p>
          <a:p>
            <a:pPr marL="230152" lvl="3" indent="-230152" defTabSz="914256" eaLnBrk="1" hangingPunct="1">
              <a:lnSpc>
                <a:spcPct val="80000"/>
              </a:lnSpc>
              <a:spcBef>
                <a:spcPts val="1200"/>
              </a:spcBef>
              <a:buFontTx/>
              <a:buChar char="•"/>
              <a:defRPr/>
            </a:pPr>
            <a:r>
              <a:rPr lang="en-US" sz="1800" kern="0" dirty="0" err="1">
                <a:solidFill>
                  <a:srgbClr val="FFFF00"/>
                </a:solidFill>
                <a:latin typeface="Arial"/>
                <a:cs typeface="Arial"/>
              </a:rPr>
              <a:t>Pom</a:t>
            </a:r>
            <a:r>
              <a:rPr lang="en-US" sz="1800" kern="0" dirty="0">
                <a:solidFill>
                  <a:srgbClr val="FFFF00"/>
                </a:solidFill>
                <a:latin typeface="Arial"/>
                <a:cs typeface="Arial"/>
              </a:rPr>
              <a:t>-D</a:t>
            </a:r>
            <a:r>
              <a:rPr lang="en-US" sz="1400" kern="0" dirty="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Pomalidomide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(4 mg once daily) 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n-US" sz="1600" kern="0" dirty="0" err="1">
                <a:solidFill>
                  <a:schemeClr val="bg1"/>
                </a:solidFill>
                <a:latin typeface="Arial"/>
                <a:cs typeface="Arial"/>
              </a:rPr>
              <a:t>Dex</a:t>
            </a:r>
            <a:r>
              <a:rPr lang="en-US" sz="1600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(40 mg)</a:t>
            </a:r>
            <a:r>
              <a:rPr lang="en-US" sz="1600" kern="0" baseline="300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sz="16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44405" lvl="5" indent="-230152">
              <a:lnSpc>
                <a:spcPct val="80000"/>
              </a:lnSpc>
              <a:spcBef>
                <a:spcPts val="1200"/>
              </a:spcBef>
              <a:buFontTx/>
              <a:buChar char="•"/>
            </a:pP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R/R, ≥2 lines of therapy, including </a:t>
            </a:r>
            <a:r>
              <a:rPr lang="en-US" sz="1200" i="1" kern="0" dirty="0" err="1">
                <a:solidFill>
                  <a:schemeClr val="bg1"/>
                </a:solidFill>
                <a:latin typeface="Arial"/>
                <a:cs typeface="Arial"/>
              </a:rPr>
              <a:t>lenalidomide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 and </a:t>
            </a:r>
            <a:r>
              <a:rPr lang="en-US" sz="1200" i="1" kern="0" dirty="0" err="1">
                <a:solidFill>
                  <a:schemeClr val="bg1"/>
                </a:solidFill>
                <a:latin typeface="Arial"/>
                <a:cs typeface="Arial"/>
              </a:rPr>
              <a:t>bortezomib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cs typeface="Arial"/>
              </a:rPr>
              <a:t>;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n = </a:t>
            </a:r>
            <a:r>
              <a:rPr lang="en-US" sz="1200" i="1" kern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  <a:sym typeface="Symbol" pitchFamily="18" charset="2"/>
              </a:rPr>
              <a:t>50 subjects maximum</a:t>
            </a:r>
            <a:endParaRPr lang="en-US" sz="1200" i="1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846" indent="-342846" defTabSz="914256" eaLnBrk="1" hangingPunct="1">
              <a:lnSpc>
                <a:spcPct val="80000"/>
              </a:lnSpc>
              <a:defRPr/>
            </a:pPr>
            <a:endParaRPr lang="en-US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" y="6349774"/>
            <a:ext cx="8887915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2" rIns="91426" bIns="45712" anchor="b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baseline="30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lang="en-US" sz="8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Daratumumab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once weekly x 2 cycles, then once every 3 weeks x 16 cycles or until transplantation.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baseline="30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b</a:t>
            </a:r>
            <a:r>
              <a:rPr lang="en-US" sz="8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Daratumumab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once weekly x 1 cycle, then every 3 weeks x 8 cycles.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baseline="30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n-US" sz="8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Daratumumab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once weekly x 2 cycles, then once every 2 weeks x 4 cycles, then once every 4 weeks x 7 cycles or until disease progression; dexamethasone 20 mg if age &gt;75 y.</a:t>
            </a:r>
            <a:endParaRPr lang="en-US" sz="800" i="1" baseline="30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6614592" y="4313285"/>
            <a:ext cx="367240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2" rIns="91426" bIns="4571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ＭＳ Ｐゴシック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46" indent="-342846" defTabSz="914256">
              <a:defRPr/>
            </a:pPr>
            <a:r>
              <a:rPr lang="pl-PL" sz="1600" dirty="0">
                <a:solidFill>
                  <a:sysClr val="window" lastClr="FFFFFF"/>
                </a:solidFill>
                <a:latin typeface="Arial"/>
              </a:rPr>
              <a:t>ORR:</a:t>
            </a:r>
          </a:p>
          <a:p>
            <a:pPr marL="742830" lvl="1" indent="-285702" defTabSz="914256">
              <a:defRPr/>
            </a:pPr>
            <a:r>
              <a:rPr lang="pl-PL" sz="1600" dirty="0">
                <a:solidFill>
                  <a:sysClr val="window" lastClr="FFFFFF"/>
                </a:solidFill>
                <a:latin typeface="Arial"/>
              </a:rPr>
              <a:t>100% in </a:t>
            </a:r>
            <a:r>
              <a:rPr lang="pl-PL" sz="1600" dirty="0" err="1">
                <a:solidFill>
                  <a:sysClr val="window" lastClr="FFFFFF"/>
                </a:solidFill>
                <a:latin typeface="Arial"/>
              </a:rPr>
              <a:t>newly</a:t>
            </a:r>
            <a:r>
              <a:rPr lang="pl-PL" sz="1600" dirty="0">
                <a:solidFill>
                  <a:sysClr val="window" lastClr="FFFFFF"/>
                </a:solidFill>
                <a:latin typeface="Arial"/>
              </a:rPr>
              <a:t> </a:t>
            </a:r>
            <a:r>
              <a:rPr lang="pl-PL" sz="1600" dirty="0" err="1">
                <a:solidFill>
                  <a:sysClr val="window" lastClr="FFFFFF"/>
                </a:solidFill>
                <a:latin typeface="Arial"/>
              </a:rPr>
              <a:t>diagnosed</a:t>
            </a:r>
            <a:endParaRPr lang="pl-PL" sz="1600" dirty="0">
              <a:solidFill>
                <a:sysClr val="window" lastClr="FFFFFF"/>
              </a:solidFill>
              <a:latin typeface="Arial"/>
            </a:endParaRPr>
          </a:p>
          <a:p>
            <a:pPr marL="742830" lvl="1" indent="-285702" defTabSz="914256">
              <a:defRPr/>
            </a:pPr>
            <a:r>
              <a:rPr lang="pl-PL" sz="1600" dirty="0">
                <a:solidFill>
                  <a:sysClr val="window" lastClr="FFFFFF"/>
                </a:solidFill>
                <a:latin typeface="Arial"/>
              </a:rPr>
              <a:t>50% in </a:t>
            </a:r>
            <a:r>
              <a:rPr lang="pl-PL" sz="1600" dirty="0" err="1">
                <a:solidFill>
                  <a:sysClr val="window" lastClr="FFFFFF"/>
                </a:solidFill>
                <a:latin typeface="Arial"/>
              </a:rPr>
              <a:t>relapsed</a:t>
            </a:r>
            <a:endParaRPr lang="en-US" sz="1600" dirty="0">
              <a:solidFill>
                <a:sysClr val="window" lastClr="FFFFFF"/>
              </a:solidFill>
              <a:latin typeface="Arial"/>
            </a:endParaRPr>
          </a:p>
        </p:txBody>
      </p:sp>
      <p:graphicFrame>
        <p:nvGraphicFramePr>
          <p:cNvPr id="39" name="Chart 6"/>
          <p:cNvGraphicFramePr>
            <a:graphicFrameLocks/>
          </p:cNvGraphicFramePr>
          <p:nvPr>
            <p:extLst/>
          </p:nvPr>
        </p:nvGraphicFramePr>
        <p:xfrm>
          <a:off x="1543100" y="3717039"/>
          <a:ext cx="5040560" cy="244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78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Chart 5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506537"/>
              </p:ext>
            </p:extLst>
          </p:nvPr>
        </p:nvGraphicFramePr>
        <p:xfrm>
          <a:off x="594387" y="2119501"/>
          <a:ext cx="4346532" cy="270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7" name="TextBox 737"/>
          <p:cNvSpPr txBox="1"/>
          <p:nvPr/>
        </p:nvSpPr>
        <p:spPr>
          <a:xfrm>
            <a:off x="1720378" y="2125112"/>
            <a:ext cx="970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</a:rPr>
              <a:t>ORR=83%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8" name="TextBox 738"/>
          <p:cNvSpPr txBox="1"/>
          <p:nvPr/>
        </p:nvSpPr>
        <p:spPr>
          <a:xfrm>
            <a:off x="1926877" y="4139934"/>
            <a:ext cx="485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24%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9" name="TextBox 739"/>
          <p:cNvSpPr txBox="1"/>
          <p:nvPr/>
        </p:nvSpPr>
        <p:spPr>
          <a:xfrm>
            <a:off x="1926876" y="3273887"/>
            <a:ext cx="52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40%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0" name="TextBox 740"/>
          <p:cNvSpPr txBox="1"/>
          <p:nvPr/>
        </p:nvSpPr>
        <p:spPr>
          <a:xfrm>
            <a:off x="1926877" y="2551464"/>
            <a:ext cx="524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15%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1" name="TextBox 741"/>
          <p:cNvSpPr txBox="1"/>
          <p:nvPr/>
        </p:nvSpPr>
        <p:spPr>
          <a:xfrm>
            <a:off x="2000080" y="2308688"/>
            <a:ext cx="413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5%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2" name="TextBox 744"/>
          <p:cNvSpPr txBox="1"/>
          <p:nvPr/>
        </p:nvSpPr>
        <p:spPr>
          <a:xfrm>
            <a:off x="3468417" y="2635022"/>
            <a:ext cx="970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</a:rPr>
              <a:t>ORR=63%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3" name="TextBox 745"/>
          <p:cNvSpPr txBox="1"/>
          <p:nvPr/>
        </p:nvSpPr>
        <p:spPr>
          <a:xfrm>
            <a:off x="3701185" y="4034617"/>
            <a:ext cx="485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34%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4" name="TextBox 746"/>
          <p:cNvSpPr txBox="1"/>
          <p:nvPr/>
        </p:nvSpPr>
        <p:spPr>
          <a:xfrm>
            <a:off x="3701185" y="3278347"/>
            <a:ext cx="485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20%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5" name="TextBox 747"/>
          <p:cNvSpPr txBox="1"/>
          <p:nvPr/>
        </p:nvSpPr>
        <p:spPr>
          <a:xfrm>
            <a:off x="3774389" y="2922510"/>
            <a:ext cx="485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7%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6" name="TextBox 748"/>
          <p:cNvSpPr txBox="1"/>
          <p:nvPr/>
        </p:nvSpPr>
        <p:spPr>
          <a:xfrm>
            <a:off x="3774389" y="2800630"/>
            <a:ext cx="485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dirty="0">
                <a:solidFill>
                  <a:schemeClr val="bg1"/>
                </a:solidFill>
              </a:rPr>
              <a:t>2%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7" name="TextBox 749"/>
          <p:cNvSpPr txBox="1"/>
          <p:nvPr/>
        </p:nvSpPr>
        <p:spPr>
          <a:xfrm>
            <a:off x="2681996" y="1945122"/>
            <a:ext cx="970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1" dirty="0">
                <a:solidFill>
                  <a:schemeClr val="bg1"/>
                </a:solidFill>
              </a:rPr>
              <a:t>P</a:t>
            </a:r>
            <a:r>
              <a:rPr lang="en-US" sz="1200" dirty="0">
                <a:solidFill>
                  <a:schemeClr val="bg1"/>
                </a:solidFill>
              </a:rPr>
              <a:t>&lt;0.0001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8" name="Straight Connector 4"/>
          <p:cNvCxnSpPr/>
          <p:nvPr/>
        </p:nvCxnSpPr>
        <p:spPr bwMode="auto">
          <a:xfrm flipH="1" flipV="1">
            <a:off x="2159063" y="2074347"/>
            <a:ext cx="337896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</p:cxnSp>
      <p:cxnSp>
        <p:nvCxnSpPr>
          <p:cNvPr id="69" name="Straight Connector 181"/>
          <p:cNvCxnSpPr/>
          <p:nvPr/>
        </p:nvCxnSpPr>
        <p:spPr bwMode="auto">
          <a:xfrm flipH="1" flipV="1">
            <a:off x="3582720" y="2074347"/>
            <a:ext cx="337896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</p:cxnSp>
      <p:cxnSp>
        <p:nvCxnSpPr>
          <p:cNvPr id="70" name="Straight Connector 182"/>
          <p:cNvCxnSpPr/>
          <p:nvPr/>
        </p:nvCxnSpPr>
        <p:spPr bwMode="auto">
          <a:xfrm flipV="1">
            <a:off x="2152408" y="2071239"/>
            <a:ext cx="0" cy="8531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</p:cxnSp>
      <p:cxnSp>
        <p:nvCxnSpPr>
          <p:cNvPr id="71" name="Straight Connector 184"/>
          <p:cNvCxnSpPr/>
          <p:nvPr/>
        </p:nvCxnSpPr>
        <p:spPr bwMode="auto">
          <a:xfrm flipV="1">
            <a:off x="3920616" y="2071238"/>
            <a:ext cx="0" cy="57333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</p:cxnSp>
      <p:sp>
        <p:nvSpPr>
          <p:cNvPr id="72" name="TextBox 186"/>
          <p:cNvSpPr txBox="1"/>
          <p:nvPr/>
        </p:nvSpPr>
        <p:spPr>
          <a:xfrm>
            <a:off x="896464" y="4959164"/>
            <a:ext cx="381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ORR, overall response rate; 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stringent complete response; CR, complete response;           VGPR, very good partial response; PR, partial response; 	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DVd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daratumumab/bortezomib/dexamethasone; </a:t>
            </a:r>
            <a:r>
              <a:rPr lang="en-US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bortezomib/dexamethasone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3" name="Right Brace 2"/>
          <p:cNvSpPr/>
          <p:nvPr/>
        </p:nvSpPr>
        <p:spPr bwMode="auto">
          <a:xfrm>
            <a:off x="2498614" y="2407388"/>
            <a:ext cx="136980" cy="1530929"/>
          </a:xfrm>
          <a:prstGeom prst="rightBrace">
            <a:avLst/>
          </a:prstGeom>
          <a:noFill/>
          <a:ln w="12700" cap="flat" cmpd="sng" algn="ctr">
            <a:solidFill>
              <a:srgbClr val="6D268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Left Brace 3"/>
          <p:cNvSpPr/>
          <p:nvPr/>
        </p:nvSpPr>
        <p:spPr bwMode="auto">
          <a:xfrm>
            <a:off x="1641954" y="2410763"/>
            <a:ext cx="94603" cy="461838"/>
          </a:xfrm>
          <a:prstGeom prst="leftBrace">
            <a:avLst/>
          </a:prstGeom>
          <a:noFill/>
          <a:ln w="12700" cap="flat" cmpd="sng" algn="ctr">
            <a:solidFill>
              <a:srgbClr val="6D268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Left Brace 6"/>
          <p:cNvSpPr/>
          <p:nvPr/>
        </p:nvSpPr>
        <p:spPr bwMode="auto">
          <a:xfrm>
            <a:off x="3391302" y="2911624"/>
            <a:ext cx="114303" cy="241330"/>
          </a:xfrm>
          <a:prstGeom prst="leftBrace">
            <a:avLst/>
          </a:prstGeom>
          <a:noFill/>
          <a:ln w="12700" cap="flat" cmpd="sng" algn="ctr">
            <a:solidFill>
              <a:srgbClr val="EF82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TextBox 511"/>
          <p:cNvSpPr txBox="1"/>
          <p:nvPr/>
        </p:nvSpPr>
        <p:spPr>
          <a:xfrm>
            <a:off x="2582710" y="3055792"/>
            <a:ext cx="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≥VGPR: 59%</a:t>
            </a:r>
            <a:endParaRPr lang="en-US" sz="900" baseline="30000" dirty="0">
              <a:solidFill>
                <a:schemeClr val="bg1"/>
              </a:solidFill>
            </a:endParaRPr>
          </a:p>
        </p:txBody>
      </p:sp>
      <p:sp>
        <p:nvSpPr>
          <p:cNvPr id="77" name="TextBox 513"/>
          <p:cNvSpPr txBox="1"/>
          <p:nvPr/>
        </p:nvSpPr>
        <p:spPr>
          <a:xfrm>
            <a:off x="1263887" y="2465367"/>
            <a:ext cx="425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≥CR:  19%</a:t>
            </a:r>
            <a:endParaRPr lang="en-US" sz="900" baseline="30000" dirty="0">
              <a:solidFill>
                <a:schemeClr val="bg1"/>
              </a:solidFill>
            </a:endParaRPr>
          </a:p>
        </p:txBody>
      </p:sp>
      <p:sp>
        <p:nvSpPr>
          <p:cNvPr id="78" name="TextBox 514"/>
          <p:cNvSpPr txBox="1"/>
          <p:nvPr/>
        </p:nvSpPr>
        <p:spPr>
          <a:xfrm>
            <a:off x="4347149" y="3143575"/>
            <a:ext cx="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≥VGPR: 29%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9" name="TextBox 515"/>
          <p:cNvSpPr txBox="1"/>
          <p:nvPr/>
        </p:nvSpPr>
        <p:spPr>
          <a:xfrm>
            <a:off x="3046961" y="2838786"/>
            <a:ext cx="425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≥CR:  9%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671" name="Agrupar 670"/>
          <p:cNvGrpSpPr>
            <a:grpSpLocks noChangeAspect="1"/>
          </p:cNvGrpSpPr>
          <p:nvPr/>
        </p:nvGrpSpPr>
        <p:grpSpPr>
          <a:xfrm>
            <a:off x="5210481" y="939243"/>
            <a:ext cx="3794503" cy="2880322"/>
            <a:chOff x="3802039" y="996604"/>
            <a:chExt cx="5590153" cy="4243359"/>
          </a:xfrm>
        </p:grpSpPr>
        <p:sp>
          <p:nvSpPr>
            <p:cNvPr id="474" name="TextBox 4"/>
            <p:cNvSpPr txBox="1"/>
            <p:nvPr/>
          </p:nvSpPr>
          <p:spPr>
            <a:xfrm>
              <a:off x="5099771" y="4058409"/>
              <a:ext cx="375964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5" name="TextBox 5"/>
            <p:cNvSpPr txBox="1"/>
            <p:nvPr/>
          </p:nvSpPr>
          <p:spPr>
            <a:xfrm>
              <a:off x="5758972" y="4058409"/>
              <a:ext cx="375964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3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6" name="TextBox 6"/>
            <p:cNvSpPr txBox="1"/>
            <p:nvPr/>
          </p:nvSpPr>
          <p:spPr>
            <a:xfrm>
              <a:off x="6433274" y="4058409"/>
              <a:ext cx="375964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7" name="TextBox 7"/>
            <p:cNvSpPr txBox="1"/>
            <p:nvPr/>
          </p:nvSpPr>
          <p:spPr>
            <a:xfrm>
              <a:off x="7114312" y="4058409"/>
              <a:ext cx="375964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9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8" name="TextBox 8"/>
            <p:cNvSpPr txBox="1"/>
            <p:nvPr/>
          </p:nvSpPr>
          <p:spPr>
            <a:xfrm>
              <a:off x="7738632" y="4058409"/>
              <a:ext cx="479875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79" name="TextBox 9"/>
            <p:cNvSpPr txBox="1"/>
            <p:nvPr/>
          </p:nvSpPr>
          <p:spPr>
            <a:xfrm>
              <a:off x="8416882" y="4058409"/>
              <a:ext cx="479875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15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0" name="TextBox 10"/>
            <p:cNvSpPr txBox="1"/>
            <p:nvPr/>
          </p:nvSpPr>
          <p:spPr>
            <a:xfrm>
              <a:off x="4860388" y="3935298"/>
              <a:ext cx="375964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1" name="TextBox 11"/>
            <p:cNvSpPr txBox="1"/>
            <p:nvPr/>
          </p:nvSpPr>
          <p:spPr>
            <a:xfrm>
              <a:off x="4704523" y="3387612"/>
              <a:ext cx="531829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2" name="TextBox 12"/>
            <p:cNvSpPr txBox="1"/>
            <p:nvPr/>
          </p:nvSpPr>
          <p:spPr>
            <a:xfrm>
              <a:off x="4704523" y="2825634"/>
              <a:ext cx="531829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0.4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3" name="TextBox 13"/>
            <p:cNvSpPr txBox="1"/>
            <p:nvPr/>
          </p:nvSpPr>
          <p:spPr>
            <a:xfrm>
              <a:off x="4704523" y="2263661"/>
              <a:ext cx="531829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4" name="TextBox 14"/>
            <p:cNvSpPr txBox="1"/>
            <p:nvPr/>
          </p:nvSpPr>
          <p:spPr>
            <a:xfrm>
              <a:off x="4704523" y="1706448"/>
              <a:ext cx="531829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0.8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5" name="TextBox 15"/>
            <p:cNvSpPr txBox="1"/>
            <p:nvPr/>
          </p:nvSpPr>
          <p:spPr>
            <a:xfrm>
              <a:off x="4704523" y="1153998"/>
              <a:ext cx="531829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1.0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6" name="TextBox 16"/>
            <p:cNvSpPr txBox="1"/>
            <p:nvPr/>
          </p:nvSpPr>
          <p:spPr>
            <a:xfrm>
              <a:off x="5436054" y="4356085"/>
              <a:ext cx="3075254" cy="385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</a:rPr>
                <a:t>Months since randomization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87" name="TextBox 17"/>
            <p:cNvSpPr txBox="1"/>
            <p:nvPr/>
          </p:nvSpPr>
          <p:spPr>
            <a:xfrm rot="16200000">
              <a:off x="2973952" y="2429751"/>
              <a:ext cx="2971987" cy="63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</a:rPr>
                <a:t>Proportion surviving without progression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88" name="TextBox 18"/>
            <p:cNvSpPr txBox="1"/>
            <p:nvPr/>
          </p:nvSpPr>
          <p:spPr>
            <a:xfrm>
              <a:off x="3802039" y="4423800"/>
              <a:ext cx="1181265" cy="816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No. at risk</a:t>
              </a:r>
            </a:p>
            <a:p>
              <a:pPr algn="r"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Vd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r"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DVd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89" name="TextBox 19"/>
            <p:cNvSpPr txBox="1"/>
            <p:nvPr/>
          </p:nvSpPr>
          <p:spPr>
            <a:xfrm>
              <a:off x="4995860" y="4629424"/>
              <a:ext cx="583783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247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251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90" name="TextBox 20"/>
            <p:cNvSpPr txBox="1"/>
            <p:nvPr/>
          </p:nvSpPr>
          <p:spPr>
            <a:xfrm>
              <a:off x="5655063" y="4629424"/>
              <a:ext cx="583783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182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215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91" name="TextBox 21"/>
            <p:cNvSpPr txBox="1"/>
            <p:nvPr/>
          </p:nvSpPr>
          <p:spPr>
            <a:xfrm>
              <a:off x="6329365" y="4629424"/>
              <a:ext cx="583783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106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146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92" name="TextBox 22"/>
            <p:cNvSpPr txBox="1"/>
            <p:nvPr/>
          </p:nvSpPr>
          <p:spPr>
            <a:xfrm>
              <a:off x="7062356" y="4629424"/>
              <a:ext cx="479875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25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56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93" name="TextBox 23"/>
            <p:cNvSpPr txBox="1"/>
            <p:nvPr/>
          </p:nvSpPr>
          <p:spPr>
            <a:xfrm>
              <a:off x="7738632" y="4629422"/>
              <a:ext cx="479875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94" name="TextBox 24"/>
            <p:cNvSpPr txBox="1"/>
            <p:nvPr/>
          </p:nvSpPr>
          <p:spPr>
            <a:xfrm>
              <a:off x="8468836" y="4629422"/>
              <a:ext cx="375964" cy="589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95" name="Freeform 5"/>
            <p:cNvSpPr>
              <a:spLocks/>
            </p:cNvSpPr>
            <p:nvPr/>
          </p:nvSpPr>
          <p:spPr bwMode="auto">
            <a:xfrm>
              <a:off x="5282390" y="1273948"/>
              <a:ext cx="3370263" cy="2782888"/>
            </a:xfrm>
            <a:custGeom>
              <a:avLst/>
              <a:gdLst>
                <a:gd name="T0" fmla="*/ 0 w 2123"/>
                <a:gd name="T1" fmla="*/ 0 h 1753"/>
                <a:gd name="T2" fmla="*/ 0 w 2123"/>
                <a:gd name="T3" fmla="*/ 1753 h 1753"/>
                <a:gd name="T4" fmla="*/ 2123 w 2123"/>
                <a:gd name="T5" fmla="*/ 175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3" h="1753">
                  <a:moveTo>
                    <a:pt x="0" y="0"/>
                  </a:moveTo>
                  <a:lnTo>
                    <a:pt x="0" y="1753"/>
                  </a:lnTo>
                  <a:lnTo>
                    <a:pt x="2123" y="1753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6" name="Line 6"/>
            <p:cNvSpPr>
              <a:spLocks noChangeShapeType="1"/>
            </p:cNvSpPr>
            <p:nvPr/>
          </p:nvSpPr>
          <p:spPr bwMode="auto">
            <a:xfrm flipH="1">
              <a:off x="5236352" y="4056836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497" name="Line 7"/>
            <p:cNvSpPr>
              <a:spLocks noChangeShapeType="1"/>
            </p:cNvSpPr>
            <p:nvPr/>
          </p:nvSpPr>
          <p:spPr bwMode="auto">
            <a:xfrm>
              <a:off x="5282390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498" name="Line 8"/>
            <p:cNvSpPr>
              <a:spLocks noChangeShapeType="1"/>
            </p:cNvSpPr>
            <p:nvPr/>
          </p:nvSpPr>
          <p:spPr bwMode="auto">
            <a:xfrm>
              <a:off x="5949140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499" name="Line 9"/>
            <p:cNvSpPr>
              <a:spLocks noChangeShapeType="1"/>
            </p:cNvSpPr>
            <p:nvPr/>
          </p:nvSpPr>
          <p:spPr bwMode="auto">
            <a:xfrm>
              <a:off x="6625415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0" name="Line 10"/>
            <p:cNvSpPr>
              <a:spLocks noChangeShapeType="1"/>
            </p:cNvSpPr>
            <p:nvPr/>
          </p:nvSpPr>
          <p:spPr bwMode="auto">
            <a:xfrm>
              <a:off x="7304865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1" name="Line 11"/>
            <p:cNvSpPr>
              <a:spLocks noChangeShapeType="1"/>
            </p:cNvSpPr>
            <p:nvPr/>
          </p:nvSpPr>
          <p:spPr bwMode="auto">
            <a:xfrm>
              <a:off x="7976377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2" name="Line 12"/>
            <p:cNvSpPr>
              <a:spLocks noChangeShapeType="1"/>
            </p:cNvSpPr>
            <p:nvPr/>
          </p:nvSpPr>
          <p:spPr bwMode="auto">
            <a:xfrm>
              <a:off x="8652652" y="4056836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3" name="Line 13"/>
            <p:cNvSpPr>
              <a:spLocks noChangeShapeType="1"/>
            </p:cNvSpPr>
            <p:nvPr/>
          </p:nvSpPr>
          <p:spPr bwMode="auto">
            <a:xfrm flipH="1">
              <a:off x="5236352" y="3499623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4" name="Line 14"/>
            <p:cNvSpPr>
              <a:spLocks noChangeShapeType="1"/>
            </p:cNvSpPr>
            <p:nvPr/>
          </p:nvSpPr>
          <p:spPr bwMode="auto">
            <a:xfrm flipH="1">
              <a:off x="5236352" y="2943998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5" name="Line 15"/>
            <p:cNvSpPr>
              <a:spLocks noChangeShapeType="1"/>
            </p:cNvSpPr>
            <p:nvPr/>
          </p:nvSpPr>
          <p:spPr bwMode="auto">
            <a:xfrm flipH="1">
              <a:off x="5236352" y="2386786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6" name="Line 16"/>
            <p:cNvSpPr>
              <a:spLocks noChangeShapeType="1"/>
            </p:cNvSpPr>
            <p:nvPr/>
          </p:nvSpPr>
          <p:spPr bwMode="auto">
            <a:xfrm flipH="1">
              <a:off x="5236352" y="1829573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7" name="Line 17"/>
            <p:cNvSpPr>
              <a:spLocks noChangeShapeType="1"/>
            </p:cNvSpPr>
            <p:nvPr/>
          </p:nvSpPr>
          <p:spPr bwMode="auto">
            <a:xfrm flipH="1">
              <a:off x="5236352" y="1273948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08" name="Freeform 18"/>
            <p:cNvSpPr>
              <a:spLocks/>
            </p:cNvSpPr>
            <p:nvPr/>
          </p:nvSpPr>
          <p:spPr bwMode="auto">
            <a:xfrm>
              <a:off x="5304615" y="1273948"/>
              <a:ext cx="2871788" cy="2182813"/>
            </a:xfrm>
            <a:custGeom>
              <a:avLst/>
              <a:gdLst>
                <a:gd name="T0" fmla="*/ 23 w 1809"/>
                <a:gd name="T1" fmla="*/ 7 h 1375"/>
                <a:gd name="T2" fmla="*/ 90 w 1809"/>
                <a:gd name="T3" fmla="*/ 65 h 1375"/>
                <a:gd name="T4" fmla="*/ 100 w 1809"/>
                <a:gd name="T5" fmla="*/ 104 h 1375"/>
                <a:gd name="T6" fmla="*/ 135 w 1809"/>
                <a:gd name="T7" fmla="*/ 132 h 1375"/>
                <a:gd name="T8" fmla="*/ 207 w 1809"/>
                <a:gd name="T9" fmla="*/ 180 h 1375"/>
                <a:gd name="T10" fmla="*/ 205 w 1809"/>
                <a:gd name="T11" fmla="*/ 192 h 1375"/>
                <a:gd name="T12" fmla="*/ 207 w 1809"/>
                <a:gd name="T13" fmla="*/ 193 h 1375"/>
                <a:gd name="T14" fmla="*/ 256 w 1809"/>
                <a:gd name="T15" fmla="*/ 199 h 1375"/>
                <a:gd name="T16" fmla="*/ 280 w 1809"/>
                <a:gd name="T17" fmla="*/ 226 h 1375"/>
                <a:gd name="T18" fmla="*/ 311 w 1809"/>
                <a:gd name="T19" fmla="*/ 244 h 1375"/>
                <a:gd name="T20" fmla="*/ 368 w 1809"/>
                <a:gd name="T21" fmla="*/ 258 h 1375"/>
                <a:gd name="T22" fmla="*/ 380 w 1809"/>
                <a:gd name="T23" fmla="*/ 303 h 1375"/>
                <a:gd name="T24" fmla="*/ 406 w 1809"/>
                <a:gd name="T25" fmla="*/ 316 h 1375"/>
                <a:gd name="T26" fmla="*/ 435 w 1809"/>
                <a:gd name="T27" fmla="*/ 343 h 1375"/>
                <a:gd name="T28" fmla="*/ 478 w 1809"/>
                <a:gd name="T29" fmla="*/ 347 h 1375"/>
                <a:gd name="T30" fmla="*/ 498 w 1809"/>
                <a:gd name="T31" fmla="*/ 389 h 1375"/>
                <a:gd name="T32" fmla="*/ 529 w 1809"/>
                <a:gd name="T33" fmla="*/ 397 h 1375"/>
                <a:gd name="T34" fmla="*/ 547 w 1809"/>
                <a:gd name="T35" fmla="*/ 410 h 1375"/>
                <a:gd name="T36" fmla="*/ 579 w 1809"/>
                <a:gd name="T37" fmla="*/ 421 h 1375"/>
                <a:gd name="T38" fmla="*/ 579 w 1809"/>
                <a:gd name="T39" fmla="*/ 469 h 1375"/>
                <a:gd name="T40" fmla="*/ 605 w 1809"/>
                <a:gd name="T41" fmla="*/ 480 h 1375"/>
                <a:gd name="T42" fmla="*/ 638 w 1809"/>
                <a:gd name="T43" fmla="*/ 509 h 1375"/>
                <a:gd name="T44" fmla="*/ 673 w 1809"/>
                <a:gd name="T45" fmla="*/ 515 h 1375"/>
                <a:gd name="T46" fmla="*/ 686 w 1809"/>
                <a:gd name="T47" fmla="*/ 599 h 1375"/>
                <a:gd name="T48" fmla="*/ 709 w 1809"/>
                <a:gd name="T49" fmla="*/ 610 h 1375"/>
                <a:gd name="T50" fmla="*/ 734 w 1809"/>
                <a:gd name="T51" fmla="*/ 646 h 1375"/>
                <a:gd name="T52" fmla="*/ 793 w 1809"/>
                <a:gd name="T53" fmla="*/ 664 h 1375"/>
                <a:gd name="T54" fmla="*/ 842 w 1809"/>
                <a:gd name="T55" fmla="*/ 704 h 1375"/>
                <a:gd name="T56" fmla="*/ 852 w 1809"/>
                <a:gd name="T57" fmla="*/ 728 h 1375"/>
                <a:gd name="T58" fmla="*/ 858 w 1809"/>
                <a:gd name="T59" fmla="*/ 760 h 1375"/>
                <a:gd name="T60" fmla="*/ 881 w 1809"/>
                <a:gd name="T61" fmla="*/ 778 h 1375"/>
                <a:gd name="T62" fmla="*/ 892 w 1809"/>
                <a:gd name="T63" fmla="*/ 811 h 1375"/>
                <a:gd name="T64" fmla="*/ 921 w 1809"/>
                <a:gd name="T65" fmla="*/ 825 h 1375"/>
                <a:gd name="T66" fmla="*/ 928 w 1809"/>
                <a:gd name="T67" fmla="*/ 864 h 1375"/>
                <a:gd name="T68" fmla="*/ 1009 w 1809"/>
                <a:gd name="T69" fmla="*/ 877 h 1375"/>
                <a:gd name="T70" fmla="*/ 1016 w 1809"/>
                <a:gd name="T71" fmla="*/ 931 h 1375"/>
                <a:gd name="T72" fmla="*/ 1048 w 1809"/>
                <a:gd name="T73" fmla="*/ 958 h 1375"/>
                <a:gd name="T74" fmla="*/ 1064 w 1809"/>
                <a:gd name="T75" fmla="*/ 993 h 1375"/>
                <a:gd name="T76" fmla="*/ 1123 w 1809"/>
                <a:gd name="T77" fmla="*/ 1014 h 1375"/>
                <a:gd name="T78" fmla="*/ 1130 w 1809"/>
                <a:gd name="T79" fmla="*/ 1072 h 1375"/>
                <a:gd name="T80" fmla="*/ 1171 w 1809"/>
                <a:gd name="T81" fmla="*/ 1091 h 1375"/>
                <a:gd name="T82" fmla="*/ 1214 w 1809"/>
                <a:gd name="T83" fmla="*/ 1134 h 1375"/>
                <a:gd name="T84" fmla="*/ 1276 w 1809"/>
                <a:gd name="T85" fmla="*/ 1157 h 1375"/>
                <a:gd name="T86" fmla="*/ 1305 w 1809"/>
                <a:gd name="T87" fmla="*/ 1216 h 1375"/>
                <a:gd name="T88" fmla="*/ 1689 w 1809"/>
                <a:gd name="T89" fmla="*/ 1286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09" h="1375">
                  <a:moveTo>
                    <a:pt x="0" y="0"/>
                  </a:moveTo>
                  <a:lnTo>
                    <a:pt x="23" y="0"/>
                  </a:lnTo>
                  <a:lnTo>
                    <a:pt x="23" y="7"/>
                  </a:lnTo>
                  <a:lnTo>
                    <a:pt x="41" y="7"/>
                  </a:lnTo>
                  <a:lnTo>
                    <a:pt x="90" y="7"/>
                  </a:lnTo>
                  <a:lnTo>
                    <a:pt x="90" y="65"/>
                  </a:lnTo>
                  <a:lnTo>
                    <a:pt x="90" y="92"/>
                  </a:lnTo>
                  <a:lnTo>
                    <a:pt x="101" y="92"/>
                  </a:lnTo>
                  <a:lnTo>
                    <a:pt x="100" y="104"/>
                  </a:lnTo>
                  <a:lnTo>
                    <a:pt x="100" y="115"/>
                  </a:lnTo>
                  <a:lnTo>
                    <a:pt x="135" y="117"/>
                  </a:lnTo>
                  <a:lnTo>
                    <a:pt x="135" y="132"/>
                  </a:lnTo>
                  <a:lnTo>
                    <a:pt x="185" y="132"/>
                  </a:lnTo>
                  <a:lnTo>
                    <a:pt x="185" y="180"/>
                  </a:lnTo>
                  <a:lnTo>
                    <a:pt x="207" y="180"/>
                  </a:lnTo>
                  <a:lnTo>
                    <a:pt x="207" y="180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5" y="193"/>
                  </a:lnTo>
                  <a:lnTo>
                    <a:pt x="207" y="193"/>
                  </a:lnTo>
                  <a:lnTo>
                    <a:pt x="207" y="193"/>
                  </a:lnTo>
                  <a:lnTo>
                    <a:pt x="246" y="193"/>
                  </a:lnTo>
                  <a:lnTo>
                    <a:pt x="246" y="199"/>
                  </a:lnTo>
                  <a:lnTo>
                    <a:pt x="256" y="199"/>
                  </a:lnTo>
                  <a:lnTo>
                    <a:pt x="256" y="216"/>
                  </a:lnTo>
                  <a:lnTo>
                    <a:pt x="256" y="226"/>
                  </a:lnTo>
                  <a:lnTo>
                    <a:pt x="280" y="226"/>
                  </a:lnTo>
                  <a:lnTo>
                    <a:pt x="280" y="233"/>
                  </a:lnTo>
                  <a:lnTo>
                    <a:pt x="311" y="233"/>
                  </a:lnTo>
                  <a:lnTo>
                    <a:pt x="311" y="244"/>
                  </a:lnTo>
                  <a:lnTo>
                    <a:pt x="347" y="244"/>
                  </a:lnTo>
                  <a:lnTo>
                    <a:pt x="347" y="258"/>
                  </a:lnTo>
                  <a:lnTo>
                    <a:pt x="368" y="258"/>
                  </a:lnTo>
                  <a:lnTo>
                    <a:pt x="380" y="258"/>
                  </a:lnTo>
                  <a:lnTo>
                    <a:pt x="380" y="287"/>
                  </a:lnTo>
                  <a:lnTo>
                    <a:pt x="380" y="303"/>
                  </a:lnTo>
                  <a:lnTo>
                    <a:pt x="396" y="303"/>
                  </a:lnTo>
                  <a:lnTo>
                    <a:pt x="396" y="316"/>
                  </a:lnTo>
                  <a:lnTo>
                    <a:pt x="406" y="316"/>
                  </a:lnTo>
                  <a:lnTo>
                    <a:pt x="406" y="333"/>
                  </a:lnTo>
                  <a:lnTo>
                    <a:pt x="435" y="333"/>
                  </a:lnTo>
                  <a:lnTo>
                    <a:pt x="435" y="343"/>
                  </a:lnTo>
                  <a:lnTo>
                    <a:pt x="446" y="343"/>
                  </a:lnTo>
                  <a:lnTo>
                    <a:pt x="446" y="347"/>
                  </a:lnTo>
                  <a:lnTo>
                    <a:pt x="478" y="347"/>
                  </a:lnTo>
                  <a:lnTo>
                    <a:pt x="478" y="363"/>
                  </a:lnTo>
                  <a:lnTo>
                    <a:pt x="498" y="363"/>
                  </a:lnTo>
                  <a:lnTo>
                    <a:pt x="498" y="389"/>
                  </a:lnTo>
                  <a:lnTo>
                    <a:pt x="518" y="389"/>
                  </a:lnTo>
                  <a:lnTo>
                    <a:pt x="518" y="397"/>
                  </a:lnTo>
                  <a:lnTo>
                    <a:pt x="529" y="397"/>
                  </a:lnTo>
                  <a:lnTo>
                    <a:pt x="529" y="404"/>
                  </a:lnTo>
                  <a:lnTo>
                    <a:pt x="547" y="404"/>
                  </a:lnTo>
                  <a:lnTo>
                    <a:pt x="547" y="410"/>
                  </a:lnTo>
                  <a:lnTo>
                    <a:pt x="555" y="410"/>
                  </a:lnTo>
                  <a:lnTo>
                    <a:pt x="555" y="421"/>
                  </a:lnTo>
                  <a:lnTo>
                    <a:pt x="579" y="421"/>
                  </a:lnTo>
                  <a:lnTo>
                    <a:pt x="579" y="435"/>
                  </a:lnTo>
                  <a:lnTo>
                    <a:pt x="579" y="450"/>
                  </a:lnTo>
                  <a:lnTo>
                    <a:pt x="579" y="469"/>
                  </a:lnTo>
                  <a:lnTo>
                    <a:pt x="601" y="469"/>
                  </a:lnTo>
                  <a:lnTo>
                    <a:pt x="601" y="480"/>
                  </a:lnTo>
                  <a:lnTo>
                    <a:pt x="605" y="480"/>
                  </a:lnTo>
                  <a:lnTo>
                    <a:pt x="605" y="499"/>
                  </a:lnTo>
                  <a:lnTo>
                    <a:pt x="638" y="499"/>
                  </a:lnTo>
                  <a:lnTo>
                    <a:pt x="638" y="509"/>
                  </a:lnTo>
                  <a:lnTo>
                    <a:pt x="644" y="509"/>
                  </a:lnTo>
                  <a:lnTo>
                    <a:pt x="644" y="515"/>
                  </a:lnTo>
                  <a:lnTo>
                    <a:pt x="673" y="515"/>
                  </a:lnTo>
                  <a:lnTo>
                    <a:pt x="673" y="548"/>
                  </a:lnTo>
                  <a:lnTo>
                    <a:pt x="686" y="548"/>
                  </a:lnTo>
                  <a:lnTo>
                    <a:pt x="686" y="599"/>
                  </a:lnTo>
                  <a:lnTo>
                    <a:pt x="700" y="599"/>
                  </a:lnTo>
                  <a:lnTo>
                    <a:pt x="700" y="610"/>
                  </a:lnTo>
                  <a:lnTo>
                    <a:pt x="709" y="610"/>
                  </a:lnTo>
                  <a:lnTo>
                    <a:pt x="709" y="627"/>
                  </a:lnTo>
                  <a:lnTo>
                    <a:pt x="734" y="627"/>
                  </a:lnTo>
                  <a:lnTo>
                    <a:pt x="734" y="646"/>
                  </a:lnTo>
                  <a:lnTo>
                    <a:pt x="783" y="646"/>
                  </a:lnTo>
                  <a:lnTo>
                    <a:pt x="783" y="664"/>
                  </a:lnTo>
                  <a:lnTo>
                    <a:pt x="793" y="664"/>
                  </a:lnTo>
                  <a:lnTo>
                    <a:pt x="793" y="678"/>
                  </a:lnTo>
                  <a:lnTo>
                    <a:pt x="842" y="678"/>
                  </a:lnTo>
                  <a:lnTo>
                    <a:pt x="842" y="704"/>
                  </a:lnTo>
                  <a:lnTo>
                    <a:pt x="848" y="704"/>
                  </a:lnTo>
                  <a:lnTo>
                    <a:pt x="846" y="728"/>
                  </a:lnTo>
                  <a:lnTo>
                    <a:pt x="852" y="728"/>
                  </a:lnTo>
                  <a:lnTo>
                    <a:pt x="852" y="746"/>
                  </a:lnTo>
                  <a:lnTo>
                    <a:pt x="858" y="746"/>
                  </a:lnTo>
                  <a:lnTo>
                    <a:pt x="858" y="760"/>
                  </a:lnTo>
                  <a:lnTo>
                    <a:pt x="866" y="760"/>
                  </a:lnTo>
                  <a:lnTo>
                    <a:pt x="866" y="778"/>
                  </a:lnTo>
                  <a:lnTo>
                    <a:pt x="881" y="778"/>
                  </a:lnTo>
                  <a:lnTo>
                    <a:pt x="881" y="799"/>
                  </a:lnTo>
                  <a:lnTo>
                    <a:pt x="892" y="799"/>
                  </a:lnTo>
                  <a:lnTo>
                    <a:pt x="892" y="811"/>
                  </a:lnTo>
                  <a:lnTo>
                    <a:pt x="914" y="811"/>
                  </a:lnTo>
                  <a:lnTo>
                    <a:pt x="914" y="825"/>
                  </a:lnTo>
                  <a:lnTo>
                    <a:pt x="921" y="825"/>
                  </a:lnTo>
                  <a:lnTo>
                    <a:pt x="921" y="851"/>
                  </a:lnTo>
                  <a:lnTo>
                    <a:pt x="930" y="851"/>
                  </a:lnTo>
                  <a:lnTo>
                    <a:pt x="928" y="864"/>
                  </a:lnTo>
                  <a:lnTo>
                    <a:pt x="1001" y="864"/>
                  </a:lnTo>
                  <a:lnTo>
                    <a:pt x="1001" y="877"/>
                  </a:lnTo>
                  <a:lnTo>
                    <a:pt x="1009" y="877"/>
                  </a:lnTo>
                  <a:lnTo>
                    <a:pt x="1009" y="910"/>
                  </a:lnTo>
                  <a:lnTo>
                    <a:pt x="1016" y="910"/>
                  </a:lnTo>
                  <a:lnTo>
                    <a:pt x="1016" y="931"/>
                  </a:lnTo>
                  <a:lnTo>
                    <a:pt x="1032" y="931"/>
                  </a:lnTo>
                  <a:lnTo>
                    <a:pt x="1032" y="958"/>
                  </a:lnTo>
                  <a:lnTo>
                    <a:pt x="1048" y="958"/>
                  </a:lnTo>
                  <a:lnTo>
                    <a:pt x="1048" y="977"/>
                  </a:lnTo>
                  <a:lnTo>
                    <a:pt x="1064" y="977"/>
                  </a:lnTo>
                  <a:lnTo>
                    <a:pt x="1064" y="993"/>
                  </a:lnTo>
                  <a:lnTo>
                    <a:pt x="1097" y="993"/>
                  </a:lnTo>
                  <a:lnTo>
                    <a:pt x="1097" y="1014"/>
                  </a:lnTo>
                  <a:lnTo>
                    <a:pt x="1123" y="1014"/>
                  </a:lnTo>
                  <a:lnTo>
                    <a:pt x="1123" y="1032"/>
                  </a:lnTo>
                  <a:lnTo>
                    <a:pt x="1130" y="1032"/>
                  </a:lnTo>
                  <a:lnTo>
                    <a:pt x="1130" y="1072"/>
                  </a:lnTo>
                  <a:lnTo>
                    <a:pt x="1138" y="1072"/>
                  </a:lnTo>
                  <a:lnTo>
                    <a:pt x="1138" y="1091"/>
                  </a:lnTo>
                  <a:lnTo>
                    <a:pt x="1171" y="1091"/>
                  </a:lnTo>
                  <a:lnTo>
                    <a:pt x="1171" y="1109"/>
                  </a:lnTo>
                  <a:lnTo>
                    <a:pt x="1214" y="1109"/>
                  </a:lnTo>
                  <a:lnTo>
                    <a:pt x="1214" y="1134"/>
                  </a:lnTo>
                  <a:lnTo>
                    <a:pt x="1258" y="1134"/>
                  </a:lnTo>
                  <a:lnTo>
                    <a:pt x="1258" y="1157"/>
                  </a:lnTo>
                  <a:lnTo>
                    <a:pt x="1276" y="1157"/>
                  </a:lnTo>
                  <a:lnTo>
                    <a:pt x="1276" y="1185"/>
                  </a:lnTo>
                  <a:lnTo>
                    <a:pt x="1305" y="1185"/>
                  </a:lnTo>
                  <a:lnTo>
                    <a:pt x="1305" y="1216"/>
                  </a:lnTo>
                  <a:lnTo>
                    <a:pt x="1604" y="1216"/>
                  </a:lnTo>
                  <a:lnTo>
                    <a:pt x="1604" y="1286"/>
                  </a:lnTo>
                  <a:lnTo>
                    <a:pt x="1689" y="1286"/>
                  </a:lnTo>
                  <a:lnTo>
                    <a:pt x="1689" y="1375"/>
                  </a:lnTo>
                  <a:lnTo>
                    <a:pt x="1809" y="1375"/>
                  </a:lnTo>
                </a:path>
              </a:pathLst>
            </a:custGeom>
            <a:noFill/>
            <a:ln w="19050" cap="flat" cmpd="sng" algn="ctr">
              <a:solidFill>
                <a:srgbClr val="EF8200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509" name="Freeform 43"/>
            <p:cNvSpPr>
              <a:spLocks/>
            </p:cNvSpPr>
            <p:nvPr/>
          </p:nvSpPr>
          <p:spPr bwMode="auto">
            <a:xfrm>
              <a:off x="6522227" y="2299473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6 w 32"/>
                <a:gd name="T7" fmla="*/ 28 h 32"/>
                <a:gd name="T8" fmla="*/ 21 w 32"/>
                <a:gd name="T9" fmla="*/ 31 h 32"/>
                <a:gd name="T10" fmla="*/ 16 w 32"/>
                <a:gd name="T11" fmla="*/ 32 h 32"/>
                <a:gd name="T12" fmla="*/ 16 w 32"/>
                <a:gd name="T13" fmla="*/ 32 h 32"/>
                <a:gd name="T14" fmla="*/ 8 w 32"/>
                <a:gd name="T15" fmla="*/ 31 h 32"/>
                <a:gd name="T16" fmla="*/ 4 w 32"/>
                <a:gd name="T17" fmla="*/ 28 h 32"/>
                <a:gd name="T18" fmla="*/ 1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1 w 32"/>
                <a:gd name="T25" fmla="*/ 10 h 32"/>
                <a:gd name="T26" fmla="*/ 4 w 32"/>
                <a:gd name="T27" fmla="*/ 5 h 32"/>
                <a:gd name="T28" fmla="*/ 8 w 32"/>
                <a:gd name="T29" fmla="*/ 2 h 32"/>
                <a:gd name="T30" fmla="*/ 16 w 32"/>
                <a:gd name="T31" fmla="*/ 0 h 32"/>
                <a:gd name="T32" fmla="*/ 16 w 32"/>
                <a:gd name="T33" fmla="*/ 0 h 32"/>
                <a:gd name="T34" fmla="*/ 21 w 32"/>
                <a:gd name="T35" fmla="*/ 2 h 32"/>
                <a:gd name="T36" fmla="*/ 26 w 32"/>
                <a:gd name="T37" fmla="*/ 5 h 32"/>
                <a:gd name="T38" fmla="*/ 30 w 32"/>
                <a:gd name="T39" fmla="*/ 10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6" y="28"/>
                  </a:lnTo>
                  <a:lnTo>
                    <a:pt x="21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8" y="31"/>
                  </a:lnTo>
                  <a:lnTo>
                    <a:pt x="4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grpSp>
          <p:nvGrpSpPr>
            <p:cNvPr id="510" name="Group 48"/>
            <p:cNvGrpSpPr/>
            <p:nvPr/>
          </p:nvGrpSpPr>
          <p:grpSpPr>
            <a:xfrm>
              <a:off x="5258577" y="1243786"/>
              <a:ext cx="2560638" cy="1989137"/>
              <a:chOff x="2994025" y="923926"/>
              <a:chExt cx="2560638" cy="1989137"/>
            </a:xfrm>
          </p:grpSpPr>
          <p:sp>
            <p:nvSpPr>
              <p:cNvPr id="511" name="Freeform 20"/>
              <p:cNvSpPr>
                <a:spLocks/>
              </p:cNvSpPr>
              <p:nvPr/>
            </p:nvSpPr>
            <p:spPr bwMode="auto">
              <a:xfrm>
                <a:off x="2994025" y="923926"/>
                <a:ext cx="50800" cy="47625"/>
              </a:xfrm>
              <a:custGeom>
                <a:avLst/>
                <a:gdLst>
                  <a:gd name="T0" fmla="*/ 32 w 32"/>
                  <a:gd name="T1" fmla="*/ 16 h 30"/>
                  <a:gd name="T2" fmla="*/ 32 w 32"/>
                  <a:gd name="T3" fmla="*/ 16 h 30"/>
                  <a:gd name="T4" fmla="*/ 31 w 32"/>
                  <a:gd name="T5" fmla="*/ 22 h 30"/>
                  <a:gd name="T6" fmla="*/ 26 w 32"/>
                  <a:gd name="T7" fmla="*/ 26 h 30"/>
                  <a:gd name="T8" fmla="*/ 22 w 32"/>
                  <a:gd name="T9" fmla="*/ 30 h 30"/>
                  <a:gd name="T10" fmla="*/ 16 w 32"/>
                  <a:gd name="T11" fmla="*/ 30 h 30"/>
                  <a:gd name="T12" fmla="*/ 16 w 32"/>
                  <a:gd name="T13" fmla="*/ 30 h 30"/>
                  <a:gd name="T14" fmla="*/ 11 w 32"/>
                  <a:gd name="T15" fmla="*/ 30 h 30"/>
                  <a:gd name="T16" fmla="*/ 5 w 32"/>
                  <a:gd name="T17" fmla="*/ 26 h 30"/>
                  <a:gd name="T18" fmla="*/ 2 w 32"/>
                  <a:gd name="T19" fmla="*/ 22 h 30"/>
                  <a:gd name="T20" fmla="*/ 0 w 32"/>
                  <a:gd name="T21" fmla="*/ 16 h 30"/>
                  <a:gd name="T22" fmla="*/ 0 w 32"/>
                  <a:gd name="T23" fmla="*/ 16 h 30"/>
                  <a:gd name="T24" fmla="*/ 2 w 32"/>
                  <a:gd name="T25" fmla="*/ 9 h 30"/>
                  <a:gd name="T26" fmla="*/ 5 w 32"/>
                  <a:gd name="T27" fmla="*/ 4 h 30"/>
                  <a:gd name="T28" fmla="*/ 11 w 32"/>
                  <a:gd name="T29" fmla="*/ 1 h 30"/>
                  <a:gd name="T30" fmla="*/ 16 w 32"/>
                  <a:gd name="T31" fmla="*/ 0 h 30"/>
                  <a:gd name="T32" fmla="*/ 16 w 32"/>
                  <a:gd name="T33" fmla="*/ 0 h 30"/>
                  <a:gd name="T34" fmla="*/ 22 w 32"/>
                  <a:gd name="T35" fmla="*/ 1 h 30"/>
                  <a:gd name="T36" fmla="*/ 26 w 32"/>
                  <a:gd name="T37" fmla="*/ 4 h 30"/>
                  <a:gd name="T38" fmla="*/ 31 w 32"/>
                  <a:gd name="T39" fmla="*/ 9 h 30"/>
                  <a:gd name="T40" fmla="*/ 32 w 32"/>
                  <a:gd name="T41" fmla="*/ 16 h 30"/>
                  <a:gd name="T42" fmla="*/ 32 w 32"/>
                  <a:gd name="T4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0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1" y="30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2" name="Freeform 21"/>
              <p:cNvSpPr>
                <a:spLocks/>
              </p:cNvSpPr>
              <p:nvPr/>
            </p:nvSpPr>
            <p:spPr bwMode="auto">
              <a:xfrm>
                <a:off x="3175000" y="1104901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2 h 32"/>
                  <a:gd name="T6" fmla="*/ 28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1 w 32"/>
                  <a:gd name="T15" fmla="*/ 30 h 32"/>
                  <a:gd name="T16" fmla="*/ 5 w 32"/>
                  <a:gd name="T17" fmla="*/ 27 h 32"/>
                  <a:gd name="T18" fmla="*/ 2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5 w 32"/>
                  <a:gd name="T27" fmla="*/ 6 h 32"/>
                  <a:gd name="T28" fmla="*/ 11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8 w 32"/>
                  <a:gd name="T37" fmla="*/ 6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8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30"/>
                    </a:lnTo>
                    <a:lnTo>
                      <a:pt x="5" y="27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6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6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3" name="Freeform 22"/>
              <p:cNvSpPr>
                <a:spLocks/>
              </p:cNvSpPr>
              <p:nvPr/>
            </p:nvSpPr>
            <p:spPr bwMode="auto">
              <a:xfrm>
                <a:off x="3236913" y="1139826"/>
                <a:ext cx="49213" cy="49213"/>
              </a:xfrm>
              <a:custGeom>
                <a:avLst/>
                <a:gdLst>
                  <a:gd name="T0" fmla="*/ 31 w 31"/>
                  <a:gd name="T1" fmla="*/ 15 h 31"/>
                  <a:gd name="T2" fmla="*/ 31 w 31"/>
                  <a:gd name="T3" fmla="*/ 15 h 31"/>
                  <a:gd name="T4" fmla="*/ 31 w 31"/>
                  <a:gd name="T5" fmla="*/ 21 h 31"/>
                  <a:gd name="T6" fmla="*/ 26 w 31"/>
                  <a:gd name="T7" fmla="*/ 27 h 31"/>
                  <a:gd name="T8" fmla="*/ 22 w 31"/>
                  <a:gd name="T9" fmla="*/ 30 h 31"/>
                  <a:gd name="T10" fmla="*/ 16 w 31"/>
                  <a:gd name="T11" fmla="*/ 31 h 31"/>
                  <a:gd name="T12" fmla="*/ 16 w 31"/>
                  <a:gd name="T13" fmla="*/ 31 h 31"/>
                  <a:gd name="T14" fmla="*/ 9 w 31"/>
                  <a:gd name="T15" fmla="*/ 30 h 31"/>
                  <a:gd name="T16" fmla="*/ 5 w 31"/>
                  <a:gd name="T17" fmla="*/ 27 h 31"/>
                  <a:gd name="T18" fmla="*/ 2 w 31"/>
                  <a:gd name="T19" fmla="*/ 21 h 31"/>
                  <a:gd name="T20" fmla="*/ 0 w 31"/>
                  <a:gd name="T21" fmla="*/ 15 h 31"/>
                  <a:gd name="T22" fmla="*/ 0 w 31"/>
                  <a:gd name="T23" fmla="*/ 15 h 31"/>
                  <a:gd name="T24" fmla="*/ 2 w 31"/>
                  <a:gd name="T25" fmla="*/ 10 h 31"/>
                  <a:gd name="T26" fmla="*/ 5 w 31"/>
                  <a:gd name="T27" fmla="*/ 4 h 31"/>
                  <a:gd name="T28" fmla="*/ 9 w 31"/>
                  <a:gd name="T29" fmla="*/ 1 h 31"/>
                  <a:gd name="T30" fmla="*/ 16 w 31"/>
                  <a:gd name="T31" fmla="*/ 0 h 31"/>
                  <a:gd name="T32" fmla="*/ 16 w 31"/>
                  <a:gd name="T33" fmla="*/ 0 h 31"/>
                  <a:gd name="T34" fmla="*/ 22 w 31"/>
                  <a:gd name="T35" fmla="*/ 1 h 31"/>
                  <a:gd name="T36" fmla="*/ 26 w 31"/>
                  <a:gd name="T37" fmla="*/ 4 h 31"/>
                  <a:gd name="T38" fmla="*/ 31 w 31"/>
                  <a:gd name="T39" fmla="*/ 10 h 31"/>
                  <a:gd name="T40" fmla="*/ 31 w 31"/>
                  <a:gd name="T41" fmla="*/ 15 h 31"/>
                  <a:gd name="T42" fmla="*/ 31 w 31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1">
                    <a:moveTo>
                      <a:pt x="31" y="15"/>
                    </a:moveTo>
                    <a:lnTo>
                      <a:pt x="31" y="15"/>
                    </a:lnTo>
                    <a:lnTo>
                      <a:pt x="31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9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10"/>
                    </a:lnTo>
                    <a:lnTo>
                      <a:pt x="31" y="15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4" name="Freeform 23"/>
              <p:cNvSpPr>
                <a:spLocks/>
              </p:cNvSpPr>
              <p:nvPr/>
            </p:nvSpPr>
            <p:spPr bwMode="auto">
              <a:xfrm>
                <a:off x="3281363" y="1139826"/>
                <a:ext cx="50800" cy="49213"/>
              </a:xfrm>
              <a:custGeom>
                <a:avLst/>
                <a:gdLst>
                  <a:gd name="T0" fmla="*/ 32 w 32"/>
                  <a:gd name="T1" fmla="*/ 15 h 31"/>
                  <a:gd name="T2" fmla="*/ 32 w 32"/>
                  <a:gd name="T3" fmla="*/ 15 h 31"/>
                  <a:gd name="T4" fmla="*/ 30 w 32"/>
                  <a:gd name="T5" fmla="*/ 21 h 31"/>
                  <a:gd name="T6" fmla="*/ 27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4 w 32"/>
                  <a:gd name="T17" fmla="*/ 27 h 31"/>
                  <a:gd name="T18" fmla="*/ 1 w 32"/>
                  <a:gd name="T19" fmla="*/ 21 h 31"/>
                  <a:gd name="T20" fmla="*/ 0 w 32"/>
                  <a:gd name="T21" fmla="*/ 15 h 31"/>
                  <a:gd name="T22" fmla="*/ 0 w 32"/>
                  <a:gd name="T23" fmla="*/ 15 h 31"/>
                  <a:gd name="T24" fmla="*/ 1 w 32"/>
                  <a:gd name="T25" fmla="*/ 10 h 31"/>
                  <a:gd name="T26" fmla="*/ 4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7 w 32"/>
                  <a:gd name="T37" fmla="*/ 4 h 31"/>
                  <a:gd name="T38" fmla="*/ 30 w 32"/>
                  <a:gd name="T39" fmla="*/ 10 h 31"/>
                  <a:gd name="T40" fmla="*/ 32 w 32"/>
                  <a:gd name="T41" fmla="*/ 15 h 31"/>
                  <a:gd name="T42" fmla="*/ 32 w 32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lnTo>
                      <a:pt x="32" y="15"/>
                    </a:lnTo>
                    <a:lnTo>
                      <a:pt x="30" y="21"/>
                    </a:lnTo>
                    <a:lnTo>
                      <a:pt x="27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5" name="Freeform 24"/>
              <p:cNvSpPr>
                <a:spLocks/>
              </p:cNvSpPr>
              <p:nvPr/>
            </p:nvSpPr>
            <p:spPr bwMode="auto">
              <a:xfrm>
                <a:off x="3306763" y="1163638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6 w 31"/>
                  <a:gd name="T7" fmla="*/ 28 h 32"/>
                  <a:gd name="T8" fmla="*/ 21 w 31"/>
                  <a:gd name="T9" fmla="*/ 31 h 32"/>
                  <a:gd name="T10" fmla="*/ 16 w 31"/>
                  <a:gd name="T11" fmla="*/ 32 h 32"/>
                  <a:gd name="T12" fmla="*/ 16 w 31"/>
                  <a:gd name="T13" fmla="*/ 32 h 32"/>
                  <a:gd name="T14" fmla="*/ 10 w 31"/>
                  <a:gd name="T15" fmla="*/ 31 h 32"/>
                  <a:gd name="T16" fmla="*/ 4 w 31"/>
                  <a:gd name="T17" fmla="*/ 28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11 h 32"/>
                  <a:gd name="T26" fmla="*/ 4 w 31"/>
                  <a:gd name="T27" fmla="*/ 5 h 32"/>
                  <a:gd name="T28" fmla="*/ 10 w 31"/>
                  <a:gd name="T29" fmla="*/ 2 h 32"/>
                  <a:gd name="T30" fmla="*/ 16 w 31"/>
                  <a:gd name="T31" fmla="*/ 0 h 32"/>
                  <a:gd name="T32" fmla="*/ 16 w 31"/>
                  <a:gd name="T33" fmla="*/ 0 h 32"/>
                  <a:gd name="T34" fmla="*/ 21 w 31"/>
                  <a:gd name="T35" fmla="*/ 2 h 32"/>
                  <a:gd name="T36" fmla="*/ 26 w 31"/>
                  <a:gd name="T37" fmla="*/ 5 h 32"/>
                  <a:gd name="T38" fmla="*/ 30 w 31"/>
                  <a:gd name="T39" fmla="*/ 11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6" y="28"/>
                    </a:lnTo>
                    <a:lnTo>
                      <a:pt x="21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4" y="28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4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2"/>
                    </a:lnTo>
                    <a:lnTo>
                      <a:pt x="26" y="5"/>
                    </a:lnTo>
                    <a:lnTo>
                      <a:pt x="30" y="11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6" name="Freeform 25"/>
              <p:cNvSpPr>
                <a:spLocks/>
              </p:cNvSpPr>
              <p:nvPr/>
            </p:nvSpPr>
            <p:spPr bwMode="auto">
              <a:xfrm>
                <a:off x="3549650" y="1320801"/>
                <a:ext cx="49213" cy="49213"/>
              </a:xfrm>
              <a:custGeom>
                <a:avLst/>
                <a:gdLst>
                  <a:gd name="T0" fmla="*/ 31 w 31"/>
                  <a:gd name="T1" fmla="*/ 15 h 31"/>
                  <a:gd name="T2" fmla="*/ 31 w 31"/>
                  <a:gd name="T3" fmla="*/ 15 h 31"/>
                  <a:gd name="T4" fmla="*/ 30 w 31"/>
                  <a:gd name="T5" fmla="*/ 21 h 31"/>
                  <a:gd name="T6" fmla="*/ 26 w 31"/>
                  <a:gd name="T7" fmla="*/ 27 h 31"/>
                  <a:gd name="T8" fmla="*/ 21 w 31"/>
                  <a:gd name="T9" fmla="*/ 30 h 31"/>
                  <a:gd name="T10" fmla="*/ 16 w 31"/>
                  <a:gd name="T11" fmla="*/ 31 h 31"/>
                  <a:gd name="T12" fmla="*/ 16 w 31"/>
                  <a:gd name="T13" fmla="*/ 31 h 31"/>
                  <a:gd name="T14" fmla="*/ 8 w 31"/>
                  <a:gd name="T15" fmla="*/ 30 h 31"/>
                  <a:gd name="T16" fmla="*/ 4 w 31"/>
                  <a:gd name="T17" fmla="*/ 27 h 31"/>
                  <a:gd name="T18" fmla="*/ 1 w 31"/>
                  <a:gd name="T19" fmla="*/ 21 h 31"/>
                  <a:gd name="T20" fmla="*/ 0 w 31"/>
                  <a:gd name="T21" fmla="*/ 15 h 31"/>
                  <a:gd name="T22" fmla="*/ 0 w 31"/>
                  <a:gd name="T23" fmla="*/ 15 h 31"/>
                  <a:gd name="T24" fmla="*/ 1 w 31"/>
                  <a:gd name="T25" fmla="*/ 10 h 31"/>
                  <a:gd name="T26" fmla="*/ 4 w 31"/>
                  <a:gd name="T27" fmla="*/ 4 h 31"/>
                  <a:gd name="T28" fmla="*/ 8 w 31"/>
                  <a:gd name="T29" fmla="*/ 1 h 31"/>
                  <a:gd name="T30" fmla="*/ 16 w 31"/>
                  <a:gd name="T31" fmla="*/ 0 h 31"/>
                  <a:gd name="T32" fmla="*/ 16 w 31"/>
                  <a:gd name="T33" fmla="*/ 0 h 31"/>
                  <a:gd name="T34" fmla="*/ 21 w 31"/>
                  <a:gd name="T35" fmla="*/ 1 h 31"/>
                  <a:gd name="T36" fmla="*/ 26 w 31"/>
                  <a:gd name="T37" fmla="*/ 4 h 31"/>
                  <a:gd name="T38" fmla="*/ 30 w 31"/>
                  <a:gd name="T39" fmla="*/ 10 h 31"/>
                  <a:gd name="T40" fmla="*/ 31 w 31"/>
                  <a:gd name="T41" fmla="*/ 15 h 31"/>
                  <a:gd name="T42" fmla="*/ 31 w 31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1">
                    <a:moveTo>
                      <a:pt x="31" y="15"/>
                    </a:moveTo>
                    <a:lnTo>
                      <a:pt x="31" y="15"/>
                    </a:lnTo>
                    <a:lnTo>
                      <a:pt x="30" y="21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1" y="15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7" name="Freeform 26"/>
              <p:cNvSpPr>
                <a:spLocks/>
              </p:cNvSpPr>
              <p:nvPr/>
            </p:nvSpPr>
            <p:spPr bwMode="auto">
              <a:xfrm>
                <a:off x="3587750" y="1333501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29 w 31"/>
                  <a:gd name="T5" fmla="*/ 22 h 32"/>
                  <a:gd name="T6" fmla="*/ 26 w 31"/>
                  <a:gd name="T7" fmla="*/ 26 h 32"/>
                  <a:gd name="T8" fmla="*/ 22 w 31"/>
                  <a:gd name="T9" fmla="*/ 31 h 32"/>
                  <a:gd name="T10" fmla="*/ 15 w 31"/>
                  <a:gd name="T11" fmla="*/ 32 h 32"/>
                  <a:gd name="T12" fmla="*/ 15 w 31"/>
                  <a:gd name="T13" fmla="*/ 32 h 32"/>
                  <a:gd name="T14" fmla="*/ 9 w 31"/>
                  <a:gd name="T15" fmla="*/ 31 h 32"/>
                  <a:gd name="T16" fmla="*/ 5 w 31"/>
                  <a:gd name="T17" fmla="*/ 26 h 32"/>
                  <a:gd name="T18" fmla="*/ 0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0 w 31"/>
                  <a:gd name="T25" fmla="*/ 9 h 32"/>
                  <a:gd name="T26" fmla="*/ 5 w 31"/>
                  <a:gd name="T27" fmla="*/ 5 h 32"/>
                  <a:gd name="T28" fmla="*/ 9 w 31"/>
                  <a:gd name="T29" fmla="*/ 2 h 32"/>
                  <a:gd name="T30" fmla="*/ 15 w 31"/>
                  <a:gd name="T31" fmla="*/ 0 h 32"/>
                  <a:gd name="T32" fmla="*/ 15 w 31"/>
                  <a:gd name="T33" fmla="*/ 0 h 32"/>
                  <a:gd name="T34" fmla="*/ 22 w 31"/>
                  <a:gd name="T35" fmla="*/ 2 h 32"/>
                  <a:gd name="T36" fmla="*/ 26 w 31"/>
                  <a:gd name="T37" fmla="*/ 5 h 32"/>
                  <a:gd name="T38" fmla="*/ 29 w 31"/>
                  <a:gd name="T39" fmla="*/ 9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29" y="22"/>
                    </a:lnTo>
                    <a:lnTo>
                      <a:pt x="26" y="26"/>
                    </a:lnTo>
                    <a:lnTo>
                      <a:pt x="22" y="31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5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8" name="Freeform 27"/>
              <p:cNvSpPr>
                <a:spLocks/>
              </p:cNvSpPr>
              <p:nvPr/>
            </p:nvSpPr>
            <p:spPr bwMode="auto">
              <a:xfrm>
                <a:off x="3624263" y="1384301"/>
                <a:ext cx="50800" cy="47625"/>
              </a:xfrm>
              <a:custGeom>
                <a:avLst/>
                <a:gdLst>
                  <a:gd name="T0" fmla="*/ 32 w 32"/>
                  <a:gd name="T1" fmla="*/ 14 h 30"/>
                  <a:gd name="T2" fmla="*/ 32 w 32"/>
                  <a:gd name="T3" fmla="*/ 14 h 30"/>
                  <a:gd name="T4" fmla="*/ 31 w 32"/>
                  <a:gd name="T5" fmla="*/ 22 h 30"/>
                  <a:gd name="T6" fmla="*/ 28 w 32"/>
                  <a:gd name="T7" fmla="*/ 26 h 30"/>
                  <a:gd name="T8" fmla="*/ 22 w 32"/>
                  <a:gd name="T9" fmla="*/ 29 h 30"/>
                  <a:gd name="T10" fmla="*/ 16 w 32"/>
                  <a:gd name="T11" fmla="*/ 30 h 30"/>
                  <a:gd name="T12" fmla="*/ 16 w 32"/>
                  <a:gd name="T13" fmla="*/ 30 h 30"/>
                  <a:gd name="T14" fmla="*/ 10 w 32"/>
                  <a:gd name="T15" fmla="*/ 29 h 30"/>
                  <a:gd name="T16" fmla="*/ 5 w 32"/>
                  <a:gd name="T17" fmla="*/ 26 h 30"/>
                  <a:gd name="T18" fmla="*/ 2 w 32"/>
                  <a:gd name="T19" fmla="*/ 22 h 30"/>
                  <a:gd name="T20" fmla="*/ 0 w 32"/>
                  <a:gd name="T21" fmla="*/ 14 h 30"/>
                  <a:gd name="T22" fmla="*/ 0 w 32"/>
                  <a:gd name="T23" fmla="*/ 14 h 30"/>
                  <a:gd name="T24" fmla="*/ 2 w 32"/>
                  <a:gd name="T25" fmla="*/ 9 h 30"/>
                  <a:gd name="T26" fmla="*/ 5 w 32"/>
                  <a:gd name="T27" fmla="*/ 4 h 30"/>
                  <a:gd name="T28" fmla="*/ 10 w 32"/>
                  <a:gd name="T29" fmla="*/ 0 h 30"/>
                  <a:gd name="T30" fmla="*/ 16 w 32"/>
                  <a:gd name="T31" fmla="*/ 0 h 30"/>
                  <a:gd name="T32" fmla="*/ 16 w 32"/>
                  <a:gd name="T33" fmla="*/ 0 h 30"/>
                  <a:gd name="T34" fmla="*/ 22 w 32"/>
                  <a:gd name="T35" fmla="*/ 0 h 30"/>
                  <a:gd name="T36" fmla="*/ 28 w 32"/>
                  <a:gd name="T37" fmla="*/ 4 h 30"/>
                  <a:gd name="T38" fmla="*/ 31 w 32"/>
                  <a:gd name="T39" fmla="*/ 9 h 30"/>
                  <a:gd name="T40" fmla="*/ 32 w 32"/>
                  <a:gd name="T41" fmla="*/ 14 h 30"/>
                  <a:gd name="T42" fmla="*/ 32 w 32"/>
                  <a:gd name="T43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0">
                    <a:moveTo>
                      <a:pt x="32" y="14"/>
                    </a:moveTo>
                    <a:lnTo>
                      <a:pt x="32" y="14"/>
                    </a:lnTo>
                    <a:lnTo>
                      <a:pt x="31" y="22"/>
                    </a:lnTo>
                    <a:lnTo>
                      <a:pt x="28" y="26"/>
                    </a:lnTo>
                    <a:lnTo>
                      <a:pt x="22" y="29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0" y="29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4"/>
                    </a:lnTo>
                    <a:lnTo>
                      <a:pt x="31" y="9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9" name="Freeform 28"/>
              <p:cNvSpPr>
                <a:spLocks/>
              </p:cNvSpPr>
              <p:nvPr/>
            </p:nvSpPr>
            <p:spPr bwMode="auto">
              <a:xfrm>
                <a:off x="3643313" y="1419226"/>
                <a:ext cx="50800" cy="49213"/>
              </a:xfrm>
              <a:custGeom>
                <a:avLst/>
                <a:gdLst>
                  <a:gd name="T0" fmla="*/ 32 w 32"/>
                  <a:gd name="T1" fmla="*/ 15 h 31"/>
                  <a:gd name="T2" fmla="*/ 32 w 32"/>
                  <a:gd name="T3" fmla="*/ 15 h 31"/>
                  <a:gd name="T4" fmla="*/ 30 w 32"/>
                  <a:gd name="T5" fmla="*/ 21 h 31"/>
                  <a:gd name="T6" fmla="*/ 26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9 w 32"/>
                  <a:gd name="T15" fmla="*/ 30 h 31"/>
                  <a:gd name="T16" fmla="*/ 4 w 32"/>
                  <a:gd name="T17" fmla="*/ 27 h 31"/>
                  <a:gd name="T18" fmla="*/ 1 w 32"/>
                  <a:gd name="T19" fmla="*/ 21 h 31"/>
                  <a:gd name="T20" fmla="*/ 0 w 32"/>
                  <a:gd name="T21" fmla="*/ 15 h 31"/>
                  <a:gd name="T22" fmla="*/ 0 w 32"/>
                  <a:gd name="T23" fmla="*/ 15 h 31"/>
                  <a:gd name="T24" fmla="*/ 1 w 32"/>
                  <a:gd name="T25" fmla="*/ 10 h 31"/>
                  <a:gd name="T26" fmla="*/ 4 w 32"/>
                  <a:gd name="T27" fmla="*/ 4 h 31"/>
                  <a:gd name="T28" fmla="*/ 9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6 w 32"/>
                  <a:gd name="T37" fmla="*/ 4 h 31"/>
                  <a:gd name="T38" fmla="*/ 30 w 32"/>
                  <a:gd name="T39" fmla="*/ 10 h 31"/>
                  <a:gd name="T40" fmla="*/ 32 w 32"/>
                  <a:gd name="T41" fmla="*/ 15 h 31"/>
                  <a:gd name="T42" fmla="*/ 32 w 32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lnTo>
                      <a:pt x="32" y="15"/>
                    </a:lnTo>
                    <a:lnTo>
                      <a:pt x="30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9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0" name="Freeform 29"/>
              <p:cNvSpPr>
                <a:spLocks/>
              </p:cNvSpPr>
              <p:nvPr/>
            </p:nvSpPr>
            <p:spPr bwMode="auto">
              <a:xfrm>
                <a:off x="3773488" y="149383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2 h 32"/>
                  <a:gd name="T6" fmla="*/ 26 w 32"/>
                  <a:gd name="T7" fmla="*/ 26 h 32"/>
                  <a:gd name="T8" fmla="*/ 22 w 32"/>
                  <a:gd name="T9" fmla="*/ 31 h 32"/>
                  <a:gd name="T10" fmla="*/ 16 w 32"/>
                  <a:gd name="T11" fmla="*/ 32 h 32"/>
                  <a:gd name="T12" fmla="*/ 16 w 32"/>
                  <a:gd name="T13" fmla="*/ 32 h 32"/>
                  <a:gd name="T14" fmla="*/ 9 w 32"/>
                  <a:gd name="T15" fmla="*/ 31 h 32"/>
                  <a:gd name="T16" fmla="*/ 5 w 32"/>
                  <a:gd name="T17" fmla="*/ 26 h 32"/>
                  <a:gd name="T18" fmla="*/ 2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9 h 32"/>
                  <a:gd name="T26" fmla="*/ 5 w 32"/>
                  <a:gd name="T27" fmla="*/ 5 h 32"/>
                  <a:gd name="T28" fmla="*/ 9 w 32"/>
                  <a:gd name="T29" fmla="*/ 2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2 h 32"/>
                  <a:gd name="T36" fmla="*/ 26 w 32"/>
                  <a:gd name="T37" fmla="*/ 5 h 32"/>
                  <a:gd name="T38" fmla="*/ 31 w 32"/>
                  <a:gd name="T39" fmla="*/ 9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6" y="26"/>
                    </a:lnTo>
                    <a:lnTo>
                      <a:pt x="22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1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1" name="Freeform 30"/>
              <p:cNvSpPr>
                <a:spLocks/>
              </p:cNvSpPr>
              <p:nvPr/>
            </p:nvSpPr>
            <p:spPr bwMode="auto">
              <a:xfrm>
                <a:off x="3778250" y="1509713"/>
                <a:ext cx="50800" cy="49213"/>
              </a:xfrm>
              <a:custGeom>
                <a:avLst/>
                <a:gdLst>
                  <a:gd name="T0" fmla="*/ 32 w 32"/>
                  <a:gd name="T1" fmla="*/ 15 h 31"/>
                  <a:gd name="T2" fmla="*/ 32 w 32"/>
                  <a:gd name="T3" fmla="*/ 15 h 31"/>
                  <a:gd name="T4" fmla="*/ 30 w 32"/>
                  <a:gd name="T5" fmla="*/ 22 h 31"/>
                  <a:gd name="T6" fmla="*/ 28 w 32"/>
                  <a:gd name="T7" fmla="*/ 26 h 31"/>
                  <a:gd name="T8" fmla="*/ 23 w 32"/>
                  <a:gd name="T9" fmla="*/ 29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29 h 31"/>
                  <a:gd name="T16" fmla="*/ 6 w 32"/>
                  <a:gd name="T17" fmla="*/ 26 h 31"/>
                  <a:gd name="T18" fmla="*/ 2 w 32"/>
                  <a:gd name="T19" fmla="*/ 22 h 31"/>
                  <a:gd name="T20" fmla="*/ 0 w 32"/>
                  <a:gd name="T21" fmla="*/ 15 h 31"/>
                  <a:gd name="T22" fmla="*/ 0 w 32"/>
                  <a:gd name="T23" fmla="*/ 15 h 31"/>
                  <a:gd name="T24" fmla="*/ 2 w 32"/>
                  <a:gd name="T25" fmla="*/ 9 h 31"/>
                  <a:gd name="T26" fmla="*/ 6 w 32"/>
                  <a:gd name="T27" fmla="*/ 5 h 31"/>
                  <a:gd name="T28" fmla="*/ 10 w 32"/>
                  <a:gd name="T29" fmla="*/ 0 h 31"/>
                  <a:gd name="T30" fmla="*/ 16 w 32"/>
                  <a:gd name="T31" fmla="*/ 0 h 31"/>
                  <a:gd name="T32" fmla="*/ 16 w 32"/>
                  <a:gd name="T33" fmla="*/ 0 h 31"/>
                  <a:gd name="T34" fmla="*/ 23 w 32"/>
                  <a:gd name="T35" fmla="*/ 0 h 31"/>
                  <a:gd name="T36" fmla="*/ 28 w 32"/>
                  <a:gd name="T37" fmla="*/ 5 h 31"/>
                  <a:gd name="T38" fmla="*/ 30 w 32"/>
                  <a:gd name="T39" fmla="*/ 9 h 31"/>
                  <a:gd name="T40" fmla="*/ 32 w 32"/>
                  <a:gd name="T41" fmla="*/ 15 h 31"/>
                  <a:gd name="T42" fmla="*/ 32 w 32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lnTo>
                      <a:pt x="32" y="15"/>
                    </a:lnTo>
                    <a:lnTo>
                      <a:pt x="30" y="22"/>
                    </a:lnTo>
                    <a:lnTo>
                      <a:pt x="28" y="26"/>
                    </a:lnTo>
                    <a:lnTo>
                      <a:pt x="23" y="29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29"/>
                    </a:lnTo>
                    <a:lnTo>
                      <a:pt x="6" y="26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6" y="5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8" y="5"/>
                    </a:lnTo>
                    <a:lnTo>
                      <a:pt x="30" y="9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2" name="Freeform 31"/>
              <p:cNvSpPr>
                <a:spLocks/>
              </p:cNvSpPr>
              <p:nvPr/>
            </p:nvSpPr>
            <p:spPr bwMode="auto">
              <a:xfrm>
                <a:off x="3854450" y="157003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29 w 30"/>
                  <a:gd name="T5" fmla="*/ 22 h 32"/>
                  <a:gd name="T6" fmla="*/ 26 w 30"/>
                  <a:gd name="T7" fmla="*/ 27 h 32"/>
                  <a:gd name="T8" fmla="*/ 21 w 30"/>
                  <a:gd name="T9" fmla="*/ 30 h 32"/>
                  <a:gd name="T10" fmla="*/ 14 w 30"/>
                  <a:gd name="T11" fmla="*/ 32 h 32"/>
                  <a:gd name="T12" fmla="*/ 14 w 30"/>
                  <a:gd name="T13" fmla="*/ 32 h 32"/>
                  <a:gd name="T14" fmla="*/ 8 w 30"/>
                  <a:gd name="T15" fmla="*/ 30 h 32"/>
                  <a:gd name="T16" fmla="*/ 4 w 30"/>
                  <a:gd name="T17" fmla="*/ 27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10 h 32"/>
                  <a:gd name="T26" fmla="*/ 4 w 30"/>
                  <a:gd name="T27" fmla="*/ 4 h 32"/>
                  <a:gd name="T28" fmla="*/ 8 w 30"/>
                  <a:gd name="T29" fmla="*/ 1 h 32"/>
                  <a:gd name="T30" fmla="*/ 14 w 30"/>
                  <a:gd name="T31" fmla="*/ 0 h 32"/>
                  <a:gd name="T32" fmla="*/ 14 w 30"/>
                  <a:gd name="T33" fmla="*/ 0 h 32"/>
                  <a:gd name="T34" fmla="*/ 21 w 30"/>
                  <a:gd name="T35" fmla="*/ 1 h 32"/>
                  <a:gd name="T36" fmla="*/ 26 w 30"/>
                  <a:gd name="T37" fmla="*/ 4 h 32"/>
                  <a:gd name="T38" fmla="*/ 29 w 30"/>
                  <a:gd name="T39" fmla="*/ 10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29" y="22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29" y="10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3" name="Freeform 32"/>
              <p:cNvSpPr>
                <a:spLocks/>
              </p:cNvSpPr>
              <p:nvPr/>
            </p:nvSpPr>
            <p:spPr bwMode="auto">
              <a:xfrm>
                <a:off x="3927475" y="1620838"/>
                <a:ext cx="50800" cy="47625"/>
              </a:xfrm>
              <a:custGeom>
                <a:avLst/>
                <a:gdLst>
                  <a:gd name="T0" fmla="*/ 32 w 32"/>
                  <a:gd name="T1" fmla="*/ 15 h 30"/>
                  <a:gd name="T2" fmla="*/ 32 w 32"/>
                  <a:gd name="T3" fmla="*/ 15 h 30"/>
                  <a:gd name="T4" fmla="*/ 30 w 32"/>
                  <a:gd name="T5" fmla="*/ 21 h 30"/>
                  <a:gd name="T6" fmla="*/ 27 w 32"/>
                  <a:gd name="T7" fmla="*/ 26 h 30"/>
                  <a:gd name="T8" fmla="*/ 23 w 32"/>
                  <a:gd name="T9" fmla="*/ 30 h 30"/>
                  <a:gd name="T10" fmla="*/ 16 w 32"/>
                  <a:gd name="T11" fmla="*/ 30 h 30"/>
                  <a:gd name="T12" fmla="*/ 16 w 32"/>
                  <a:gd name="T13" fmla="*/ 30 h 30"/>
                  <a:gd name="T14" fmla="*/ 10 w 32"/>
                  <a:gd name="T15" fmla="*/ 30 h 30"/>
                  <a:gd name="T16" fmla="*/ 6 w 32"/>
                  <a:gd name="T17" fmla="*/ 26 h 30"/>
                  <a:gd name="T18" fmla="*/ 1 w 32"/>
                  <a:gd name="T19" fmla="*/ 21 h 30"/>
                  <a:gd name="T20" fmla="*/ 0 w 32"/>
                  <a:gd name="T21" fmla="*/ 15 h 30"/>
                  <a:gd name="T22" fmla="*/ 0 w 32"/>
                  <a:gd name="T23" fmla="*/ 15 h 30"/>
                  <a:gd name="T24" fmla="*/ 1 w 32"/>
                  <a:gd name="T25" fmla="*/ 8 h 30"/>
                  <a:gd name="T26" fmla="*/ 6 w 32"/>
                  <a:gd name="T27" fmla="*/ 4 h 30"/>
                  <a:gd name="T28" fmla="*/ 10 w 32"/>
                  <a:gd name="T29" fmla="*/ 1 h 30"/>
                  <a:gd name="T30" fmla="*/ 16 w 32"/>
                  <a:gd name="T31" fmla="*/ 0 h 30"/>
                  <a:gd name="T32" fmla="*/ 16 w 32"/>
                  <a:gd name="T33" fmla="*/ 0 h 30"/>
                  <a:gd name="T34" fmla="*/ 23 w 32"/>
                  <a:gd name="T35" fmla="*/ 1 h 30"/>
                  <a:gd name="T36" fmla="*/ 27 w 32"/>
                  <a:gd name="T37" fmla="*/ 4 h 30"/>
                  <a:gd name="T38" fmla="*/ 30 w 32"/>
                  <a:gd name="T39" fmla="*/ 8 h 30"/>
                  <a:gd name="T40" fmla="*/ 32 w 32"/>
                  <a:gd name="T41" fmla="*/ 15 h 30"/>
                  <a:gd name="T42" fmla="*/ 32 w 32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0">
                    <a:moveTo>
                      <a:pt x="32" y="15"/>
                    </a:moveTo>
                    <a:lnTo>
                      <a:pt x="32" y="15"/>
                    </a:lnTo>
                    <a:lnTo>
                      <a:pt x="30" y="21"/>
                    </a:lnTo>
                    <a:lnTo>
                      <a:pt x="27" y="26"/>
                    </a:lnTo>
                    <a:lnTo>
                      <a:pt x="23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0" y="30"/>
                    </a:lnTo>
                    <a:lnTo>
                      <a:pt x="6" y="26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4" name="Freeform 33"/>
              <p:cNvSpPr>
                <a:spLocks/>
              </p:cNvSpPr>
              <p:nvPr/>
            </p:nvSpPr>
            <p:spPr bwMode="auto">
              <a:xfrm>
                <a:off x="3952875" y="1673226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1 h 32"/>
                  <a:gd name="T6" fmla="*/ 27 w 32"/>
                  <a:gd name="T7" fmla="*/ 26 h 32"/>
                  <a:gd name="T8" fmla="*/ 21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6 w 32"/>
                  <a:gd name="T17" fmla="*/ 26 h 32"/>
                  <a:gd name="T18" fmla="*/ 1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1 w 32"/>
                  <a:gd name="T25" fmla="*/ 8 h 32"/>
                  <a:gd name="T26" fmla="*/ 6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1 w 32"/>
                  <a:gd name="T35" fmla="*/ 1 h 32"/>
                  <a:gd name="T36" fmla="*/ 27 w 32"/>
                  <a:gd name="T37" fmla="*/ 4 h 32"/>
                  <a:gd name="T38" fmla="*/ 30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7" y="26"/>
                    </a:lnTo>
                    <a:lnTo>
                      <a:pt x="21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6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8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5" name="Freeform 34"/>
              <p:cNvSpPr>
                <a:spLocks/>
              </p:cNvSpPr>
              <p:nvPr/>
            </p:nvSpPr>
            <p:spPr bwMode="auto">
              <a:xfrm>
                <a:off x="4081463" y="1771651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7 h 32"/>
                  <a:gd name="T8" fmla="*/ 21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0 h 32"/>
                  <a:gd name="T16" fmla="*/ 4 w 31"/>
                  <a:gd name="T17" fmla="*/ 27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10 h 32"/>
                  <a:gd name="T26" fmla="*/ 4 w 31"/>
                  <a:gd name="T27" fmla="*/ 4 h 32"/>
                  <a:gd name="T28" fmla="*/ 10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1 h 32"/>
                  <a:gd name="T36" fmla="*/ 27 w 31"/>
                  <a:gd name="T37" fmla="*/ 4 h 32"/>
                  <a:gd name="T38" fmla="*/ 30 w 31"/>
                  <a:gd name="T39" fmla="*/ 10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7"/>
                    </a:lnTo>
                    <a:lnTo>
                      <a:pt x="21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6" name="Freeform 35"/>
              <p:cNvSpPr>
                <a:spLocks/>
              </p:cNvSpPr>
              <p:nvPr/>
            </p:nvSpPr>
            <p:spPr bwMode="auto">
              <a:xfrm>
                <a:off x="4094163" y="1801813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1 w 32"/>
                  <a:gd name="T5" fmla="*/ 21 h 31"/>
                  <a:gd name="T6" fmla="*/ 28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5 w 32"/>
                  <a:gd name="T17" fmla="*/ 27 h 31"/>
                  <a:gd name="T18" fmla="*/ 2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2 w 32"/>
                  <a:gd name="T25" fmla="*/ 10 h 31"/>
                  <a:gd name="T26" fmla="*/ 5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8 w 32"/>
                  <a:gd name="T37" fmla="*/ 4 h 31"/>
                  <a:gd name="T38" fmla="*/ 31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8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7" name="Freeform 36"/>
              <p:cNvSpPr>
                <a:spLocks/>
              </p:cNvSpPr>
              <p:nvPr/>
            </p:nvSpPr>
            <p:spPr bwMode="auto">
              <a:xfrm>
                <a:off x="4105275" y="1854201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6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1 w 32"/>
                  <a:gd name="T15" fmla="*/ 30 h 32"/>
                  <a:gd name="T16" fmla="*/ 5 w 32"/>
                  <a:gd name="T17" fmla="*/ 27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5 w 32"/>
                  <a:gd name="T27" fmla="*/ 4 h 32"/>
                  <a:gd name="T28" fmla="*/ 11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4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8" name="Freeform 37"/>
              <p:cNvSpPr>
                <a:spLocks/>
              </p:cNvSpPr>
              <p:nvPr/>
            </p:nvSpPr>
            <p:spPr bwMode="auto">
              <a:xfrm>
                <a:off x="4119563" y="1879601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0 w 32"/>
                  <a:gd name="T5" fmla="*/ 21 h 31"/>
                  <a:gd name="T6" fmla="*/ 26 w 32"/>
                  <a:gd name="T7" fmla="*/ 26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4 w 32"/>
                  <a:gd name="T17" fmla="*/ 26 h 31"/>
                  <a:gd name="T18" fmla="*/ 2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2 w 32"/>
                  <a:gd name="T25" fmla="*/ 10 h 31"/>
                  <a:gd name="T26" fmla="*/ 4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6 w 32"/>
                  <a:gd name="T37" fmla="*/ 4 h 31"/>
                  <a:gd name="T38" fmla="*/ 30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4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9" name="Freeform 38"/>
              <p:cNvSpPr>
                <a:spLocks/>
              </p:cNvSpPr>
              <p:nvPr/>
            </p:nvSpPr>
            <p:spPr bwMode="auto">
              <a:xfrm>
                <a:off x="4144963" y="190658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2 h 32"/>
                  <a:gd name="T6" fmla="*/ 26 w 30"/>
                  <a:gd name="T7" fmla="*/ 27 h 32"/>
                  <a:gd name="T8" fmla="*/ 22 w 30"/>
                  <a:gd name="T9" fmla="*/ 30 h 32"/>
                  <a:gd name="T10" fmla="*/ 16 w 30"/>
                  <a:gd name="T11" fmla="*/ 32 h 32"/>
                  <a:gd name="T12" fmla="*/ 16 w 30"/>
                  <a:gd name="T13" fmla="*/ 32 h 32"/>
                  <a:gd name="T14" fmla="*/ 9 w 30"/>
                  <a:gd name="T15" fmla="*/ 30 h 32"/>
                  <a:gd name="T16" fmla="*/ 4 w 30"/>
                  <a:gd name="T17" fmla="*/ 27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10 h 32"/>
                  <a:gd name="T26" fmla="*/ 4 w 30"/>
                  <a:gd name="T27" fmla="*/ 4 h 32"/>
                  <a:gd name="T28" fmla="*/ 9 w 30"/>
                  <a:gd name="T29" fmla="*/ 1 h 32"/>
                  <a:gd name="T30" fmla="*/ 16 w 30"/>
                  <a:gd name="T31" fmla="*/ 0 h 32"/>
                  <a:gd name="T32" fmla="*/ 16 w 30"/>
                  <a:gd name="T33" fmla="*/ 0 h 32"/>
                  <a:gd name="T34" fmla="*/ 22 w 30"/>
                  <a:gd name="T35" fmla="*/ 1 h 32"/>
                  <a:gd name="T36" fmla="*/ 26 w 30"/>
                  <a:gd name="T37" fmla="*/ 4 h 32"/>
                  <a:gd name="T38" fmla="*/ 30 w 30"/>
                  <a:gd name="T39" fmla="*/ 10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2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4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0" name="Freeform 39"/>
              <p:cNvSpPr>
                <a:spLocks/>
              </p:cNvSpPr>
              <p:nvPr/>
            </p:nvSpPr>
            <p:spPr bwMode="auto">
              <a:xfrm>
                <a:off x="4156075" y="1936751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29 w 31"/>
                  <a:gd name="T5" fmla="*/ 21 h 32"/>
                  <a:gd name="T6" fmla="*/ 26 w 31"/>
                  <a:gd name="T7" fmla="*/ 27 h 32"/>
                  <a:gd name="T8" fmla="*/ 22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9 w 31"/>
                  <a:gd name="T15" fmla="*/ 30 h 32"/>
                  <a:gd name="T16" fmla="*/ 5 w 31"/>
                  <a:gd name="T17" fmla="*/ 27 h 32"/>
                  <a:gd name="T18" fmla="*/ 2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10 h 32"/>
                  <a:gd name="T26" fmla="*/ 5 w 31"/>
                  <a:gd name="T27" fmla="*/ 4 h 32"/>
                  <a:gd name="T28" fmla="*/ 9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2 w 31"/>
                  <a:gd name="T35" fmla="*/ 1 h 32"/>
                  <a:gd name="T36" fmla="*/ 26 w 31"/>
                  <a:gd name="T37" fmla="*/ 4 h 32"/>
                  <a:gd name="T38" fmla="*/ 29 w 31"/>
                  <a:gd name="T39" fmla="*/ 10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29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9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29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1" name="Freeform 40"/>
              <p:cNvSpPr>
                <a:spLocks/>
              </p:cNvSpPr>
              <p:nvPr/>
            </p:nvSpPr>
            <p:spPr bwMode="auto">
              <a:xfrm>
                <a:off x="4176713" y="1936751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6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9 w 32"/>
                  <a:gd name="T15" fmla="*/ 30 h 32"/>
                  <a:gd name="T16" fmla="*/ 5 w 32"/>
                  <a:gd name="T17" fmla="*/ 27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5 w 32"/>
                  <a:gd name="T27" fmla="*/ 4 h 32"/>
                  <a:gd name="T28" fmla="*/ 9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4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2" name="Freeform 41"/>
              <p:cNvSpPr>
                <a:spLocks/>
              </p:cNvSpPr>
              <p:nvPr/>
            </p:nvSpPr>
            <p:spPr bwMode="auto">
              <a:xfrm>
                <a:off x="4179888" y="1949451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8 h 32"/>
                  <a:gd name="T8" fmla="*/ 23 w 31"/>
                  <a:gd name="T9" fmla="*/ 31 h 32"/>
                  <a:gd name="T10" fmla="*/ 16 w 31"/>
                  <a:gd name="T11" fmla="*/ 32 h 32"/>
                  <a:gd name="T12" fmla="*/ 16 w 31"/>
                  <a:gd name="T13" fmla="*/ 32 h 32"/>
                  <a:gd name="T14" fmla="*/ 10 w 31"/>
                  <a:gd name="T15" fmla="*/ 31 h 32"/>
                  <a:gd name="T16" fmla="*/ 5 w 31"/>
                  <a:gd name="T17" fmla="*/ 28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11 h 32"/>
                  <a:gd name="T26" fmla="*/ 5 w 31"/>
                  <a:gd name="T27" fmla="*/ 5 h 32"/>
                  <a:gd name="T28" fmla="*/ 10 w 31"/>
                  <a:gd name="T29" fmla="*/ 2 h 32"/>
                  <a:gd name="T30" fmla="*/ 16 w 31"/>
                  <a:gd name="T31" fmla="*/ 0 h 32"/>
                  <a:gd name="T32" fmla="*/ 16 w 31"/>
                  <a:gd name="T33" fmla="*/ 0 h 32"/>
                  <a:gd name="T34" fmla="*/ 23 w 31"/>
                  <a:gd name="T35" fmla="*/ 2 h 32"/>
                  <a:gd name="T36" fmla="*/ 27 w 31"/>
                  <a:gd name="T37" fmla="*/ 5 h 32"/>
                  <a:gd name="T38" fmla="*/ 30 w 31"/>
                  <a:gd name="T39" fmla="*/ 11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5" y="28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7" y="5"/>
                    </a:lnTo>
                    <a:lnTo>
                      <a:pt x="30" y="11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3" name="Freeform 42"/>
              <p:cNvSpPr>
                <a:spLocks/>
              </p:cNvSpPr>
              <p:nvPr/>
            </p:nvSpPr>
            <p:spPr bwMode="auto">
              <a:xfrm>
                <a:off x="4241800" y="1966913"/>
                <a:ext cx="49213" cy="47625"/>
              </a:xfrm>
              <a:custGeom>
                <a:avLst/>
                <a:gdLst>
                  <a:gd name="T0" fmla="*/ 31 w 31"/>
                  <a:gd name="T1" fmla="*/ 14 h 30"/>
                  <a:gd name="T2" fmla="*/ 31 w 31"/>
                  <a:gd name="T3" fmla="*/ 14 h 30"/>
                  <a:gd name="T4" fmla="*/ 30 w 31"/>
                  <a:gd name="T5" fmla="*/ 21 h 30"/>
                  <a:gd name="T6" fmla="*/ 27 w 31"/>
                  <a:gd name="T7" fmla="*/ 26 h 30"/>
                  <a:gd name="T8" fmla="*/ 21 w 31"/>
                  <a:gd name="T9" fmla="*/ 28 h 30"/>
                  <a:gd name="T10" fmla="*/ 16 w 31"/>
                  <a:gd name="T11" fmla="*/ 30 h 30"/>
                  <a:gd name="T12" fmla="*/ 16 w 31"/>
                  <a:gd name="T13" fmla="*/ 30 h 30"/>
                  <a:gd name="T14" fmla="*/ 10 w 31"/>
                  <a:gd name="T15" fmla="*/ 28 h 30"/>
                  <a:gd name="T16" fmla="*/ 4 w 31"/>
                  <a:gd name="T17" fmla="*/ 26 h 30"/>
                  <a:gd name="T18" fmla="*/ 1 w 31"/>
                  <a:gd name="T19" fmla="*/ 21 h 30"/>
                  <a:gd name="T20" fmla="*/ 0 w 31"/>
                  <a:gd name="T21" fmla="*/ 14 h 30"/>
                  <a:gd name="T22" fmla="*/ 0 w 31"/>
                  <a:gd name="T23" fmla="*/ 14 h 30"/>
                  <a:gd name="T24" fmla="*/ 1 w 31"/>
                  <a:gd name="T25" fmla="*/ 8 h 30"/>
                  <a:gd name="T26" fmla="*/ 4 w 31"/>
                  <a:gd name="T27" fmla="*/ 4 h 30"/>
                  <a:gd name="T28" fmla="*/ 10 w 31"/>
                  <a:gd name="T29" fmla="*/ 0 h 30"/>
                  <a:gd name="T30" fmla="*/ 16 w 31"/>
                  <a:gd name="T31" fmla="*/ 0 h 30"/>
                  <a:gd name="T32" fmla="*/ 16 w 31"/>
                  <a:gd name="T33" fmla="*/ 0 h 30"/>
                  <a:gd name="T34" fmla="*/ 21 w 31"/>
                  <a:gd name="T35" fmla="*/ 0 h 30"/>
                  <a:gd name="T36" fmla="*/ 27 w 31"/>
                  <a:gd name="T37" fmla="*/ 4 h 30"/>
                  <a:gd name="T38" fmla="*/ 30 w 31"/>
                  <a:gd name="T39" fmla="*/ 8 h 30"/>
                  <a:gd name="T40" fmla="*/ 31 w 31"/>
                  <a:gd name="T41" fmla="*/ 14 h 30"/>
                  <a:gd name="T42" fmla="*/ 31 w 31"/>
                  <a:gd name="T43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0">
                    <a:moveTo>
                      <a:pt x="31" y="14"/>
                    </a:moveTo>
                    <a:lnTo>
                      <a:pt x="31" y="14"/>
                    </a:lnTo>
                    <a:lnTo>
                      <a:pt x="30" y="21"/>
                    </a:lnTo>
                    <a:lnTo>
                      <a:pt x="27" y="26"/>
                    </a:lnTo>
                    <a:lnTo>
                      <a:pt x="21" y="28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0" y="2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1" y="14"/>
                    </a:lnTo>
                    <a:lnTo>
                      <a:pt x="31" y="14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4" name="Freeform 44"/>
              <p:cNvSpPr>
                <a:spLocks/>
              </p:cNvSpPr>
              <p:nvPr/>
            </p:nvSpPr>
            <p:spPr bwMode="auto">
              <a:xfrm>
                <a:off x="4267200" y="1995488"/>
                <a:ext cx="49213" cy="49213"/>
              </a:xfrm>
              <a:custGeom>
                <a:avLst/>
                <a:gdLst>
                  <a:gd name="T0" fmla="*/ 31 w 31"/>
                  <a:gd name="T1" fmla="*/ 15 h 31"/>
                  <a:gd name="T2" fmla="*/ 31 w 31"/>
                  <a:gd name="T3" fmla="*/ 15 h 31"/>
                  <a:gd name="T4" fmla="*/ 30 w 31"/>
                  <a:gd name="T5" fmla="*/ 22 h 31"/>
                  <a:gd name="T6" fmla="*/ 26 w 31"/>
                  <a:gd name="T7" fmla="*/ 26 h 31"/>
                  <a:gd name="T8" fmla="*/ 21 w 31"/>
                  <a:gd name="T9" fmla="*/ 29 h 31"/>
                  <a:gd name="T10" fmla="*/ 15 w 31"/>
                  <a:gd name="T11" fmla="*/ 31 h 31"/>
                  <a:gd name="T12" fmla="*/ 15 w 31"/>
                  <a:gd name="T13" fmla="*/ 31 h 31"/>
                  <a:gd name="T14" fmla="*/ 10 w 31"/>
                  <a:gd name="T15" fmla="*/ 29 h 31"/>
                  <a:gd name="T16" fmla="*/ 4 w 31"/>
                  <a:gd name="T17" fmla="*/ 26 h 31"/>
                  <a:gd name="T18" fmla="*/ 1 w 31"/>
                  <a:gd name="T19" fmla="*/ 22 h 31"/>
                  <a:gd name="T20" fmla="*/ 0 w 31"/>
                  <a:gd name="T21" fmla="*/ 15 h 31"/>
                  <a:gd name="T22" fmla="*/ 0 w 31"/>
                  <a:gd name="T23" fmla="*/ 15 h 31"/>
                  <a:gd name="T24" fmla="*/ 1 w 31"/>
                  <a:gd name="T25" fmla="*/ 9 h 31"/>
                  <a:gd name="T26" fmla="*/ 4 w 31"/>
                  <a:gd name="T27" fmla="*/ 5 h 31"/>
                  <a:gd name="T28" fmla="*/ 10 w 31"/>
                  <a:gd name="T29" fmla="*/ 0 h 31"/>
                  <a:gd name="T30" fmla="*/ 15 w 31"/>
                  <a:gd name="T31" fmla="*/ 0 h 31"/>
                  <a:gd name="T32" fmla="*/ 15 w 31"/>
                  <a:gd name="T33" fmla="*/ 0 h 31"/>
                  <a:gd name="T34" fmla="*/ 21 w 31"/>
                  <a:gd name="T35" fmla="*/ 0 h 31"/>
                  <a:gd name="T36" fmla="*/ 26 w 31"/>
                  <a:gd name="T37" fmla="*/ 5 h 31"/>
                  <a:gd name="T38" fmla="*/ 30 w 31"/>
                  <a:gd name="T39" fmla="*/ 9 h 31"/>
                  <a:gd name="T40" fmla="*/ 31 w 31"/>
                  <a:gd name="T41" fmla="*/ 15 h 31"/>
                  <a:gd name="T42" fmla="*/ 31 w 31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1">
                    <a:moveTo>
                      <a:pt x="31" y="15"/>
                    </a:moveTo>
                    <a:lnTo>
                      <a:pt x="31" y="15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0" y="29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5"/>
                    </a:lnTo>
                    <a:lnTo>
                      <a:pt x="30" y="9"/>
                    </a:lnTo>
                    <a:lnTo>
                      <a:pt x="31" y="15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5" name="Freeform 45"/>
              <p:cNvSpPr>
                <a:spLocks/>
              </p:cNvSpPr>
              <p:nvPr/>
            </p:nvSpPr>
            <p:spPr bwMode="auto">
              <a:xfrm>
                <a:off x="4287838" y="2009776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7 h 32"/>
                  <a:gd name="T8" fmla="*/ 21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0 h 32"/>
                  <a:gd name="T16" fmla="*/ 4 w 31"/>
                  <a:gd name="T17" fmla="*/ 27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10 h 32"/>
                  <a:gd name="T26" fmla="*/ 4 w 31"/>
                  <a:gd name="T27" fmla="*/ 4 h 32"/>
                  <a:gd name="T28" fmla="*/ 10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1 h 32"/>
                  <a:gd name="T36" fmla="*/ 27 w 31"/>
                  <a:gd name="T37" fmla="*/ 4 h 32"/>
                  <a:gd name="T38" fmla="*/ 30 w 31"/>
                  <a:gd name="T39" fmla="*/ 10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7"/>
                    </a:lnTo>
                    <a:lnTo>
                      <a:pt x="21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6" name="Freeform 46"/>
              <p:cNvSpPr>
                <a:spLocks/>
              </p:cNvSpPr>
              <p:nvPr/>
            </p:nvSpPr>
            <p:spPr bwMode="auto">
              <a:xfrm>
                <a:off x="4308475" y="2009776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28 w 30"/>
                  <a:gd name="T5" fmla="*/ 22 h 32"/>
                  <a:gd name="T6" fmla="*/ 25 w 30"/>
                  <a:gd name="T7" fmla="*/ 27 h 32"/>
                  <a:gd name="T8" fmla="*/ 21 w 30"/>
                  <a:gd name="T9" fmla="*/ 30 h 32"/>
                  <a:gd name="T10" fmla="*/ 14 w 30"/>
                  <a:gd name="T11" fmla="*/ 32 h 32"/>
                  <a:gd name="T12" fmla="*/ 14 w 30"/>
                  <a:gd name="T13" fmla="*/ 32 h 32"/>
                  <a:gd name="T14" fmla="*/ 8 w 30"/>
                  <a:gd name="T15" fmla="*/ 30 h 32"/>
                  <a:gd name="T16" fmla="*/ 4 w 30"/>
                  <a:gd name="T17" fmla="*/ 27 h 32"/>
                  <a:gd name="T18" fmla="*/ 0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0 w 30"/>
                  <a:gd name="T25" fmla="*/ 10 h 32"/>
                  <a:gd name="T26" fmla="*/ 4 w 30"/>
                  <a:gd name="T27" fmla="*/ 4 h 32"/>
                  <a:gd name="T28" fmla="*/ 8 w 30"/>
                  <a:gd name="T29" fmla="*/ 1 h 32"/>
                  <a:gd name="T30" fmla="*/ 14 w 30"/>
                  <a:gd name="T31" fmla="*/ 0 h 32"/>
                  <a:gd name="T32" fmla="*/ 14 w 30"/>
                  <a:gd name="T33" fmla="*/ 0 h 32"/>
                  <a:gd name="T34" fmla="*/ 21 w 30"/>
                  <a:gd name="T35" fmla="*/ 1 h 32"/>
                  <a:gd name="T36" fmla="*/ 25 w 30"/>
                  <a:gd name="T37" fmla="*/ 4 h 32"/>
                  <a:gd name="T38" fmla="*/ 28 w 30"/>
                  <a:gd name="T39" fmla="*/ 10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28" y="22"/>
                    </a:lnTo>
                    <a:lnTo>
                      <a:pt x="25" y="27"/>
                    </a:lnTo>
                    <a:lnTo>
                      <a:pt x="21" y="3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28" y="10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" name="Freeform 47"/>
              <p:cNvSpPr>
                <a:spLocks/>
              </p:cNvSpPr>
              <p:nvPr/>
            </p:nvSpPr>
            <p:spPr bwMode="auto">
              <a:xfrm>
                <a:off x="4341813" y="2024063"/>
                <a:ext cx="47625" cy="49213"/>
              </a:xfrm>
              <a:custGeom>
                <a:avLst/>
                <a:gdLst>
                  <a:gd name="T0" fmla="*/ 30 w 30"/>
                  <a:gd name="T1" fmla="*/ 15 h 31"/>
                  <a:gd name="T2" fmla="*/ 30 w 30"/>
                  <a:gd name="T3" fmla="*/ 15 h 31"/>
                  <a:gd name="T4" fmla="*/ 29 w 30"/>
                  <a:gd name="T5" fmla="*/ 21 h 31"/>
                  <a:gd name="T6" fmla="*/ 26 w 30"/>
                  <a:gd name="T7" fmla="*/ 27 h 31"/>
                  <a:gd name="T8" fmla="*/ 22 w 30"/>
                  <a:gd name="T9" fmla="*/ 30 h 31"/>
                  <a:gd name="T10" fmla="*/ 15 w 30"/>
                  <a:gd name="T11" fmla="*/ 31 h 31"/>
                  <a:gd name="T12" fmla="*/ 15 w 30"/>
                  <a:gd name="T13" fmla="*/ 31 h 31"/>
                  <a:gd name="T14" fmla="*/ 9 w 30"/>
                  <a:gd name="T15" fmla="*/ 30 h 31"/>
                  <a:gd name="T16" fmla="*/ 4 w 30"/>
                  <a:gd name="T17" fmla="*/ 27 h 31"/>
                  <a:gd name="T18" fmla="*/ 0 w 30"/>
                  <a:gd name="T19" fmla="*/ 21 h 31"/>
                  <a:gd name="T20" fmla="*/ 0 w 30"/>
                  <a:gd name="T21" fmla="*/ 15 h 31"/>
                  <a:gd name="T22" fmla="*/ 0 w 30"/>
                  <a:gd name="T23" fmla="*/ 15 h 31"/>
                  <a:gd name="T24" fmla="*/ 0 w 30"/>
                  <a:gd name="T25" fmla="*/ 10 h 31"/>
                  <a:gd name="T26" fmla="*/ 4 w 30"/>
                  <a:gd name="T27" fmla="*/ 4 h 31"/>
                  <a:gd name="T28" fmla="*/ 9 w 30"/>
                  <a:gd name="T29" fmla="*/ 1 h 31"/>
                  <a:gd name="T30" fmla="*/ 15 w 30"/>
                  <a:gd name="T31" fmla="*/ 0 h 31"/>
                  <a:gd name="T32" fmla="*/ 15 w 30"/>
                  <a:gd name="T33" fmla="*/ 0 h 31"/>
                  <a:gd name="T34" fmla="*/ 22 w 30"/>
                  <a:gd name="T35" fmla="*/ 1 h 31"/>
                  <a:gd name="T36" fmla="*/ 26 w 30"/>
                  <a:gd name="T37" fmla="*/ 4 h 31"/>
                  <a:gd name="T38" fmla="*/ 29 w 30"/>
                  <a:gd name="T39" fmla="*/ 10 h 31"/>
                  <a:gd name="T40" fmla="*/ 30 w 30"/>
                  <a:gd name="T41" fmla="*/ 15 h 31"/>
                  <a:gd name="T42" fmla="*/ 30 w 30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1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9" y="30"/>
                    </a:lnTo>
                    <a:lnTo>
                      <a:pt x="4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29" y="10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8" name="Freeform 48"/>
              <p:cNvSpPr>
                <a:spLocks/>
              </p:cNvSpPr>
              <p:nvPr/>
            </p:nvSpPr>
            <p:spPr bwMode="auto">
              <a:xfrm>
                <a:off x="4351338" y="2039938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0 w 32"/>
                  <a:gd name="T5" fmla="*/ 21 h 31"/>
                  <a:gd name="T6" fmla="*/ 26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9 w 32"/>
                  <a:gd name="T15" fmla="*/ 30 h 31"/>
                  <a:gd name="T16" fmla="*/ 4 w 32"/>
                  <a:gd name="T17" fmla="*/ 27 h 31"/>
                  <a:gd name="T18" fmla="*/ 1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1 w 32"/>
                  <a:gd name="T25" fmla="*/ 10 h 31"/>
                  <a:gd name="T26" fmla="*/ 4 w 32"/>
                  <a:gd name="T27" fmla="*/ 4 h 31"/>
                  <a:gd name="T28" fmla="*/ 9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6 w 32"/>
                  <a:gd name="T37" fmla="*/ 4 h 31"/>
                  <a:gd name="T38" fmla="*/ 30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9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" name="Freeform 49"/>
              <p:cNvSpPr>
                <a:spLocks/>
              </p:cNvSpPr>
              <p:nvPr/>
            </p:nvSpPr>
            <p:spPr bwMode="auto">
              <a:xfrm>
                <a:off x="4365625" y="20875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6 h 32"/>
                  <a:gd name="T8" fmla="*/ 21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0 h 32"/>
                  <a:gd name="T16" fmla="*/ 5 w 31"/>
                  <a:gd name="T17" fmla="*/ 26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9 h 32"/>
                  <a:gd name="T26" fmla="*/ 5 w 31"/>
                  <a:gd name="T27" fmla="*/ 4 h 32"/>
                  <a:gd name="T28" fmla="*/ 10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1 h 32"/>
                  <a:gd name="T36" fmla="*/ 27 w 31"/>
                  <a:gd name="T37" fmla="*/ 4 h 32"/>
                  <a:gd name="T38" fmla="*/ 30 w 31"/>
                  <a:gd name="T39" fmla="*/ 9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1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0"/>
                    </a:lnTo>
                    <a:lnTo>
                      <a:pt x="5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9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0" name="Freeform 50"/>
              <p:cNvSpPr>
                <a:spLocks/>
              </p:cNvSpPr>
              <p:nvPr/>
            </p:nvSpPr>
            <p:spPr bwMode="auto">
              <a:xfrm>
                <a:off x="4368800" y="2101851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1 w 32"/>
                  <a:gd name="T5" fmla="*/ 21 h 31"/>
                  <a:gd name="T6" fmla="*/ 28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1 w 32"/>
                  <a:gd name="T15" fmla="*/ 30 h 31"/>
                  <a:gd name="T16" fmla="*/ 5 w 32"/>
                  <a:gd name="T17" fmla="*/ 27 h 31"/>
                  <a:gd name="T18" fmla="*/ 2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2 w 32"/>
                  <a:gd name="T25" fmla="*/ 10 h 31"/>
                  <a:gd name="T26" fmla="*/ 5 w 32"/>
                  <a:gd name="T27" fmla="*/ 4 h 31"/>
                  <a:gd name="T28" fmla="*/ 11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8 w 32"/>
                  <a:gd name="T37" fmla="*/ 4 h 31"/>
                  <a:gd name="T38" fmla="*/ 31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8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1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1" name="Freeform 51"/>
              <p:cNvSpPr>
                <a:spLocks/>
              </p:cNvSpPr>
              <p:nvPr/>
            </p:nvSpPr>
            <p:spPr bwMode="auto">
              <a:xfrm>
                <a:off x="4376738" y="2122488"/>
                <a:ext cx="47625" cy="49213"/>
              </a:xfrm>
              <a:custGeom>
                <a:avLst/>
                <a:gdLst>
                  <a:gd name="T0" fmla="*/ 30 w 30"/>
                  <a:gd name="T1" fmla="*/ 16 h 31"/>
                  <a:gd name="T2" fmla="*/ 30 w 30"/>
                  <a:gd name="T3" fmla="*/ 16 h 31"/>
                  <a:gd name="T4" fmla="*/ 29 w 30"/>
                  <a:gd name="T5" fmla="*/ 21 h 31"/>
                  <a:gd name="T6" fmla="*/ 26 w 30"/>
                  <a:gd name="T7" fmla="*/ 27 h 31"/>
                  <a:gd name="T8" fmla="*/ 21 w 30"/>
                  <a:gd name="T9" fmla="*/ 30 h 31"/>
                  <a:gd name="T10" fmla="*/ 16 w 30"/>
                  <a:gd name="T11" fmla="*/ 31 h 31"/>
                  <a:gd name="T12" fmla="*/ 16 w 30"/>
                  <a:gd name="T13" fmla="*/ 31 h 31"/>
                  <a:gd name="T14" fmla="*/ 8 w 30"/>
                  <a:gd name="T15" fmla="*/ 30 h 31"/>
                  <a:gd name="T16" fmla="*/ 4 w 30"/>
                  <a:gd name="T17" fmla="*/ 27 h 31"/>
                  <a:gd name="T18" fmla="*/ 1 w 30"/>
                  <a:gd name="T19" fmla="*/ 21 h 31"/>
                  <a:gd name="T20" fmla="*/ 0 w 30"/>
                  <a:gd name="T21" fmla="*/ 16 h 31"/>
                  <a:gd name="T22" fmla="*/ 0 w 30"/>
                  <a:gd name="T23" fmla="*/ 16 h 31"/>
                  <a:gd name="T24" fmla="*/ 1 w 30"/>
                  <a:gd name="T25" fmla="*/ 10 h 31"/>
                  <a:gd name="T26" fmla="*/ 4 w 30"/>
                  <a:gd name="T27" fmla="*/ 4 h 31"/>
                  <a:gd name="T28" fmla="*/ 8 w 30"/>
                  <a:gd name="T29" fmla="*/ 1 h 31"/>
                  <a:gd name="T30" fmla="*/ 16 w 30"/>
                  <a:gd name="T31" fmla="*/ 0 h 31"/>
                  <a:gd name="T32" fmla="*/ 16 w 30"/>
                  <a:gd name="T33" fmla="*/ 0 h 31"/>
                  <a:gd name="T34" fmla="*/ 21 w 30"/>
                  <a:gd name="T35" fmla="*/ 1 h 31"/>
                  <a:gd name="T36" fmla="*/ 26 w 30"/>
                  <a:gd name="T37" fmla="*/ 4 h 31"/>
                  <a:gd name="T38" fmla="*/ 29 w 30"/>
                  <a:gd name="T39" fmla="*/ 10 h 31"/>
                  <a:gd name="T40" fmla="*/ 30 w 30"/>
                  <a:gd name="T41" fmla="*/ 16 h 31"/>
                  <a:gd name="T42" fmla="*/ 30 w 30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1">
                    <a:moveTo>
                      <a:pt x="30" y="16"/>
                    </a:moveTo>
                    <a:lnTo>
                      <a:pt x="30" y="16"/>
                    </a:lnTo>
                    <a:lnTo>
                      <a:pt x="29" y="21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29" y="10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2" name="Freeform 52"/>
              <p:cNvSpPr>
                <a:spLocks/>
              </p:cNvSpPr>
              <p:nvPr/>
            </p:nvSpPr>
            <p:spPr bwMode="auto">
              <a:xfrm>
                <a:off x="4386263" y="2144713"/>
                <a:ext cx="49213" cy="47625"/>
              </a:xfrm>
              <a:custGeom>
                <a:avLst/>
                <a:gdLst>
                  <a:gd name="T0" fmla="*/ 31 w 31"/>
                  <a:gd name="T1" fmla="*/ 15 h 30"/>
                  <a:gd name="T2" fmla="*/ 31 w 31"/>
                  <a:gd name="T3" fmla="*/ 15 h 30"/>
                  <a:gd name="T4" fmla="*/ 30 w 31"/>
                  <a:gd name="T5" fmla="*/ 22 h 30"/>
                  <a:gd name="T6" fmla="*/ 27 w 31"/>
                  <a:gd name="T7" fmla="*/ 26 h 30"/>
                  <a:gd name="T8" fmla="*/ 21 w 31"/>
                  <a:gd name="T9" fmla="*/ 29 h 30"/>
                  <a:gd name="T10" fmla="*/ 15 w 31"/>
                  <a:gd name="T11" fmla="*/ 30 h 30"/>
                  <a:gd name="T12" fmla="*/ 15 w 31"/>
                  <a:gd name="T13" fmla="*/ 30 h 30"/>
                  <a:gd name="T14" fmla="*/ 10 w 31"/>
                  <a:gd name="T15" fmla="*/ 29 h 30"/>
                  <a:gd name="T16" fmla="*/ 4 w 31"/>
                  <a:gd name="T17" fmla="*/ 26 h 30"/>
                  <a:gd name="T18" fmla="*/ 1 w 31"/>
                  <a:gd name="T19" fmla="*/ 22 h 30"/>
                  <a:gd name="T20" fmla="*/ 0 w 31"/>
                  <a:gd name="T21" fmla="*/ 15 h 30"/>
                  <a:gd name="T22" fmla="*/ 0 w 31"/>
                  <a:gd name="T23" fmla="*/ 15 h 30"/>
                  <a:gd name="T24" fmla="*/ 1 w 31"/>
                  <a:gd name="T25" fmla="*/ 9 h 30"/>
                  <a:gd name="T26" fmla="*/ 4 w 31"/>
                  <a:gd name="T27" fmla="*/ 4 h 30"/>
                  <a:gd name="T28" fmla="*/ 10 w 31"/>
                  <a:gd name="T29" fmla="*/ 0 h 30"/>
                  <a:gd name="T30" fmla="*/ 15 w 31"/>
                  <a:gd name="T31" fmla="*/ 0 h 30"/>
                  <a:gd name="T32" fmla="*/ 15 w 31"/>
                  <a:gd name="T33" fmla="*/ 0 h 30"/>
                  <a:gd name="T34" fmla="*/ 21 w 31"/>
                  <a:gd name="T35" fmla="*/ 0 h 30"/>
                  <a:gd name="T36" fmla="*/ 27 w 31"/>
                  <a:gd name="T37" fmla="*/ 4 h 30"/>
                  <a:gd name="T38" fmla="*/ 30 w 31"/>
                  <a:gd name="T39" fmla="*/ 9 h 30"/>
                  <a:gd name="T40" fmla="*/ 31 w 31"/>
                  <a:gd name="T41" fmla="*/ 15 h 30"/>
                  <a:gd name="T42" fmla="*/ 31 w 31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0">
                    <a:moveTo>
                      <a:pt x="31" y="15"/>
                    </a:moveTo>
                    <a:lnTo>
                      <a:pt x="31" y="15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1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0" y="29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7" y="4"/>
                    </a:lnTo>
                    <a:lnTo>
                      <a:pt x="30" y="9"/>
                    </a:lnTo>
                    <a:lnTo>
                      <a:pt x="31" y="15"/>
                    </a:lnTo>
                    <a:lnTo>
                      <a:pt x="31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3" name="Freeform 53"/>
              <p:cNvSpPr>
                <a:spLocks/>
              </p:cNvSpPr>
              <p:nvPr/>
            </p:nvSpPr>
            <p:spPr bwMode="auto">
              <a:xfrm>
                <a:off x="4394200" y="2155826"/>
                <a:ext cx="50800" cy="49213"/>
              </a:xfrm>
              <a:custGeom>
                <a:avLst/>
                <a:gdLst>
                  <a:gd name="T0" fmla="*/ 32 w 32"/>
                  <a:gd name="T1" fmla="*/ 15 h 31"/>
                  <a:gd name="T2" fmla="*/ 32 w 32"/>
                  <a:gd name="T3" fmla="*/ 15 h 31"/>
                  <a:gd name="T4" fmla="*/ 31 w 32"/>
                  <a:gd name="T5" fmla="*/ 22 h 31"/>
                  <a:gd name="T6" fmla="*/ 28 w 32"/>
                  <a:gd name="T7" fmla="*/ 26 h 31"/>
                  <a:gd name="T8" fmla="*/ 22 w 32"/>
                  <a:gd name="T9" fmla="*/ 29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29 h 31"/>
                  <a:gd name="T16" fmla="*/ 5 w 32"/>
                  <a:gd name="T17" fmla="*/ 26 h 31"/>
                  <a:gd name="T18" fmla="*/ 2 w 32"/>
                  <a:gd name="T19" fmla="*/ 22 h 31"/>
                  <a:gd name="T20" fmla="*/ 0 w 32"/>
                  <a:gd name="T21" fmla="*/ 15 h 31"/>
                  <a:gd name="T22" fmla="*/ 0 w 32"/>
                  <a:gd name="T23" fmla="*/ 15 h 31"/>
                  <a:gd name="T24" fmla="*/ 2 w 32"/>
                  <a:gd name="T25" fmla="*/ 9 h 31"/>
                  <a:gd name="T26" fmla="*/ 5 w 32"/>
                  <a:gd name="T27" fmla="*/ 5 h 31"/>
                  <a:gd name="T28" fmla="*/ 10 w 32"/>
                  <a:gd name="T29" fmla="*/ 0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0 h 31"/>
                  <a:gd name="T36" fmla="*/ 28 w 32"/>
                  <a:gd name="T37" fmla="*/ 5 h 31"/>
                  <a:gd name="T38" fmla="*/ 31 w 32"/>
                  <a:gd name="T39" fmla="*/ 9 h 31"/>
                  <a:gd name="T40" fmla="*/ 32 w 32"/>
                  <a:gd name="T41" fmla="*/ 15 h 31"/>
                  <a:gd name="T42" fmla="*/ 32 w 32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lnTo>
                      <a:pt x="32" y="15"/>
                    </a:lnTo>
                    <a:lnTo>
                      <a:pt x="31" y="22"/>
                    </a:lnTo>
                    <a:lnTo>
                      <a:pt x="28" y="26"/>
                    </a:lnTo>
                    <a:lnTo>
                      <a:pt x="22" y="29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29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4" name="Freeform 54"/>
              <p:cNvSpPr>
                <a:spLocks/>
              </p:cNvSpPr>
              <p:nvPr/>
            </p:nvSpPr>
            <p:spPr bwMode="auto">
              <a:xfrm>
                <a:off x="4402138" y="2168526"/>
                <a:ext cx="47625" cy="49213"/>
              </a:xfrm>
              <a:custGeom>
                <a:avLst/>
                <a:gdLst>
                  <a:gd name="T0" fmla="*/ 30 w 30"/>
                  <a:gd name="T1" fmla="*/ 15 h 31"/>
                  <a:gd name="T2" fmla="*/ 30 w 30"/>
                  <a:gd name="T3" fmla="*/ 15 h 31"/>
                  <a:gd name="T4" fmla="*/ 29 w 30"/>
                  <a:gd name="T5" fmla="*/ 21 h 31"/>
                  <a:gd name="T6" fmla="*/ 26 w 30"/>
                  <a:gd name="T7" fmla="*/ 27 h 31"/>
                  <a:gd name="T8" fmla="*/ 21 w 30"/>
                  <a:gd name="T9" fmla="*/ 30 h 31"/>
                  <a:gd name="T10" fmla="*/ 14 w 30"/>
                  <a:gd name="T11" fmla="*/ 31 h 31"/>
                  <a:gd name="T12" fmla="*/ 14 w 30"/>
                  <a:gd name="T13" fmla="*/ 31 h 31"/>
                  <a:gd name="T14" fmla="*/ 8 w 30"/>
                  <a:gd name="T15" fmla="*/ 30 h 31"/>
                  <a:gd name="T16" fmla="*/ 4 w 30"/>
                  <a:gd name="T17" fmla="*/ 27 h 31"/>
                  <a:gd name="T18" fmla="*/ 0 w 30"/>
                  <a:gd name="T19" fmla="*/ 21 h 31"/>
                  <a:gd name="T20" fmla="*/ 0 w 30"/>
                  <a:gd name="T21" fmla="*/ 15 h 31"/>
                  <a:gd name="T22" fmla="*/ 0 w 30"/>
                  <a:gd name="T23" fmla="*/ 15 h 31"/>
                  <a:gd name="T24" fmla="*/ 0 w 30"/>
                  <a:gd name="T25" fmla="*/ 10 h 31"/>
                  <a:gd name="T26" fmla="*/ 4 w 30"/>
                  <a:gd name="T27" fmla="*/ 5 h 31"/>
                  <a:gd name="T28" fmla="*/ 8 w 30"/>
                  <a:gd name="T29" fmla="*/ 1 h 31"/>
                  <a:gd name="T30" fmla="*/ 14 w 30"/>
                  <a:gd name="T31" fmla="*/ 0 h 31"/>
                  <a:gd name="T32" fmla="*/ 14 w 30"/>
                  <a:gd name="T33" fmla="*/ 0 h 31"/>
                  <a:gd name="T34" fmla="*/ 21 w 30"/>
                  <a:gd name="T35" fmla="*/ 1 h 31"/>
                  <a:gd name="T36" fmla="*/ 26 w 30"/>
                  <a:gd name="T37" fmla="*/ 5 h 31"/>
                  <a:gd name="T38" fmla="*/ 29 w 30"/>
                  <a:gd name="T39" fmla="*/ 10 h 31"/>
                  <a:gd name="T40" fmla="*/ 30 w 30"/>
                  <a:gd name="T41" fmla="*/ 15 h 31"/>
                  <a:gd name="T42" fmla="*/ 30 w 30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1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1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4" y="5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6" y="5"/>
                    </a:lnTo>
                    <a:lnTo>
                      <a:pt x="29" y="10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5" name="Freeform 55"/>
              <p:cNvSpPr>
                <a:spLocks/>
              </p:cNvSpPr>
              <p:nvPr/>
            </p:nvSpPr>
            <p:spPr bwMode="auto">
              <a:xfrm>
                <a:off x="4414838" y="217963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6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5 w 32"/>
                  <a:gd name="T17" fmla="*/ 27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5 w 32"/>
                  <a:gd name="T27" fmla="*/ 6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6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5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6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6" name="Freeform 56"/>
              <p:cNvSpPr>
                <a:spLocks/>
              </p:cNvSpPr>
              <p:nvPr/>
            </p:nvSpPr>
            <p:spPr bwMode="auto">
              <a:xfrm>
                <a:off x="4424363" y="2200276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0 w 32"/>
                  <a:gd name="T5" fmla="*/ 21 h 31"/>
                  <a:gd name="T6" fmla="*/ 28 w 32"/>
                  <a:gd name="T7" fmla="*/ 26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6 w 32"/>
                  <a:gd name="T17" fmla="*/ 26 h 31"/>
                  <a:gd name="T18" fmla="*/ 2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2 w 32"/>
                  <a:gd name="T25" fmla="*/ 8 h 31"/>
                  <a:gd name="T26" fmla="*/ 6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8 w 32"/>
                  <a:gd name="T37" fmla="*/ 4 h 31"/>
                  <a:gd name="T38" fmla="*/ 30 w 32"/>
                  <a:gd name="T39" fmla="*/ 8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8" y="26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6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0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7" name="Freeform 57"/>
              <p:cNvSpPr>
                <a:spLocks/>
              </p:cNvSpPr>
              <p:nvPr/>
            </p:nvSpPr>
            <p:spPr bwMode="auto">
              <a:xfrm>
                <a:off x="4459288" y="221138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2 h 32"/>
                  <a:gd name="T6" fmla="*/ 26 w 30"/>
                  <a:gd name="T7" fmla="*/ 27 h 32"/>
                  <a:gd name="T8" fmla="*/ 21 w 30"/>
                  <a:gd name="T9" fmla="*/ 30 h 32"/>
                  <a:gd name="T10" fmla="*/ 16 w 30"/>
                  <a:gd name="T11" fmla="*/ 32 h 32"/>
                  <a:gd name="T12" fmla="*/ 16 w 30"/>
                  <a:gd name="T13" fmla="*/ 32 h 32"/>
                  <a:gd name="T14" fmla="*/ 8 w 30"/>
                  <a:gd name="T15" fmla="*/ 30 h 32"/>
                  <a:gd name="T16" fmla="*/ 4 w 30"/>
                  <a:gd name="T17" fmla="*/ 27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10 h 32"/>
                  <a:gd name="T26" fmla="*/ 4 w 30"/>
                  <a:gd name="T27" fmla="*/ 4 h 32"/>
                  <a:gd name="T28" fmla="*/ 8 w 30"/>
                  <a:gd name="T29" fmla="*/ 1 h 32"/>
                  <a:gd name="T30" fmla="*/ 16 w 30"/>
                  <a:gd name="T31" fmla="*/ 0 h 32"/>
                  <a:gd name="T32" fmla="*/ 16 w 30"/>
                  <a:gd name="T33" fmla="*/ 0 h 32"/>
                  <a:gd name="T34" fmla="*/ 21 w 30"/>
                  <a:gd name="T35" fmla="*/ 1 h 32"/>
                  <a:gd name="T36" fmla="*/ 26 w 30"/>
                  <a:gd name="T37" fmla="*/ 4 h 32"/>
                  <a:gd name="T38" fmla="*/ 30 w 30"/>
                  <a:gd name="T39" fmla="*/ 10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2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8" name="Freeform 58"/>
              <p:cNvSpPr>
                <a:spLocks/>
              </p:cNvSpPr>
              <p:nvPr/>
            </p:nvSpPr>
            <p:spPr bwMode="auto">
              <a:xfrm>
                <a:off x="4465638" y="224313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29 w 30"/>
                  <a:gd name="T5" fmla="*/ 22 h 32"/>
                  <a:gd name="T6" fmla="*/ 26 w 30"/>
                  <a:gd name="T7" fmla="*/ 26 h 32"/>
                  <a:gd name="T8" fmla="*/ 22 w 30"/>
                  <a:gd name="T9" fmla="*/ 30 h 32"/>
                  <a:gd name="T10" fmla="*/ 15 w 30"/>
                  <a:gd name="T11" fmla="*/ 32 h 32"/>
                  <a:gd name="T12" fmla="*/ 15 w 30"/>
                  <a:gd name="T13" fmla="*/ 32 h 32"/>
                  <a:gd name="T14" fmla="*/ 9 w 30"/>
                  <a:gd name="T15" fmla="*/ 30 h 32"/>
                  <a:gd name="T16" fmla="*/ 4 w 30"/>
                  <a:gd name="T17" fmla="*/ 26 h 32"/>
                  <a:gd name="T18" fmla="*/ 2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2 w 30"/>
                  <a:gd name="T25" fmla="*/ 9 h 32"/>
                  <a:gd name="T26" fmla="*/ 4 w 30"/>
                  <a:gd name="T27" fmla="*/ 4 h 32"/>
                  <a:gd name="T28" fmla="*/ 9 w 30"/>
                  <a:gd name="T29" fmla="*/ 2 h 32"/>
                  <a:gd name="T30" fmla="*/ 15 w 30"/>
                  <a:gd name="T31" fmla="*/ 0 h 32"/>
                  <a:gd name="T32" fmla="*/ 15 w 30"/>
                  <a:gd name="T33" fmla="*/ 0 h 32"/>
                  <a:gd name="T34" fmla="*/ 22 w 30"/>
                  <a:gd name="T35" fmla="*/ 2 h 32"/>
                  <a:gd name="T36" fmla="*/ 26 w 30"/>
                  <a:gd name="T37" fmla="*/ 4 h 32"/>
                  <a:gd name="T38" fmla="*/ 29 w 30"/>
                  <a:gd name="T39" fmla="*/ 9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29" y="22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9" y="30"/>
                    </a:lnTo>
                    <a:lnTo>
                      <a:pt x="4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29" y="9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9" name="Freeform 59"/>
              <p:cNvSpPr>
                <a:spLocks/>
              </p:cNvSpPr>
              <p:nvPr/>
            </p:nvSpPr>
            <p:spPr bwMode="auto">
              <a:xfrm>
                <a:off x="4497388" y="227488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2 h 32"/>
                  <a:gd name="T6" fmla="*/ 28 w 32"/>
                  <a:gd name="T7" fmla="*/ 28 h 32"/>
                  <a:gd name="T8" fmla="*/ 23 w 32"/>
                  <a:gd name="T9" fmla="*/ 31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1 h 32"/>
                  <a:gd name="T16" fmla="*/ 6 w 32"/>
                  <a:gd name="T17" fmla="*/ 28 h 32"/>
                  <a:gd name="T18" fmla="*/ 2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6 w 32"/>
                  <a:gd name="T27" fmla="*/ 5 h 32"/>
                  <a:gd name="T28" fmla="*/ 10 w 32"/>
                  <a:gd name="T29" fmla="*/ 2 h 32"/>
                  <a:gd name="T30" fmla="*/ 16 w 32"/>
                  <a:gd name="T31" fmla="*/ 0 h 32"/>
                  <a:gd name="T32" fmla="*/ 16 w 32"/>
                  <a:gd name="T33" fmla="*/ 0 h 32"/>
                  <a:gd name="T34" fmla="*/ 23 w 32"/>
                  <a:gd name="T35" fmla="*/ 2 h 32"/>
                  <a:gd name="T36" fmla="*/ 28 w 32"/>
                  <a:gd name="T37" fmla="*/ 5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8" y="28"/>
                    </a:lnTo>
                    <a:lnTo>
                      <a:pt x="23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6" y="28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8" y="5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0" name="Freeform 60"/>
              <p:cNvSpPr>
                <a:spLocks/>
              </p:cNvSpPr>
              <p:nvPr/>
            </p:nvSpPr>
            <p:spPr bwMode="auto">
              <a:xfrm>
                <a:off x="4502150" y="2268538"/>
                <a:ext cx="50800" cy="47625"/>
              </a:xfrm>
              <a:custGeom>
                <a:avLst/>
                <a:gdLst>
                  <a:gd name="T0" fmla="*/ 32 w 32"/>
                  <a:gd name="T1" fmla="*/ 16 h 30"/>
                  <a:gd name="T2" fmla="*/ 32 w 32"/>
                  <a:gd name="T3" fmla="*/ 16 h 30"/>
                  <a:gd name="T4" fmla="*/ 31 w 32"/>
                  <a:gd name="T5" fmla="*/ 22 h 30"/>
                  <a:gd name="T6" fmla="*/ 26 w 32"/>
                  <a:gd name="T7" fmla="*/ 26 h 30"/>
                  <a:gd name="T8" fmla="*/ 22 w 32"/>
                  <a:gd name="T9" fmla="*/ 29 h 30"/>
                  <a:gd name="T10" fmla="*/ 16 w 32"/>
                  <a:gd name="T11" fmla="*/ 30 h 30"/>
                  <a:gd name="T12" fmla="*/ 16 w 32"/>
                  <a:gd name="T13" fmla="*/ 30 h 30"/>
                  <a:gd name="T14" fmla="*/ 10 w 32"/>
                  <a:gd name="T15" fmla="*/ 29 h 30"/>
                  <a:gd name="T16" fmla="*/ 5 w 32"/>
                  <a:gd name="T17" fmla="*/ 26 h 30"/>
                  <a:gd name="T18" fmla="*/ 2 w 32"/>
                  <a:gd name="T19" fmla="*/ 22 h 30"/>
                  <a:gd name="T20" fmla="*/ 0 w 32"/>
                  <a:gd name="T21" fmla="*/ 16 h 30"/>
                  <a:gd name="T22" fmla="*/ 0 w 32"/>
                  <a:gd name="T23" fmla="*/ 16 h 30"/>
                  <a:gd name="T24" fmla="*/ 2 w 32"/>
                  <a:gd name="T25" fmla="*/ 9 h 30"/>
                  <a:gd name="T26" fmla="*/ 5 w 32"/>
                  <a:gd name="T27" fmla="*/ 4 h 30"/>
                  <a:gd name="T28" fmla="*/ 10 w 32"/>
                  <a:gd name="T29" fmla="*/ 1 h 30"/>
                  <a:gd name="T30" fmla="*/ 16 w 32"/>
                  <a:gd name="T31" fmla="*/ 0 h 30"/>
                  <a:gd name="T32" fmla="*/ 16 w 32"/>
                  <a:gd name="T33" fmla="*/ 0 h 30"/>
                  <a:gd name="T34" fmla="*/ 22 w 32"/>
                  <a:gd name="T35" fmla="*/ 1 h 30"/>
                  <a:gd name="T36" fmla="*/ 26 w 32"/>
                  <a:gd name="T37" fmla="*/ 4 h 30"/>
                  <a:gd name="T38" fmla="*/ 31 w 32"/>
                  <a:gd name="T39" fmla="*/ 9 h 30"/>
                  <a:gd name="T40" fmla="*/ 32 w 32"/>
                  <a:gd name="T41" fmla="*/ 16 h 30"/>
                  <a:gd name="T42" fmla="*/ 32 w 32"/>
                  <a:gd name="T4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0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6" y="26"/>
                    </a:lnTo>
                    <a:lnTo>
                      <a:pt x="22" y="29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0" y="29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1" name="Freeform 61"/>
              <p:cNvSpPr>
                <a:spLocks/>
              </p:cNvSpPr>
              <p:nvPr/>
            </p:nvSpPr>
            <p:spPr bwMode="auto">
              <a:xfrm>
                <a:off x="4502150" y="230028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2 h 32"/>
                  <a:gd name="T6" fmla="*/ 26 w 32"/>
                  <a:gd name="T7" fmla="*/ 26 h 32"/>
                  <a:gd name="T8" fmla="*/ 22 w 32"/>
                  <a:gd name="T9" fmla="*/ 31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1 h 32"/>
                  <a:gd name="T16" fmla="*/ 5 w 32"/>
                  <a:gd name="T17" fmla="*/ 26 h 32"/>
                  <a:gd name="T18" fmla="*/ 2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5 w 32"/>
                  <a:gd name="T27" fmla="*/ 5 h 32"/>
                  <a:gd name="T28" fmla="*/ 10 w 32"/>
                  <a:gd name="T29" fmla="*/ 2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2 h 32"/>
                  <a:gd name="T36" fmla="*/ 26 w 32"/>
                  <a:gd name="T37" fmla="*/ 5 h 32"/>
                  <a:gd name="T38" fmla="*/ 31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2"/>
                    </a:lnTo>
                    <a:lnTo>
                      <a:pt x="26" y="26"/>
                    </a:lnTo>
                    <a:lnTo>
                      <a:pt x="22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1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2" name="Freeform 62"/>
              <p:cNvSpPr>
                <a:spLocks/>
              </p:cNvSpPr>
              <p:nvPr/>
            </p:nvSpPr>
            <p:spPr bwMode="auto">
              <a:xfrm>
                <a:off x="4532313" y="230028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2 h 32"/>
                  <a:gd name="T6" fmla="*/ 27 w 32"/>
                  <a:gd name="T7" fmla="*/ 26 h 32"/>
                  <a:gd name="T8" fmla="*/ 23 w 32"/>
                  <a:gd name="T9" fmla="*/ 31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1 h 32"/>
                  <a:gd name="T16" fmla="*/ 6 w 32"/>
                  <a:gd name="T17" fmla="*/ 26 h 32"/>
                  <a:gd name="T18" fmla="*/ 1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1 w 32"/>
                  <a:gd name="T25" fmla="*/ 10 h 32"/>
                  <a:gd name="T26" fmla="*/ 6 w 32"/>
                  <a:gd name="T27" fmla="*/ 5 h 32"/>
                  <a:gd name="T28" fmla="*/ 10 w 32"/>
                  <a:gd name="T29" fmla="*/ 2 h 32"/>
                  <a:gd name="T30" fmla="*/ 16 w 32"/>
                  <a:gd name="T31" fmla="*/ 0 h 32"/>
                  <a:gd name="T32" fmla="*/ 16 w 32"/>
                  <a:gd name="T33" fmla="*/ 0 h 32"/>
                  <a:gd name="T34" fmla="*/ 23 w 32"/>
                  <a:gd name="T35" fmla="*/ 2 h 32"/>
                  <a:gd name="T36" fmla="*/ 27 w 32"/>
                  <a:gd name="T37" fmla="*/ 5 h 32"/>
                  <a:gd name="T38" fmla="*/ 30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3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6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6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7" y="5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3" name="Freeform 63"/>
              <p:cNvSpPr>
                <a:spLocks/>
              </p:cNvSpPr>
              <p:nvPr/>
            </p:nvSpPr>
            <p:spPr bwMode="auto">
              <a:xfrm>
                <a:off x="4552950" y="2305051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9 w 30"/>
                  <a:gd name="T5" fmla="*/ 22 h 30"/>
                  <a:gd name="T6" fmla="*/ 26 w 30"/>
                  <a:gd name="T7" fmla="*/ 26 h 30"/>
                  <a:gd name="T8" fmla="*/ 22 w 30"/>
                  <a:gd name="T9" fmla="*/ 29 h 30"/>
                  <a:gd name="T10" fmla="*/ 16 w 30"/>
                  <a:gd name="T11" fmla="*/ 30 h 30"/>
                  <a:gd name="T12" fmla="*/ 16 w 30"/>
                  <a:gd name="T13" fmla="*/ 30 h 30"/>
                  <a:gd name="T14" fmla="*/ 9 w 30"/>
                  <a:gd name="T15" fmla="*/ 29 h 30"/>
                  <a:gd name="T16" fmla="*/ 4 w 30"/>
                  <a:gd name="T17" fmla="*/ 26 h 30"/>
                  <a:gd name="T18" fmla="*/ 1 w 30"/>
                  <a:gd name="T19" fmla="*/ 22 h 30"/>
                  <a:gd name="T20" fmla="*/ 0 w 30"/>
                  <a:gd name="T21" fmla="*/ 15 h 30"/>
                  <a:gd name="T22" fmla="*/ 0 w 30"/>
                  <a:gd name="T23" fmla="*/ 15 h 30"/>
                  <a:gd name="T24" fmla="*/ 1 w 30"/>
                  <a:gd name="T25" fmla="*/ 9 h 30"/>
                  <a:gd name="T26" fmla="*/ 4 w 30"/>
                  <a:gd name="T27" fmla="*/ 4 h 30"/>
                  <a:gd name="T28" fmla="*/ 9 w 30"/>
                  <a:gd name="T29" fmla="*/ 0 h 30"/>
                  <a:gd name="T30" fmla="*/ 16 w 30"/>
                  <a:gd name="T31" fmla="*/ 0 h 30"/>
                  <a:gd name="T32" fmla="*/ 16 w 30"/>
                  <a:gd name="T33" fmla="*/ 0 h 30"/>
                  <a:gd name="T34" fmla="*/ 22 w 30"/>
                  <a:gd name="T35" fmla="*/ 0 h 30"/>
                  <a:gd name="T36" fmla="*/ 26 w 30"/>
                  <a:gd name="T37" fmla="*/ 4 h 30"/>
                  <a:gd name="T38" fmla="*/ 29 w 30"/>
                  <a:gd name="T39" fmla="*/ 9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2"/>
                    </a:lnTo>
                    <a:lnTo>
                      <a:pt x="26" y="26"/>
                    </a:lnTo>
                    <a:lnTo>
                      <a:pt x="22" y="29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9" y="29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6" y="4"/>
                    </a:lnTo>
                    <a:lnTo>
                      <a:pt x="29" y="9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4" name="Freeform 64"/>
              <p:cNvSpPr>
                <a:spLocks/>
              </p:cNvSpPr>
              <p:nvPr/>
            </p:nvSpPr>
            <p:spPr bwMode="auto">
              <a:xfrm>
                <a:off x="4578350" y="2295526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29 w 30"/>
                  <a:gd name="T5" fmla="*/ 22 h 32"/>
                  <a:gd name="T6" fmla="*/ 26 w 30"/>
                  <a:gd name="T7" fmla="*/ 26 h 32"/>
                  <a:gd name="T8" fmla="*/ 21 w 30"/>
                  <a:gd name="T9" fmla="*/ 31 h 32"/>
                  <a:gd name="T10" fmla="*/ 14 w 30"/>
                  <a:gd name="T11" fmla="*/ 32 h 32"/>
                  <a:gd name="T12" fmla="*/ 14 w 30"/>
                  <a:gd name="T13" fmla="*/ 32 h 32"/>
                  <a:gd name="T14" fmla="*/ 8 w 30"/>
                  <a:gd name="T15" fmla="*/ 31 h 32"/>
                  <a:gd name="T16" fmla="*/ 4 w 30"/>
                  <a:gd name="T17" fmla="*/ 26 h 32"/>
                  <a:gd name="T18" fmla="*/ 0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0 w 30"/>
                  <a:gd name="T25" fmla="*/ 9 h 32"/>
                  <a:gd name="T26" fmla="*/ 4 w 30"/>
                  <a:gd name="T27" fmla="*/ 5 h 32"/>
                  <a:gd name="T28" fmla="*/ 8 w 30"/>
                  <a:gd name="T29" fmla="*/ 2 h 32"/>
                  <a:gd name="T30" fmla="*/ 14 w 30"/>
                  <a:gd name="T31" fmla="*/ 0 h 32"/>
                  <a:gd name="T32" fmla="*/ 14 w 30"/>
                  <a:gd name="T33" fmla="*/ 0 h 32"/>
                  <a:gd name="T34" fmla="*/ 21 w 30"/>
                  <a:gd name="T35" fmla="*/ 2 h 32"/>
                  <a:gd name="T36" fmla="*/ 26 w 30"/>
                  <a:gd name="T37" fmla="*/ 5 h 32"/>
                  <a:gd name="T38" fmla="*/ 29 w 30"/>
                  <a:gd name="T39" fmla="*/ 9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29" y="22"/>
                    </a:lnTo>
                    <a:lnTo>
                      <a:pt x="26" y="26"/>
                    </a:lnTo>
                    <a:lnTo>
                      <a:pt x="21" y="31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8" y="31"/>
                    </a:lnTo>
                    <a:lnTo>
                      <a:pt x="4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1" y="2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5" name="Freeform 65"/>
              <p:cNvSpPr>
                <a:spLocks/>
              </p:cNvSpPr>
              <p:nvPr/>
            </p:nvSpPr>
            <p:spPr bwMode="auto">
              <a:xfrm>
                <a:off x="4610100" y="232568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2 h 32"/>
                  <a:gd name="T6" fmla="*/ 26 w 30"/>
                  <a:gd name="T7" fmla="*/ 26 h 32"/>
                  <a:gd name="T8" fmla="*/ 22 w 30"/>
                  <a:gd name="T9" fmla="*/ 30 h 32"/>
                  <a:gd name="T10" fmla="*/ 16 w 30"/>
                  <a:gd name="T11" fmla="*/ 32 h 32"/>
                  <a:gd name="T12" fmla="*/ 16 w 30"/>
                  <a:gd name="T13" fmla="*/ 32 h 32"/>
                  <a:gd name="T14" fmla="*/ 9 w 30"/>
                  <a:gd name="T15" fmla="*/ 30 h 32"/>
                  <a:gd name="T16" fmla="*/ 4 w 30"/>
                  <a:gd name="T17" fmla="*/ 26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9 h 32"/>
                  <a:gd name="T26" fmla="*/ 4 w 30"/>
                  <a:gd name="T27" fmla="*/ 4 h 32"/>
                  <a:gd name="T28" fmla="*/ 9 w 30"/>
                  <a:gd name="T29" fmla="*/ 2 h 32"/>
                  <a:gd name="T30" fmla="*/ 16 w 30"/>
                  <a:gd name="T31" fmla="*/ 0 h 32"/>
                  <a:gd name="T32" fmla="*/ 16 w 30"/>
                  <a:gd name="T33" fmla="*/ 0 h 32"/>
                  <a:gd name="T34" fmla="*/ 22 w 30"/>
                  <a:gd name="T35" fmla="*/ 2 h 32"/>
                  <a:gd name="T36" fmla="*/ 26 w 30"/>
                  <a:gd name="T37" fmla="*/ 4 h 32"/>
                  <a:gd name="T38" fmla="*/ 30 w 30"/>
                  <a:gd name="T39" fmla="*/ 9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30" y="9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6" name="Freeform 66"/>
              <p:cNvSpPr>
                <a:spLocks/>
              </p:cNvSpPr>
              <p:nvPr/>
            </p:nvSpPr>
            <p:spPr bwMode="auto">
              <a:xfrm>
                <a:off x="4625975" y="240188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1 h 32"/>
                  <a:gd name="T6" fmla="*/ 28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4 w 32"/>
                  <a:gd name="T17" fmla="*/ 27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10 h 32"/>
                  <a:gd name="T26" fmla="*/ 4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8 w 32"/>
                  <a:gd name="T37" fmla="*/ 4 h 32"/>
                  <a:gd name="T38" fmla="*/ 30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8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7" name="Freeform 67"/>
              <p:cNvSpPr>
                <a:spLocks/>
              </p:cNvSpPr>
              <p:nvPr/>
            </p:nvSpPr>
            <p:spPr bwMode="auto">
              <a:xfrm>
                <a:off x="4651375" y="2401888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1 h 32"/>
                  <a:gd name="T6" fmla="*/ 26 w 32"/>
                  <a:gd name="T7" fmla="*/ 27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4 w 32"/>
                  <a:gd name="T17" fmla="*/ 27 h 32"/>
                  <a:gd name="T18" fmla="*/ 1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1 w 32"/>
                  <a:gd name="T25" fmla="*/ 10 h 32"/>
                  <a:gd name="T26" fmla="*/ 4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4 h 32"/>
                  <a:gd name="T38" fmla="*/ 30 w 32"/>
                  <a:gd name="T39" fmla="*/ 10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6" y="27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8" name="Freeform 68"/>
              <p:cNvSpPr>
                <a:spLocks/>
              </p:cNvSpPr>
              <p:nvPr/>
            </p:nvSpPr>
            <p:spPr bwMode="auto">
              <a:xfrm>
                <a:off x="4676775" y="2481263"/>
                <a:ext cx="50800" cy="49213"/>
              </a:xfrm>
              <a:custGeom>
                <a:avLst/>
                <a:gdLst>
                  <a:gd name="T0" fmla="*/ 32 w 32"/>
                  <a:gd name="T1" fmla="*/ 15 h 31"/>
                  <a:gd name="T2" fmla="*/ 32 w 32"/>
                  <a:gd name="T3" fmla="*/ 15 h 31"/>
                  <a:gd name="T4" fmla="*/ 30 w 32"/>
                  <a:gd name="T5" fmla="*/ 22 h 31"/>
                  <a:gd name="T6" fmla="*/ 26 w 32"/>
                  <a:gd name="T7" fmla="*/ 26 h 31"/>
                  <a:gd name="T8" fmla="*/ 22 w 32"/>
                  <a:gd name="T9" fmla="*/ 29 h 31"/>
                  <a:gd name="T10" fmla="*/ 16 w 32"/>
                  <a:gd name="T11" fmla="*/ 31 h 31"/>
                  <a:gd name="T12" fmla="*/ 16 w 32"/>
                  <a:gd name="T13" fmla="*/ 31 h 31"/>
                  <a:gd name="T14" fmla="*/ 9 w 32"/>
                  <a:gd name="T15" fmla="*/ 29 h 31"/>
                  <a:gd name="T16" fmla="*/ 4 w 32"/>
                  <a:gd name="T17" fmla="*/ 26 h 31"/>
                  <a:gd name="T18" fmla="*/ 1 w 32"/>
                  <a:gd name="T19" fmla="*/ 22 h 31"/>
                  <a:gd name="T20" fmla="*/ 0 w 32"/>
                  <a:gd name="T21" fmla="*/ 15 h 31"/>
                  <a:gd name="T22" fmla="*/ 0 w 32"/>
                  <a:gd name="T23" fmla="*/ 15 h 31"/>
                  <a:gd name="T24" fmla="*/ 1 w 32"/>
                  <a:gd name="T25" fmla="*/ 9 h 31"/>
                  <a:gd name="T26" fmla="*/ 4 w 32"/>
                  <a:gd name="T27" fmla="*/ 5 h 31"/>
                  <a:gd name="T28" fmla="*/ 9 w 32"/>
                  <a:gd name="T29" fmla="*/ 0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0 h 31"/>
                  <a:gd name="T36" fmla="*/ 26 w 32"/>
                  <a:gd name="T37" fmla="*/ 5 h 31"/>
                  <a:gd name="T38" fmla="*/ 30 w 32"/>
                  <a:gd name="T39" fmla="*/ 9 h 31"/>
                  <a:gd name="T40" fmla="*/ 32 w 32"/>
                  <a:gd name="T41" fmla="*/ 15 h 31"/>
                  <a:gd name="T42" fmla="*/ 32 w 32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lnTo>
                      <a:pt x="32" y="15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2" y="29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9" y="29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6" y="5"/>
                    </a:lnTo>
                    <a:lnTo>
                      <a:pt x="30" y="9"/>
                    </a:lnTo>
                    <a:lnTo>
                      <a:pt x="32" y="15"/>
                    </a:lnTo>
                    <a:lnTo>
                      <a:pt x="32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9" name="Freeform 69"/>
              <p:cNvSpPr>
                <a:spLocks/>
              </p:cNvSpPr>
              <p:nvPr/>
            </p:nvSpPr>
            <p:spPr bwMode="auto">
              <a:xfrm>
                <a:off x="4702175" y="2509838"/>
                <a:ext cx="47625" cy="49213"/>
              </a:xfrm>
              <a:custGeom>
                <a:avLst/>
                <a:gdLst>
                  <a:gd name="T0" fmla="*/ 30 w 30"/>
                  <a:gd name="T1" fmla="*/ 15 h 31"/>
                  <a:gd name="T2" fmla="*/ 30 w 30"/>
                  <a:gd name="T3" fmla="*/ 15 h 31"/>
                  <a:gd name="T4" fmla="*/ 29 w 30"/>
                  <a:gd name="T5" fmla="*/ 21 h 31"/>
                  <a:gd name="T6" fmla="*/ 26 w 30"/>
                  <a:gd name="T7" fmla="*/ 27 h 31"/>
                  <a:gd name="T8" fmla="*/ 21 w 30"/>
                  <a:gd name="T9" fmla="*/ 30 h 31"/>
                  <a:gd name="T10" fmla="*/ 16 w 30"/>
                  <a:gd name="T11" fmla="*/ 31 h 31"/>
                  <a:gd name="T12" fmla="*/ 16 w 30"/>
                  <a:gd name="T13" fmla="*/ 31 h 31"/>
                  <a:gd name="T14" fmla="*/ 8 w 30"/>
                  <a:gd name="T15" fmla="*/ 30 h 31"/>
                  <a:gd name="T16" fmla="*/ 4 w 30"/>
                  <a:gd name="T17" fmla="*/ 27 h 31"/>
                  <a:gd name="T18" fmla="*/ 1 w 30"/>
                  <a:gd name="T19" fmla="*/ 21 h 31"/>
                  <a:gd name="T20" fmla="*/ 0 w 30"/>
                  <a:gd name="T21" fmla="*/ 15 h 31"/>
                  <a:gd name="T22" fmla="*/ 0 w 30"/>
                  <a:gd name="T23" fmla="*/ 15 h 31"/>
                  <a:gd name="T24" fmla="*/ 1 w 30"/>
                  <a:gd name="T25" fmla="*/ 10 h 31"/>
                  <a:gd name="T26" fmla="*/ 4 w 30"/>
                  <a:gd name="T27" fmla="*/ 4 h 31"/>
                  <a:gd name="T28" fmla="*/ 8 w 30"/>
                  <a:gd name="T29" fmla="*/ 1 h 31"/>
                  <a:gd name="T30" fmla="*/ 16 w 30"/>
                  <a:gd name="T31" fmla="*/ 0 h 31"/>
                  <a:gd name="T32" fmla="*/ 16 w 30"/>
                  <a:gd name="T33" fmla="*/ 0 h 31"/>
                  <a:gd name="T34" fmla="*/ 21 w 30"/>
                  <a:gd name="T35" fmla="*/ 1 h 31"/>
                  <a:gd name="T36" fmla="*/ 26 w 30"/>
                  <a:gd name="T37" fmla="*/ 4 h 31"/>
                  <a:gd name="T38" fmla="*/ 29 w 30"/>
                  <a:gd name="T39" fmla="*/ 10 h 31"/>
                  <a:gd name="T40" fmla="*/ 30 w 30"/>
                  <a:gd name="T41" fmla="*/ 15 h 31"/>
                  <a:gd name="T42" fmla="*/ 30 w 30"/>
                  <a:gd name="T4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1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1"/>
                    </a:lnTo>
                    <a:lnTo>
                      <a:pt x="26" y="27"/>
                    </a:lnTo>
                    <a:lnTo>
                      <a:pt x="21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29" y="10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0" name="Freeform 70"/>
              <p:cNvSpPr>
                <a:spLocks/>
              </p:cNvSpPr>
              <p:nvPr/>
            </p:nvSpPr>
            <p:spPr bwMode="auto">
              <a:xfrm>
                <a:off x="4743450" y="2501901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2 h 32"/>
                  <a:gd name="T6" fmla="*/ 27 w 32"/>
                  <a:gd name="T7" fmla="*/ 26 h 32"/>
                  <a:gd name="T8" fmla="*/ 23 w 32"/>
                  <a:gd name="T9" fmla="*/ 31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1 h 32"/>
                  <a:gd name="T16" fmla="*/ 6 w 32"/>
                  <a:gd name="T17" fmla="*/ 26 h 32"/>
                  <a:gd name="T18" fmla="*/ 1 w 32"/>
                  <a:gd name="T19" fmla="*/ 22 h 32"/>
                  <a:gd name="T20" fmla="*/ 0 w 32"/>
                  <a:gd name="T21" fmla="*/ 16 h 32"/>
                  <a:gd name="T22" fmla="*/ 0 w 32"/>
                  <a:gd name="T23" fmla="*/ 16 h 32"/>
                  <a:gd name="T24" fmla="*/ 1 w 32"/>
                  <a:gd name="T25" fmla="*/ 9 h 32"/>
                  <a:gd name="T26" fmla="*/ 6 w 32"/>
                  <a:gd name="T27" fmla="*/ 5 h 32"/>
                  <a:gd name="T28" fmla="*/ 10 w 32"/>
                  <a:gd name="T29" fmla="*/ 2 h 32"/>
                  <a:gd name="T30" fmla="*/ 16 w 32"/>
                  <a:gd name="T31" fmla="*/ 0 h 32"/>
                  <a:gd name="T32" fmla="*/ 16 w 32"/>
                  <a:gd name="T33" fmla="*/ 0 h 32"/>
                  <a:gd name="T34" fmla="*/ 23 w 32"/>
                  <a:gd name="T35" fmla="*/ 2 h 32"/>
                  <a:gd name="T36" fmla="*/ 27 w 32"/>
                  <a:gd name="T37" fmla="*/ 5 h 32"/>
                  <a:gd name="T38" fmla="*/ 30 w 32"/>
                  <a:gd name="T39" fmla="*/ 9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3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6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6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1" name="Freeform 71"/>
              <p:cNvSpPr>
                <a:spLocks/>
              </p:cNvSpPr>
              <p:nvPr/>
            </p:nvSpPr>
            <p:spPr bwMode="auto">
              <a:xfrm>
                <a:off x="4754563" y="2538413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2 h 32"/>
                  <a:gd name="T6" fmla="*/ 26 w 30"/>
                  <a:gd name="T7" fmla="*/ 26 h 32"/>
                  <a:gd name="T8" fmla="*/ 22 w 30"/>
                  <a:gd name="T9" fmla="*/ 31 h 32"/>
                  <a:gd name="T10" fmla="*/ 16 w 30"/>
                  <a:gd name="T11" fmla="*/ 32 h 32"/>
                  <a:gd name="T12" fmla="*/ 16 w 30"/>
                  <a:gd name="T13" fmla="*/ 32 h 32"/>
                  <a:gd name="T14" fmla="*/ 9 w 30"/>
                  <a:gd name="T15" fmla="*/ 31 h 32"/>
                  <a:gd name="T16" fmla="*/ 4 w 30"/>
                  <a:gd name="T17" fmla="*/ 26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9 h 32"/>
                  <a:gd name="T26" fmla="*/ 4 w 30"/>
                  <a:gd name="T27" fmla="*/ 5 h 32"/>
                  <a:gd name="T28" fmla="*/ 9 w 30"/>
                  <a:gd name="T29" fmla="*/ 2 h 32"/>
                  <a:gd name="T30" fmla="*/ 16 w 30"/>
                  <a:gd name="T31" fmla="*/ 0 h 32"/>
                  <a:gd name="T32" fmla="*/ 16 w 30"/>
                  <a:gd name="T33" fmla="*/ 0 h 32"/>
                  <a:gd name="T34" fmla="*/ 22 w 30"/>
                  <a:gd name="T35" fmla="*/ 2 h 32"/>
                  <a:gd name="T36" fmla="*/ 26 w 30"/>
                  <a:gd name="T37" fmla="*/ 5 h 32"/>
                  <a:gd name="T38" fmla="*/ 30 w 30"/>
                  <a:gd name="T39" fmla="*/ 9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2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1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9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2" name="Freeform 72"/>
              <p:cNvSpPr>
                <a:spLocks/>
              </p:cNvSpPr>
              <p:nvPr/>
            </p:nvSpPr>
            <p:spPr bwMode="auto">
              <a:xfrm>
                <a:off x="4797425" y="2533651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1 w 31"/>
                  <a:gd name="T5" fmla="*/ 22 h 32"/>
                  <a:gd name="T6" fmla="*/ 26 w 31"/>
                  <a:gd name="T7" fmla="*/ 26 h 32"/>
                  <a:gd name="T8" fmla="*/ 22 w 31"/>
                  <a:gd name="T9" fmla="*/ 31 h 32"/>
                  <a:gd name="T10" fmla="*/ 16 w 31"/>
                  <a:gd name="T11" fmla="*/ 32 h 32"/>
                  <a:gd name="T12" fmla="*/ 16 w 31"/>
                  <a:gd name="T13" fmla="*/ 32 h 32"/>
                  <a:gd name="T14" fmla="*/ 9 w 31"/>
                  <a:gd name="T15" fmla="*/ 31 h 32"/>
                  <a:gd name="T16" fmla="*/ 5 w 31"/>
                  <a:gd name="T17" fmla="*/ 26 h 32"/>
                  <a:gd name="T18" fmla="*/ 2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11 h 32"/>
                  <a:gd name="T26" fmla="*/ 5 w 31"/>
                  <a:gd name="T27" fmla="*/ 5 h 32"/>
                  <a:gd name="T28" fmla="*/ 9 w 31"/>
                  <a:gd name="T29" fmla="*/ 2 h 32"/>
                  <a:gd name="T30" fmla="*/ 16 w 31"/>
                  <a:gd name="T31" fmla="*/ 0 h 32"/>
                  <a:gd name="T32" fmla="*/ 16 w 31"/>
                  <a:gd name="T33" fmla="*/ 0 h 32"/>
                  <a:gd name="T34" fmla="*/ 22 w 31"/>
                  <a:gd name="T35" fmla="*/ 2 h 32"/>
                  <a:gd name="T36" fmla="*/ 26 w 31"/>
                  <a:gd name="T37" fmla="*/ 5 h 32"/>
                  <a:gd name="T38" fmla="*/ 31 w 31"/>
                  <a:gd name="T39" fmla="*/ 11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1" y="22"/>
                    </a:lnTo>
                    <a:lnTo>
                      <a:pt x="26" y="26"/>
                    </a:lnTo>
                    <a:lnTo>
                      <a:pt x="22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1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1" y="11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3" name="Freeform 73"/>
              <p:cNvSpPr>
                <a:spLocks/>
              </p:cNvSpPr>
              <p:nvPr/>
            </p:nvSpPr>
            <p:spPr bwMode="auto">
              <a:xfrm>
                <a:off x="4789488" y="253841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6 h 32"/>
                  <a:gd name="T8" fmla="*/ 21 w 31"/>
                  <a:gd name="T9" fmla="*/ 31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1 h 32"/>
                  <a:gd name="T16" fmla="*/ 4 w 31"/>
                  <a:gd name="T17" fmla="*/ 26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9 h 32"/>
                  <a:gd name="T26" fmla="*/ 4 w 31"/>
                  <a:gd name="T27" fmla="*/ 5 h 32"/>
                  <a:gd name="T28" fmla="*/ 10 w 31"/>
                  <a:gd name="T29" fmla="*/ 2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2 h 32"/>
                  <a:gd name="T36" fmla="*/ 27 w 31"/>
                  <a:gd name="T37" fmla="*/ 5 h 32"/>
                  <a:gd name="T38" fmla="*/ 30 w 31"/>
                  <a:gd name="T39" fmla="*/ 9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1" y="31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1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4" name="Freeform 74"/>
              <p:cNvSpPr>
                <a:spLocks/>
              </p:cNvSpPr>
              <p:nvPr/>
            </p:nvSpPr>
            <p:spPr bwMode="auto">
              <a:xfrm>
                <a:off x="4768850" y="253841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7 w 31"/>
                  <a:gd name="T7" fmla="*/ 26 h 32"/>
                  <a:gd name="T8" fmla="*/ 21 w 31"/>
                  <a:gd name="T9" fmla="*/ 31 h 32"/>
                  <a:gd name="T10" fmla="*/ 16 w 31"/>
                  <a:gd name="T11" fmla="*/ 32 h 32"/>
                  <a:gd name="T12" fmla="*/ 16 w 31"/>
                  <a:gd name="T13" fmla="*/ 32 h 32"/>
                  <a:gd name="T14" fmla="*/ 10 w 31"/>
                  <a:gd name="T15" fmla="*/ 31 h 32"/>
                  <a:gd name="T16" fmla="*/ 5 w 31"/>
                  <a:gd name="T17" fmla="*/ 26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9 h 32"/>
                  <a:gd name="T26" fmla="*/ 5 w 31"/>
                  <a:gd name="T27" fmla="*/ 5 h 32"/>
                  <a:gd name="T28" fmla="*/ 10 w 31"/>
                  <a:gd name="T29" fmla="*/ 2 h 32"/>
                  <a:gd name="T30" fmla="*/ 16 w 31"/>
                  <a:gd name="T31" fmla="*/ 0 h 32"/>
                  <a:gd name="T32" fmla="*/ 16 w 31"/>
                  <a:gd name="T33" fmla="*/ 0 h 32"/>
                  <a:gd name="T34" fmla="*/ 21 w 31"/>
                  <a:gd name="T35" fmla="*/ 2 h 32"/>
                  <a:gd name="T36" fmla="*/ 27 w 31"/>
                  <a:gd name="T37" fmla="*/ 5 h 32"/>
                  <a:gd name="T38" fmla="*/ 30 w 31"/>
                  <a:gd name="T39" fmla="*/ 9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7" y="26"/>
                    </a:lnTo>
                    <a:lnTo>
                      <a:pt x="21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1"/>
                    </a:lnTo>
                    <a:lnTo>
                      <a:pt x="5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2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5" name="Freeform 75"/>
              <p:cNvSpPr>
                <a:spLocks/>
              </p:cNvSpPr>
              <p:nvPr/>
            </p:nvSpPr>
            <p:spPr bwMode="auto">
              <a:xfrm>
                <a:off x="4867275" y="2662238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2 h 32"/>
                  <a:gd name="T6" fmla="*/ 26 w 30"/>
                  <a:gd name="T7" fmla="*/ 26 h 32"/>
                  <a:gd name="T8" fmla="*/ 21 w 30"/>
                  <a:gd name="T9" fmla="*/ 31 h 32"/>
                  <a:gd name="T10" fmla="*/ 16 w 30"/>
                  <a:gd name="T11" fmla="*/ 32 h 32"/>
                  <a:gd name="T12" fmla="*/ 16 w 30"/>
                  <a:gd name="T13" fmla="*/ 32 h 32"/>
                  <a:gd name="T14" fmla="*/ 8 w 30"/>
                  <a:gd name="T15" fmla="*/ 31 h 32"/>
                  <a:gd name="T16" fmla="*/ 4 w 30"/>
                  <a:gd name="T17" fmla="*/ 26 h 32"/>
                  <a:gd name="T18" fmla="*/ 1 w 30"/>
                  <a:gd name="T19" fmla="*/ 22 h 32"/>
                  <a:gd name="T20" fmla="*/ 0 w 30"/>
                  <a:gd name="T21" fmla="*/ 16 h 32"/>
                  <a:gd name="T22" fmla="*/ 0 w 30"/>
                  <a:gd name="T23" fmla="*/ 16 h 32"/>
                  <a:gd name="T24" fmla="*/ 1 w 30"/>
                  <a:gd name="T25" fmla="*/ 9 h 32"/>
                  <a:gd name="T26" fmla="*/ 4 w 30"/>
                  <a:gd name="T27" fmla="*/ 5 h 32"/>
                  <a:gd name="T28" fmla="*/ 8 w 30"/>
                  <a:gd name="T29" fmla="*/ 2 h 32"/>
                  <a:gd name="T30" fmla="*/ 16 w 30"/>
                  <a:gd name="T31" fmla="*/ 0 h 32"/>
                  <a:gd name="T32" fmla="*/ 16 w 30"/>
                  <a:gd name="T33" fmla="*/ 0 h 32"/>
                  <a:gd name="T34" fmla="*/ 21 w 30"/>
                  <a:gd name="T35" fmla="*/ 2 h 32"/>
                  <a:gd name="T36" fmla="*/ 26 w 30"/>
                  <a:gd name="T37" fmla="*/ 5 h 32"/>
                  <a:gd name="T38" fmla="*/ 30 w 30"/>
                  <a:gd name="T39" fmla="*/ 9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2"/>
                    </a:lnTo>
                    <a:lnTo>
                      <a:pt x="26" y="26"/>
                    </a:lnTo>
                    <a:lnTo>
                      <a:pt x="21" y="31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8" y="31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2"/>
                    </a:lnTo>
                    <a:lnTo>
                      <a:pt x="26" y="5"/>
                    </a:lnTo>
                    <a:lnTo>
                      <a:pt x="30" y="9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6" name="Freeform 76"/>
              <p:cNvSpPr>
                <a:spLocks/>
              </p:cNvSpPr>
              <p:nvPr/>
            </p:nvSpPr>
            <p:spPr bwMode="auto">
              <a:xfrm>
                <a:off x="4960938" y="2727326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0 w 32"/>
                  <a:gd name="T5" fmla="*/ 21 h 31"/>
                  <a:gd name="T6" fmla="*/ 27 w 32"/>
                  <a:gd name="T7" fmla="*/ 27 h 31"/>
                  <a:gd name="T8" fmla="*/ 23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6 w 32"/>
                  <a:gd name="T17" fmla="*/ 27 h 31"/>
                  <a:gd name="T18" fmla="*/ 1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1 w 32"/>
                  <a:gd name="T25" fmla="*/ 10 h 31"/>
                  <a:gd name="T26" fmla="*/ 6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3 w 32"/>
                  <a:gd name="T35" fmla="*/ 1 h 31"/>
                  <a:gd name="T36" fmla="*/ 27 w 32"/>
                  <a:gd name="T37" fmla="*/ 4 h 31"/>
                  <a:gd name="T38" fmla="*/ 30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7" y="27"/>
                    </a:lnTo>
                    <a:lnTo>
                      <a:pt x="23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6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Freeform 77"/>
              <p:cNvSpPr>
                <a:spLocks/>
              </p:cNvSpPr>
              <p:nvPr/>
            </p:nvSpPr>
            <p:spPr bwMode="auto">
              <a:xfrm>
                <a:off x="5011738" y="2727326"/>
                <a:ext cx="49213" cy="49213"/>
              </a:xfrm>
              <a:custGeom>
                <a:avLst/>
                <a:gdLst>
                  <a:gd name="T0" fmla="*/ 31 w 31"/>
                  <a:gd name="T1" fmla="*/ 16 h 31"/>
                  <a:gd name="T2" fmla="*/ 31 w 31"/>
                  <a:gd name="T3" fmla="*/ 16 h 31"/>
                  <a:gd name="T4" fmla="*/ 30 w 31"/>
                  <a:gd name="T5" fmla="*/ 21 h 31"/>
                  <a:gd name="T6" fmla="*/ 27 w 31"/>
                  <a:gd name="T7" fmla="*/ 27 h 31"/>
                  <a:gd name="T8" fmla="*/ 21 w 31"/>
                  <a:gd name="T9" fmla="*/ 30 h 31"/>
                  <a:gd name="T10" fmla="*/ 16 w 31"/>
                  <a:gd name="T11" fmla="*/ 31 h 31"/>
                  <a:gd name="T12" fmla="*/ 16 w 31"/>
                  <a:gd name="T13" fmla="*/ 31 h 31"/>
                  <a:gd name="T14" fmla="*/ 10 w 31"/>
                  <a:gd name="T15" fmla="*/ 30 h 31"/>
                  <a:gd name="T16" fmla="*/ 4 w 31"/>
                  <a:gd name="T17" fmla="*/ 27 h 31"/>
                  <a:gd name="T18" fmla="*/ 1 w 31"/>
                  <a:gd name="T19" fmla="*/ 21 h 31"/>
                  <a:gd name="T20" fmla="*/ 0 w 31"/>
                  <a:gd name="T21" fmla="*/ 16 h 31"/>
                  <a:gd name="T22" fmla="*/ 0 w 31"/>
                  <a:gd name="T23" fmla="*/ 16 h 31"/>
                  <a:gd name="T24" fmla="*/ 1 w 31"/>
                  <a:gd name="T25" fmla="*/ 10 h 31"/>
                  <a:gd name="T26" fmla="*/ 4 w 31"/>
                  <a:gd name="T27" fmla="*/ 4 h 31"/>
                  <a:gd name="T28" fmla="*/ 10 w 31"/>
                  <a:gd name="T29" fmla="*/ 1 h 31"/>
                  <a:gd name="T30" fmla="*/ 16 w 31"/>
                  <a:gd name="T31" fmla="*/ 0 h 31"/>
                  <a:gd name="T32" fmla="*/ 16 w 31"/>
                  <a:gd name="T33" fmla="*/ 0 h 31"/>
                  <a:gd name="T34" fmla="*/ 21 w 31"/>
                  <a:gd name="T35" fmla="*/ 1 h 31"/>
                  <a:gd name="T36" fmla="*/ 27 w 31"/>
                  <a:gd name="T37" fmla="*/ 4 h 31"/>
                  <a:gd name="T38" fmla="*/ 30 w 31"/>
                  <a:gd name="T39" fmla="*/ 10 h 31"/>
                  <a:gd name="T40" fmla="*/ 31 w 31"/>
                  <a:gd name="T41" fmla="*/ 16 h 31"/>
                  <a:gd name="T42" fmla="*/ 31 w 31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1"/>
                    </a:lnTo>
                    <a:lnTo>
                      <a:pt x="27" y="27"/>
                    </a:lnTo>
                    <a:lnTo>
                      <a:pt x="21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8" name="Freeform 78"/>
              <p:cNvSpPr>
                <a:spLocks/>
              </p:cNvSpPr>
              <p:nvPr/>
            </p:nvSpPr>
            <p:spPr bwMode="auto">
              <a:xfrm>
                <a:off x="5018088" y="2768601"/>
                <a:ext cx="50800" cy="49213"/>
              </a:xfrm>
              <a:custGeom>
                <a:avLst/>
                <a:gdLst>
                  <a:gd name="T0" fmla="*/ 32 w 32"/>
                  <a:gd name="T1" fmla="*/ 16 h 31"/>
                  <a:gd name="T2" fmla="*/ 32 w 32"/>
                  <a:gd name="T3" fmla="*/ 16 h 31"/>
                  <a:gd name="T4" fmla="*/ 30 w 32"/>
                  <a:gd name="T5" fmla="*/ 21 h 31"/>
                  <a:gd name="T6" fmla="*/ 27 w 32"/>
                  <a:gd name="T7" fmla="*/ 27 h 31"/>
                  <a:gd name="T8" fmla="*/ 22 w 32"/>
                  <a:gd name="T9" fmla="*/ 30 h 31"/>
                  <a:gd name="T10" fmla="*/ 16 w 32"/>
                  <a:gd name="T11" fmla="*/ 31 h 31"/>
                  <a:gd name="T12" fmla="*/ 16 w 32"/>
                  <a:gd name="T13" fmla="*/ 31 h 31"/>
                  <a:gd name="T14" fmla="*/ 10 w 32"/>
                  <a:gd name="T15" fmla="*/ 30 h 31"/>
                  <a:gd name="T16" fmla="*/ 4 w 32"/>
                  <a:gd name="T17" fmla="*/ 27 h 31"/>
                  <a:gd name="T18" fmla="*/ 1 w 32"/>
                  <a:gd name="T19" fmla="*/ 21 h 31"/>
                  <a:gd name="T20" fmla="*/ 0 w 32"/>
                  <a:gd name="T21" fmla="*/ 16 h 31"/>
                  <a:gd name="T22" fmla="*/ 0 w 32"/>
                  <a:gd name="T23" fmla="*/ 16 h 31"/>
                  <a:gd name="T24" fmla="*/ 1 w 32"/>
                  <a:gd name="T25" fmla="*/ 10 h 31"/>
                  <a:gd name="T26" fmla="*/ 4 w 32"/>
                  <a:gd name="T27" fmla="*/ 4 h 31"/>
                  <a:gd name="T28" fmla="*/ 10 w 32"/>
                  <a:gd name="T29" fmla="*/ 1 h 31"/>
                  <a:gd name="T30" fmla="*/ 16 w 32"/>
                  <a:gd name="T31" fmla="*/ 0 h 31"/>
                  <a:gd name="T32" fmla="*/ 16 w 32"/>
                  <a:gd name="T33" fmla="*/ 0 h 31"/>
                  <a:gd name="T34" fmla="*/ 22 w 32"/>
                  <a:gd name="T35" fmla="*/ 1 h 31"/>
                  <a:gd name="T36" fmla="*/ 27 w 32"/>
                  <a:gd name="T37" fmla="*/ 4 h 31"/>
                  <a:gd name="T38" fmla="*/ 30 w 32"/>
                  <a:gd name="T39" fmla="*/ 10 h 31"/>
                  <a:gd name="T40" fmla="*/ 32 w 32"/>
                  <a:gd name="T41" fmla="*/ 16 h 31"/>
                  <a:gd name="T42" fmla="*/ 32 w 32"/>
                  <a:gd name="T4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1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7" y="27"/>
                    </a:lnTo>
                    <a:lnTo>
                      <a:pt x="22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7" y="4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9" name="Freeform 79"/>
              <p:cNvSpPr>
                <a:spLocks/>
              </p:cNvSpPr>
              <p:nvPr/>
            </p:nvSpPr>
            <p:spPr bwMode="auto">
              <a:xfrm>
                <a:off x="5037138" y="28114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2 h 32"/>
                  <a:gd name="T6" fmla="*/ 25 w 31"/>
                  <a:gd name="T7" fmla="*/ 28 h 32"/>
                  <a:gd name="T8" fmla="*/ 21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0 h 32"/>
                  <a:gd name="T16" fmla="*/ 4 w 31"/>
                  <a:gd name="T17" fmla="*/ 28 h 32"/>
                  <a:gd name="T18" fmla="*/ 1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10 h 32"/>
                  <a:gd name="T26" fmla="*/ 4 w 31"/>
                  <a:gd name="T27" fmla="*/ 4 h 32"/>
                  <a:gd name="T28" fmla="*/ 10 w 31"/>
                  <a:gd name="T29" fmla="*/ 2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2 h 32"/>
                  <a:gd name="T36" fmla="*/ 25 w 31"/>
                  <a:gd name="T37" fmla="*/ 4 h 32"/>
                  <a:gd name="T38" fmla="*/ 30 w 31"/>
                  <a:gd name="T39" fmla="*/ 10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2"/>
                    </a:lnTo>
                    <a:lnTo>
                      <a:pt x="25" y="28"/>
                    </a:lnTo>
                    <a:lnTo>
                      <a:pt x="21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0"/>
                    </a:lnTo>
                    <a:lnTo>
                      <a:pt x="4" y="28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4" y="4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0" name="Freeform 80"/>
              <p:cNvSpPr>
                <a:spLocks/>
              </p:cNvSpPr>
              <p:nvPr/>
            </p:nvSpPr>
            <p:spPr bwMode="auto">
              <a:xfrm>
                <a:off x="5060950" y="28114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1 w 31"/>
                  <a:gd name="T5" fmla="*/ 22 h 32"/>
                  <a:gd name="T6" fmla="*/ 26 w 31"/>
                  <a:gd name="T7" fmla="*/ 28 h 32"/>
                  <a:gd name="T8" fmla="*/ 22 w 31"/>
                  <a:gd name="T9" fmla="*/ 30 h 32"/>
                  <a:gd name="T10" fmla="*/ 16 w 31"/>
                  <a:gd name="T11" fmla="*/ 32 h 32"/>
                  <a:gd name="T12" fmla="*/ 16 w 31"/>
                  <a:gd name="T13" fmla="*/ 32 h 32"/>
                  <a:gd name="T14" fmla="*/ 9 w 31"/>
                  <a:gd name="T15" fmla="*/ 30 h 32"/>
                  <a:gd name="T16" fmla="*/ 5 w 31"/>
                  <a:gd name="T17" fmla="*/ 28 h 32"/>
                  <a:gd name="T18" fmla="*/ 2 w 31"/>
                  <a:gd name="T19" fmla="*/ 22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10 h 32"/>
                  <a:gd name="T26" fmla="*/ 5 w 31"/>
                  <a:gd name="T27" fmla="*/ 4 h 32"/>
                  <a:gd name="T28" fmla="*/ 9 w 31"/>
                  <a:gd name="T29" fmla="*/ 2 h 32"/>
                  <a:gd name="T30" fmla="*/ 16 w 31"/>
                  <a:gd name="T31" fmla="*/ 0 h 32"/>
                  <a:gd name="T32" fmla="*/ 16 w 31"/>
                  <a:gd name="T33" fmla="*/ 0 h 32"/>
                  <a:gd name="T34" fmla="*/ 22 w 31"/>
                  <a:gd name="T35" fmla="*/ 2 h 32"/>
                  <a:gd name="T36" fmla="*/ 26 w 31"/>
                  <a:gd name="T37" fmla="*/ 4 h 32"/>
                  <a:gd name="T38" fmla="*/ 31 w 31"/>
                  <a:gd name="T39" fmla="*/ 10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1" y="22"/>
                    </a:lnTo>
                    <a:lnTo>
                      <a:pt x="26" y="28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5" y="28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31" y="10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1" name="Freeform 81"/>
              <p:cNvSpPr>
                <a:spLocks/>
              </p:cNvSpPr>
              <p:nvPr/>
            </p:nvSpPr>
            <p:spPr bwMode="auto">
              <a:xfrm>
                <a:off x="5086350" y="28622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29 w 31"/>
                  <a:gd name="T5" fmla="*/ 21 h 32"/>
                  <a:gd name="T6" fmla="*/ 26 w 31"/>
                  <a:gd name="T7" fmla="*/ 26 h 32"/>
                  <a:gd name="T8" fmla="*/ 22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9 w 31"/>
                  <a:gd name="T15" fmla="*/ 30 h 32"/>
                  <a:gd name="T16" fmla="*/ 5 w 31"/>
                  <a:gd name="T17" fmla="*/ 26 h 32"/>
                  <a:gd name="T18" fmla="*/ 2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8 h 32"/>
                  <a:gd name="T26" fmla="*/ 5 w 31"/>
                  <a:gd name="T27" fmla="*/ 4 h 32"/>
                  <a:gd name="T28" fmla="*/ 9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2 w 31"/>
                  <a:gd name="T35" fmla="*/ 1 h 32"/>
                  <a:gd name="T36" fmla="*/ 26 w 31"/>
                  <a:gd name="T37" fmla="*/ 4 h 32"/>
                  <a:gd name="T38" fmla="*/ 29 w 31"/>
                  <a:gd name="T39" fmla="*/ 8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9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29" y="8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2" name="Freeform 82"/>
              <p:cNvSpPr>
                <a:spLocks/>
              </p:cNvSpPr>
              <p:nvPr/>
            </p:nvSpPr>
            <p:spPr bwMode="auto">
              <a:xfrm>
                <a:off x="5122863" y="28622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1 w 31"/>
                  <a:gd name="T5" fmla="*/ 21 h 32"/>
                  <a:gd name="T6" fmla="*/ 26 w 31"/>
                  <a:gd name="T7" fmla="*/ 26 h 32"/>
                  <a:gd name="T8" fmla="*/ 22 w 31"/>
                  <a:gd name="T9" fmla="*/ 30 h 32"/>
                  <a:gd name="T10" fmla="*/ 16 w 31"/>
                  <a:gd name="T11" fmla="*/ 32 h 32"/>
                  <a:gd name="T12" fmla="*/ 16 w 31"/>
                  <a:gd name="T13" fmla="*/ 32 h 32"/>
                  <a:gd name="T14" fmla="*/ 9 w 31"/>
                  <a:gd name="T15" fmla="*/ 30 h 32"/>
                  <a:gd name="T16" fmla="*/ 5 w 31"/>
                  <a:gd name="T17" fmla="*/ 26 h 32"/>
                  <a:gd name="T18" fmla="*/ 2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8 h 32"/>
                  <a:gd name="T26" fmla="*/ 5 w 31"/>
                  <a:gd name="T27" fmla="*/ 4 h 32"/>
                  <a:gd name="T28" fmla="*/ 9 w 31"/>
                  <a:gd name="T29" fmla="*/ 1 h 32"/>
                  <a:gd name="T30" fmla="*/ 16 w 31"/>
                  <a:gd name="T31" fmla="*/ 0 h 32"/>
                  <a:gd name="T32" fmla="*/ 16 w 31"/>
                  <a:gd name="T33" fmla="*/ 0 h 32"/>
                  <a:gd name="T34" fmla="*/ 22 w 31"/>
                  <a:gd name="T35" fmla="*/ 1 h 32"/>
                  <a:gd name="T36" fmla="*/ 26 w 31"/>
                  <a:gd name="T37" fmla="*/ 4 h 32"/>
                  <a:gd name="T38" fmla="*/ 31 w 31"/>
                  <a:gd name="T39" fmla="*/ 8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1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8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3" name="Freeform 83"/>
              <p:cNvSpPr>
                <a:spLocks/>
              </p:cNvSpPr>
              <p:nvPr/>
            </p:nvSpPr>
            <p:spPr bwMode="auto">
              <a:xfrm>
                <a:off x="5148263" y="28622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29 w 31"/>
                  <a:gd name="T5" fmla="*/ 21 h 32"/>
                  <a:gd name="T6" fmla="*/ 26 w 31"/>
                  <a:gd name="T7" fmla="*/ 26 h 32"/>
                  <a:gd name="T8" fmla="*/ 22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9 w 31"/>
                  <a:gd name="T15" fmla="*/ 30 h 32"/>
                  <a:gd name="T16" fmla="*/ 5 w 31"/>
                  <a:gd name="T17" fmla="*/ 26 h 32"/>
                  <a:gd name="T18" fmla="*/ 2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8 h 32"/>
                  <a:gd name="T26" fmla="*/ 5 w 31"/>
                  <a:gd name="T27" fmla="*/ 4 h 32"/>
                  <a:gd name="T28" fmla="*/ 9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2 w 31"/>
                  <a:gd name="T35" fmla="*/ 1 h 32"/>
                  <a:gd name="T36" fmla="*/ 26 w 31"/>
                  <a:gd name="T37" fmla="*/ 4 h 32"/>
                  <a:gd name="T38" fmla="*/ 29 w 31"/>
                  <a:gd name="T39" fmla="*/ 8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9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29" y="8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4" name="Freeform 84"/>
              <p:cNvSpPr>
                <a:spLocks/>
              </p:cNvSpPr>
              <p:nvPr/>
            </p:nvSpPr>
            <p:spPr bwMode="auto">
              <a:xfrm>
                <a:off x="5221288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8 w 32"/>
                  <a:gd name="T7" fmla="*/ 26 h 32"/>
                  <a:gd name="T8" fmla="*/ 24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1 w 32"/>
                  <a:gd name="T15" fmla="*/ 30 h 32"/>
                  <a:gd name="T16" fmla="*/ 6 w 32"/>
                  <a:gd name="T17" fmla="*/ 26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8 h 32"/>
                  <a:gd name="T26" fmla="*/ 6 w 32"/>
                  <a:gd name="T27" fmla="*/ 4 h 32"/>
                  <a:gd name="T28" fmla="*/ 11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4 w 32"/>
                  <a:gd name="T35" fmla="*/ 1 h 32"/>
                  <a:gd name="T36" fmla="*/ 28 w 32"/>
                  <a:gd name="T37" fmla="*/ 4 h 32"/>
                  <a:gd name="T38" fmla="*/ 31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8" y="26"/>
                    </a:lnTo>
                    <a:lnTo>
                      <a:pt x="24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30"/>
                    </a:lnTo>
                    <a:lnTo>
                      <a:pt x="6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4" y="1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5" name="Freeform 85"/>
              <p:cNvSpPr>
                <a:spLocks/>
              </p:cNvSpPr>
              <p:nvPr/>
            </p:nvSpPr>
            <p:spPr bwMode="auto">
              <a:xfrm>
                <a:off x="5246688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8 w 32"/>
                  <a:gd name="T7" fmla="*/ 26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5 w 32"/>
                  <a:gd name="T17" fmla="*/ 26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8 h 32"/>
                  <a:gd name="T26" fmla="*/ 5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8 w 32"/>
                  <a:gd name="T37" fmla="*/ 4 h 32"/>
                  <a:gd name="T38" fmla="*/ 31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8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6" name="Freeform 86"/>
              <p:cNvSpPr>
                <a:spLocks/>
              </p:cNvSpPr>
              <p:nvPr/>
            </p:nvSpPr>
            <p:spPr bwMode="auto">
              <a:xfrm>
                <a:off x="5375275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1 h 32"/>
                  <a:gd name="T6" fmla="*/ 28 w 32"/>
                  <a:gd name="T7" fmla="*/ 26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4 w 32"/>
                  <a:gd name="T17" fmla="*/ 26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8 h 32"/>
                  <a:gd name="T26" fmla="*/ 4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8 w 32"/>
                  <a:gd name="T37" fmla="*/ 4 h 32"/>
                  <a:gd name="T38" fmla="*/ 30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8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4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0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7" name="Freeform 87"/>
              <p:cNvSpPr>
                <a:spLocks/>
              </p:cNvSpPr>
              <p:nvPr/>
            </p:nvSpPr>
            <p:spPr bwMode="auto">
              <a:xfrm>
                <a:off x="5505450" y="28622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1 w 31"/>
                  <a:gd name="T5" fmla="*/ 21 h 32"/>
                  <a:gd name="T6" fmla="*/ 26 w 31"/>
                  <a:gd name="T7" fmla="*/ 26 h 32"/>
                  <a:gd name="T8" fmla="*/ 22 w 31"/>
                  <a:gd name="T9" fmla="*/ 30 h 32"/>
                  <a:gd name="T10" fmla="*/ 16 w 31"/>
                  <a:gd name="T11" fmla="*/ 32 h 32"/>
                  <a:gd name="T12" fmla="*/ 16 w 31"/>
                  <a:gd name="T13" fmla="*/ 32 h 32"/>
                  <a:gd name="T14" fmla="*/ 9 w 31"/>
                  <a:gd name="T15" fmla="*/ 30 h 32"/>
                  <a:gd name="T16" fmla="*/ 5 w 31"/>
                  <a:gd name="T17" fmla="*/ 26 h 32"/>
                  <a:gd name="T18" fmla="*/ 2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2 w 31"/>
                  <a:gd name="T25" fmla="*/ 8 h 32"/>
                  <a:gd name="T26" fmla="*/ 5 w 31"/>
                  <a:gd name="T27" fmla="*/ 4 h 32"/>
                  <a:gd name="T28" fmla="*/ 9 w 31"/>
                  <a:gd name="T29" fmla="*/ 1 h 32"/>
                  <a:gd name="T30" fmla="*/ 16 w 31"/>
                  <a:gd name="T31" fmla="*/ 0 h 32"/>
                  <a:gd name="T32" fmla="*/ 16 w 31"/>
                  <a:gd name="T33" fmla="*/ 0 h 32"/>
                  <a:gd name="T34" fmla="*/ 22 w 31"/>
                  <a:gd name="T35" fmla="*/ 1 h 32"/>
                  <a:gd name="T36" fmla="*/ 26 w 31"/>
                  <a:gd name="T37" fmla="*/ 4 h 32"/>
                  <a:gd name="T38" fmla="*/ 31 w 31"/>
                  <a:gd name="T39" fmla="*/ 8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1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8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8" name="Freeform 93"/>
              <p:cNvSpPr>
                <a:spLocks/>
              </p:cNvSpPr>
              <p:nvPr/>
            </p:nvSpPr>
            <p:spPr bwMode="auto">
              <a:xfrm>
                <a:off x="5400675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0 w 32"/>
                  <a:gd name="T5" fmla="*/ 21 h 32"/>
                  <a:gd name="T6" fmla="*/ 26 w 32"/>
                  <a:gd name="T7" fmla="*/ 26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0 w 32"/>
                  <a:gd name="T15" fmla="*/ 30 h 32"/>
                  <a:gd name="T16" fmla="*/ 4 w 32"/>
                  <a:gd name="T17" fmla="*/ 26 h 32"/>
                  <a:gd name="T18" fmla="*/ 1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1 w 32"/>
                  <a:gd name="T25" fmla="*/ 8 h 32"/>
                  <a:gd name="T26" fmla="*/ 4 w 32"/>
                  <a:gd name="T27" fmla="*/ 4 h 32"/>
                  <a:gd name="T28" fmla="*/ 10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4 h 32"/>
                  <a:gd name="T38" fmla="*/ 30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0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0" y="30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9" name="Freeform 94"/>
              <p:cNvSpPr>
                <a:spLocks/>
              </p:cNvSpPr>
              <p:nvPr/>
            </p:nvSpPr>
            <p:spPr bwMode="auto">
              <a:xfrm>
                <a:off x="5381625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8 w 32"/>
                  <a:gd name="T7" fmla="*/ 26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1 w 32"/>
                  <a:gd name="T15" fmla="*/ 30 h 32"/>
                  <a:gd name="T16" fmla="*/ 6 w 32"/>
                  <a:gd name="T17" fmla="*/ 26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8 h 32"/>
                  <a:gd name="T26" fmla="*/ 6 w 32"/>
                  <a:gd name="T27" fmla="*/ 4 h 32"/>
                  <a:gd name="T28" fmla="*/ 11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8 w 32"/>
                  <a:gd name="T37" fmla="*/ 4 h 32"/>
                  <a:gd name="T38" fmla="*/ 31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8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30"/>
                    </a:lnTo>
                    <a:lnTo>
                      <a:pt x="6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0" name="Freeform 95"/>
              <p:cNvSpPr>
                <a:spLocks/>
              </p:cNvSpPr>
              <p:nvPr/>
            </p:nvSpPr>
            <p:spPr bwMode="auto">
              <a:xfrm>
                <a:off x="5235575" y="2862263"/>
                <a:ext cx="47625" cy="50800"/>
              </a:xfrm>
              <a:custGeom>
                <a:avLst/>
                <a:gdLst>
                  <a:gd name="T0" fmla="*/ 30 w 30"/>
                  <a:gd name="T1" fmla="*/ 16 h 32"/>
                  <a:gd name="T2" fmla="*/ 30 w 30"/>
                  <a:gd name="T3" fmla="*/ 16 h 32"/>
                  <a:gd name="T4" fmla="*/ 30 w 30"/>
                  <a:gd name="T5" fmla="*/ 21 h 32"/>
                  <a:gd name="T6" fmla="*/ 26 w 30"/>
                  <a:gd name="T7" fmla="*/ 26 h 32"/>
                  <a:gd name="T8" fmla="*/ 22 w 30"/>
                  <a:gd name="T9" fmla="*/ 30 h 32"/>
                  <a:gd name="T10" fmla="*/ 16 w 30"/>
                  <a:gd name="T11" fmla="*/ 32 h 32"/>
                  <a:gd name="T12" fmla="*/ 16 w 30"/>
                  <a:gd name="T13" fmla="*/ 32 h 32"/>
                  <a:gd name="T14" fmla="*/ 9 w 30"/>
                  <a:gd name="T15" fmla="*/ 30 h 32"/>
                  <a:gd name="T16" fmla="*/ 4 w 30"/>
                  <a:gd name="T17" fmla="*/ 26 h 32"/>
                  <a:gd name="T18" fmla="*/ 2 w 30"/>
                  <a:gd name="T19" fmla="*/ 21 h 32"/>
                  <a:gd name="T20" fmla="*/ 0 w 30"/>
                  <a:gd name="T21" fmla="*/ 16 h 32"/>
                  <a:gd name="T22" fmla="*/ 0 w 30"/>
                  <a:gd name="T23" fmla="*/ 16 h 32"/>
                  <a:gd name="T24" fmla="*/ 2 w 30"/>
                  <a:gd name="T25" fmla="*/ 8 h 32"/>
                  <a:gd name="T26" fmla="*/ 4 w 30"/>
                  <a:gd name="T27" fmla="*/ 4 h 32"/>
                  <a:gd name="T28" fmla="*/ 9 w 30"/>
                  <a:gd name="T29" fmla="*/ 1 h 32"/>
                  <a:gd name="T30" fmla="*/ 16 w 30"/>
                  <a:gd name="T31" fmla="*/ 0 h 32"/>
                  <a:gd name="T32" fmla="*/ 16 w 30"/>
                  <a:gd name="T33" fmla="*/ 0 h 32"/>
                  <a:gd name="T34" fmla="*/ 22 w 30"/>
                  <a:gd name="T35" fmla="*/ 1 h 32"/>
                  <a:gd name="T36" fmla="*/ 26 w 30"/>
                  <a:gd name="T37" fmla="*/ 4 h 32"/>
                  <a:gd name="T38" fmla="*/ 30 w 30"/>
                  <a:gd name="T39" fmla="*/ 8 h 32"/>
                  <a:gd name="T40" fmla="*/ 30 w 30"/>
                  <a:gd name="T41" fmla="*/ 16 h 32"/>
                  <a:gd name="T42" fmla="*/ 30 w 30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2">
                    <a:moveTo>
                      <a:pt x="30" y="16"/>
                    </a:moveTo>
                    <a:lnTo>
                      <a:pt x="30" y="16"/>
                    </a:lnTo>
                    <a:lnTo>
                      <a:pt x="30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9" y="30"/>
                    </a:lnTo>
                    <a:lnTo>
                      <a:pt x="4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0" y="8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1" name="Freeform 96"/>
              <p:cNvSpPr>
                <a:spLocks/>
              </p:cNvSpPr>
              <p:nvPr/>
            </p:nvSpPr>
            <p:spPr bwMode="auto">
              <a:xfrm>
                <a:off x="5135563" y="2862263"/>
                <a:ext cx="49213" cy="50800"/>
              </a:xfrm>
              <a:custGeom>
                <a:avLst/>
                <a:gdLst>
                  <a:gd name="T0" fmla="*/ 31 w 31"/>
                  <a:gd name="T1" fmla="*/ 16 h 32"/>
                  <a:gd name="T2" fmla="*/ 31 w 31"/>
                  <a:gd name="T3" fmla="*/ 16 h 32"/>
                  <a:gd name="T4" fmla="*/ 30 w 31"/>
                  <a:gd name="T5" fmla="*/ 21 h 32"/>
                  <a:gd name="T6" fmla="*/ 27 w 31"/>
                  <a:gd name="T7" fmla="*/ 26 h 32"/>
                  <a:gd name="T8" fmla="*/ 21 w 31"/>
                  <a:gd name="T9" fmla="*/ 30 h 32"/>
                  <a:gd name="T10" fmla="*/ 15 w 31"/>
                  <a:gd name="T11" fmla="*/ 32 h 32"/>
                  <a:gd name="T12" fmla="*/ 15 w 31"/>
                  <a:gd name="T13" fmla="*/ 32 h 32"/>
                  <a:gd name="T14" fmla="*/ 10 w 31"/>
                  <a:gd name="T15" fmla="*/ 30 h 32"/>
                  <a:gd name="T16" fmla="*/ 4 w 31"/>
                  <a:gd name="T17" fmla="*/ 26 h 32"/>
                  <a:gd name="T18" fmla="*/ 1 w 31"/>
                  <a:gd name="T19" fmla="*/ 21 h 32"/>
                  <a:gd name="T20" fmla="*/ 0 w 31"/>
                  <a:gd name="T21" fmla="*/ 16 h 32"/>
                  <a:gd name="T22" fmla="*/ 0 w 31"/>
                  <a:gd name="T23" fmla="*/ 16 h 32"/>
                  <a:gd name="T24" fmla="*/ 1 w 31"/>
                  <a:gd name="T25" fmla="*/ 8 h 32"/>
                  <a:gd name="T26" fmla="*/ 4 w 31"/>
                  <a:gd name="T27" fmla="*/ 4 h 32"/>
                  <a:gd name="T28" fmla="*/ 10 w 31"/>
                  <a:gd name="T29" fmla="*/ 1 h 32"/>
                  <a:gd name="T30" fmla="*/ 15 w 31"/>
                  <a:gd name="T31" fmla="*/ 0 h 32"/>
                  <a:gd name="T32" fmla="*/ 15 w 31"/>
                  <a:gd name="T33" fmla="*/ 0 h 32"/>
                  <a:gd name="T34" fmla="*/ 21 w 31"/>
                  <a:gd name="T35" fmla="*/ 1 h 32"/>
                  <a:gd name="T36" fmla="*/ 27 w 31"/>
                  <a:gd name="T37" fmla="*/ 4 h 32"/>
                  <a:gd name="T38" fmla="*/ 30 w 31"/>
                  <a:gd name="T39" fmla="*/ 8 h 32"/>
                  <a:gd name="T40" fmla="*/ 31 w 31"/>
                  <a:gd name="T41" fmla="*/ 16 h 32"/>
                  <a:gd name="T42" fmla="*/ 31 w 31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32">
                    <a:moveTo>
                      <a:pt x="31" y="16"/>
                    </a:moveTo>
                    <a:lnTo>
                      <a:pt x="31" y="16"/>
                    </a:lnTo>
                    <a:lnTo>
                      <a:pt x="30" y="21"/>
                    </a:lnTo>
                    <a:lnTo>
                      <a:pt x="27" y="26"/>
                    </a:lnTo>
                    <a:lnTo>
                      <a:pt x="21" y="30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0" y="30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1" y="16"/>
                    </a:lnTo>
                    <a:lnTo>
                      <a:pt x="31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2" name="Freeform 97"/>
              <p:cNvSpPr>
                <a:spLocks/>
              </p:cNvSpPr>
              <p:nvPr/>
            </p:nvSpPr>
            <p:spPr bwMode="auto">
              <a:xfrm>
                <a:off x="5097463" y="2862263"/>
                <a:ext cx="50800" cy="50800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31 w 32"/>
                  <a:gd name="T5" fmla="*/ 21 h 32"/>
                  <a:gd name="T6" fmla="*/ 26 w 32"/>
                  <a:gd name="T7" fmla="*/ 26 h 32"/>
                  <a:gd name="T8" fmla="*/ 22 w 32"/>
                  <a:gd name="T9" fmla="*/ 30 h 32"/>
                  <a:gd name="T10" fmla="*/ 16 w 32"/>
                  <a:gd name="T11" fmla="*/ 32 h 32"/>
                  <a:gd name="T12" fmla="*/ 16 w 32"/>
                  <a:gd name="T13" fmla="*/ 32 h 32"/>
                  <a:gd name="T14" fmla="*/ 11 w 32"/>
                  <a:gd name="T15" fmla="*/ 30 h 32"/>
                  <a:gd name="T16" fmla="*/ 5 w 32"/>
                  <a:gd name="T17" fmla="*/ 26 h 32"/>
                  <a:gd name="T18" fmla="*/ 2 w 32"/>
                  <a:gd name="T19" fmla="*/ 21 h 32"/>
                  <a:gd name="T20" fmla="*/ 0 w 32"/>
                  <a:gd name="T21" fmla="*/ 16 h 32"/>
                  <a:gd name="T22" fmla="*/ 0 w 32"/>
                  <a:gd name="T23" fmla="*/ 16 h 32"/>
                  <a:gd name="T24" fmla="*/ 2 w 32"/>
                  <a:gd name="T25" fmla="*/ 8 h 32"/>
                  <a:gd name="T26" fmla="*/ 5 w 32"/>
                  <a:gd name="T27" fmla="*/ 4 h 32"/>
                  <a:gd name="T28" fmla="*/ 11 w 32"/>
                  <a:gd name="T29" fmla="*/ 1 h 32"/>
                  <a:gd name="T30" fmla="*/ 16 w 32"/>
                  <a:gd name="T31" fmla="*/ 0 h 32"/>
                  <a:gd name="T32" fmla="*/ 16 w 32"/>
                  <a:gd name="T33" fmla="*/ 0 h 32"/>
                  <a:gd name="T34" fmla="*/ 22 w 32"/>
                  <a:gd name="T35" fmla="*/ 1 h 32"/>
                  <a:gd name="T36" fmla="*/ 26 w 32"/>
                  <a:gd name="T37" fmla="*/ 4 h 32"/>
                  <a:gd name="T38" fmla="*/ 31 w 32"/>
                  <a:gd name="T39" fmla="*/ 8 h 32"/>
                  <a:gd name="T40" fmla="*/ 32 w 32"/>
                  <a:gd name="T41" fmla="*/ 16 h 32"/>
                  <a:gd name="T42" fmla="*/ 32 w 32"/>
                  <a:gd name="T4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31" y="21"/>
                    </a:lnTo>
                    <a:lnTo>
                      <a:pt x="26" y="26"/>
                    </a:lnTo>
                    <a:lnTo>
                      <a:pt x="22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1" y="30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5" y="4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6" y="4"/>
                    </a:lnTo>
                    <a:lnTo>
                      <a:pt x="31" y="8"/>
                    </a:lnTo>
                    <a:lnTo>
                      <a:pt x="32" y="16"/>
                    </a:lnTo>
                    <a:lnTo>
                      <a:pt x="32" y="16"/>
                    </a:lnTo>
                    <a:close/>
                  </a:path>
                </a:pathLst>
              </a:custGeom>
              <a:noFill/>
              <a:ln w="9525">
                <a:solidFill>
                  <a:srgbClr val="EF8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3" name="Freeform 98"/>
            <p:cNvSpPr>
              <a:spLocks/>
            </p:cNvSpPr>
            <p:nvPr/>
          </p:nvSpPr>
          <p:spPr bwMode="auto">
            <a:xfrm>
              <a:off x="5261752" y="1248548"/>
              <a:ext cx="42863" cy="42863"/>
            </a:xfrm>
            <a:custGeom>
              <a:avLst/>
              <a:gdLst>
                <a:gd name="T0" fmla="*/ 27 w 27"/>
                <a:gd name="T1" fmla="*/ 27 h 27"/>
                <a:gd name="T2" fmla="*/ 0 w 27"/>
                <a:gd name="T3" fmla="*/ 27 h 27"/>
                <a:gd name="T4" fmla="*/ 14 w 27"/>
                <a:gd name="T5" fmla="*/ 0 h 27"/>
                <a:gd name="T6" fmla="*/ 27 w 27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7">
                  <a:moveTo>
                    <a:pt x="27" y="27"/>
                  </a:moveTo>
                  <a:lnTo>
                    <a:pt x="0" y="27"/>
                  </a:lnTo>
                  <a:lnTo>
                    <a:pt x="14" y="0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84" name="Freeform 100"/>
            <p:cNvSpPr>
              <a:spLocks/>
            </p:cNvSpPr>
            <p:nvPr/>
          </p:nvSpPr>
          <p:spPr bwMode="auto">
            <a:xfrm>
              <a:off x="5442727" y="1362848"/>
              <a:ext cx="46038" cy="42863"/>
            </a:xfrm>
            <a:custGeom>
              <a:avLst/>
              <a:gdLst>
                <a:gd name="T0" fmla="*/ 29 w 29"/>
                <a:gd name="T1" fmla="*/ 27 h 27"/>
                <a:gd name="T2" fmla="*/ 0 w 29"/>
                <a:gd name="T3" fmla="*/ 27 h 27"/>
                <a:gd name="T4" fmla="*/ 14 w 29"/>
                <a:gd name="T5" fmla="*/ 0 h 27"/>
                <a:gd name="T6" fmla="*/ 29 w 29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7">
                  <a:moveTo>
                    <a:pt x="29" y="27"/>
                  </a:moveTo>
                  <a:lnTo>
                    <a:pt x="0" y="27"/>
                  </a:lnTo>
                  <a:lnTo>
                    <a:pt x="14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585" name="Freeform 102"/>
            <p:cNvSpPr>
              <a:spLocks/>
            </p:cNvSpPr>
            <p:nvPr/>
          </p:nvSpPr>
          <p:spPr bwMode="auto">
            <a:xfrm>
              <a:off x="5526865" y="1399361"/>
              <a:ext cx="44450" cy="46038"/>
            </a:xfrm>
            <a:custGeom>
              <a:avLst/>
              <a:gdLst>
                <a:gd name="T0" fmla="*/ 28 w 28"/>
                <a:gd name="T1" fmla="*/ 29 h 29"/>
                <a:gd name="T2" fmla="*/ 0 w 28"/>
                <a:gd name="T3" fmla="*/ 29 h 29"/>
                <a:gd name="T4" fmla="*/ 13 w 28"/>
                <a:gd name="T5" fmla="*/ 0 h 29"/>
                <a:gd name="T6" fmla="*/ 28 w 28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lnTo>
                    <a:pt x="0" y="29"/>
                  </a:lnTo>
                  <a:lnTo>
                    <a:pt x="13" y="0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grpSp>
          <p:nvGrpSpPr>
            <p:cNvPr id="586" name="Group 214"/>
            <p:cNvGrpSpPr/>
            <p:nvPr/>
          </p:nvGrpSpPr>
          <p:grpSpPr>
            <a:xfrm>
              <a:off x="5282390" y="1273948"/>
              <a:ext cx="3354388" cy="1325563"/>
              <a:chOff x="1009650" y="1239838"/>
              <a:chExt cx="3354388" cy="1325563"/>
            </a:xfrm>
          </p:grpSpPr>
          <p:sp>
            <p:nvSpPr>
              <p:cNvPr id="587" name="Freeform 19"/>
              <p:cNvSpPr>
                <a:spLocks/>
              </p:cNvSpPr>
              <p:nvPr/>
            </p:nvSpPr>
            <p:spPr bwMode="auto">
              <a:xfrm>
                <a:off x="1009650" y="1276351"/>
                <a:ext cx="3332163" cy="1268413"/>
              </a:xfrm>
              <a:custGeom>
                <a:avLst/>
                <a:gdLst>
                  <a:gd name="T0" fmla="*/ 72 w 2099"/>
                  <a:gd name="T1" fmla="*/ 0 h 799"/>
                  <a:gd name="T2" fmla="*/ 78 w 2099"/>
                  <a:gd name="T3" fmla="*/ 17 h 799"/>
                  <a:gd name="T4" fmla="*/ 114 w 2099"/>
                  <a:gd name="T5" fmla="*/ 40 h 799"/>
                  <a:gd name="T6" fmla="*/ 154 w 2099"/>
                  <a:gd name="T7" fmla="*/ 68 h 799"/>
                  <a:gd name="T8" fmla="*/ 154 w 2099"/>
                  <a:gd name="T9" fmla="*/ 85 h 799"/>
                  <a:gd name="T10" fmla="*/ 202 w 2099"/>
                  <a:gd name="T11" fmla="*/ 98 h 799"/>
                  <a:gd name="T12" fmla="*/ 235 w 2099"/>
                  <a:gd name="T13" fmla="*/ 104 h 799"/>
                  <a:gd name="T14" fmla="*/ 281 w 2099"/>
                  <a:gd name="T15" fmla="*/ 118 h 799"/>
                  <a:gd name="T16" fmla="*/ 397 w 2099"/>
                  <a:gd name="T17" fmla="*/ 121 h 799"/>
                  <a:gd name="T18" fmla="*/ 417 w 2099"/>
                  <a:gd name="T19" fmla="*/ 147 h 799"/>
                  <a:gd name="T20" fmla="*/ 423 w 2099"/>
                  <a:gd name="T21" fmla="*/ 157 h 799"/>
                  <a:gd name="T22" fmla="*/ 423 w 2099"/>
                  <a:gd name="T23" fmla="*/ 169 h 799"/>
                  <a:gd name="T24" fmla="*/ 449 w 2099"/>
                  <a:gd name="T25" fmla="*/ 177 h 799"/>
                  <a:gd name="T26" fmla="*/ 511 w 2099"/>
                  <a:gd name="T27" fmla="*/ 200 h 799"/>
                  <a:gd name="T28" fmla="*/ 593 w 2099"/>
                  <a:gd name="T29" fmla="*/ 215 h 799"/>
                  <a:gd name="T30" fmla="*/ 602 w 2099"/>
                  <a:gd name="T31" fmla="*/ 225 h 799"/>
                  <a:gd name="T32" fmla="*/ 688 w 2099"/>
                  <a:gd name="T33" fmla="*/ 229 h 799"/>
                  <a:gd name="T34" fmla="*/ 704 w 2099"/>
                  <a:gd name="T35" fmla="*/ 248 h 799"/>
                  <a:gd name="T36" fmla="*/ 729 w 2099"/>
                  <a:gd name="T37" fmla="*/ 261 h 799"/>
                  <a:gd name="T38" fmla="*/ 753 w 2099"/>
                  <a:gd name="T39" fmla="*/ 267 h 799"/>
                  <a:gd name="T40" fmla="*/ 820 w 2099"/>
                  <a:gd name="T41" fmla="*/ 281 h 799"/>
                  <a:gd name="T42" fmla="*/ 883 w 2099"/>
                  <a:gd name="T43" fmla="*/ 300 h 799"/>
                  <a:gd name="T44" fmla="*/ 918 w 2099"/>
                  <a:gd name="T45" fmla="*/ 311 h 799"/>
                  <a:gd name="T46" fmla="*/ 940 w 2099"/>
                  <a:gd name="T47" fmla="*/ 362 h 799"/>
                  <a:gd name="T48" fmla="*/ 960 w 2099"/>
                  <a:gd name="T49" fmla="*/ 378 h 799"/>
                  <a:gd name="T50" fmla="*/ 1013 w 2099"/>
                  <a:gd name="T51" fmla="*/ 398 h 799"/>
                  <a:gd name="T52" fmla="*/ 1048 w 2099"/>
                  <a:gd name="T53" fmla="*/ 417 h 799"/>
                  <a:gd name="T54" fmla="*/ 1062 w 2099"/>
                  <a:gd name="T55" fmla="*/ 453 h 799"/>
                  <a:gd name="T56" fmla="*/ 1071 w 2099"/>
                  <a:gd name="T57" fmla="*/ 472 h 799"/>
                  <a:gd name="T58" fmla="*/ 1178 w 2099"/>
                  <a:gd name="T59" fmla="*/ 482 h 799"/>
                  <a:gd name="T60" fmla="*/ 1196 w 2099"/>
                  <a:gd name="T61" fmla="*/ 489 h 799"/>
                  <a:gd name="T62" fmla="*/ 1240 w 2099"/>
                  <a:gd name="T63" fmla="*/ 508 h 799"/>
                  <a:gd name="T64" fmla="*/ 1305 w 2099"/>
                  <a:gd name="T65" fmla="*/ 531 h 799"/>
                  <a:gd name="T66" fmla="*/ 1334 w 2099"/>
                  <a:gd name="T67" fmla="*/ 612 h 799"/>
                  <a:gd name="T68" fmla="*/ 1448 w 2099"/>
                  <a:gd name="T69" fmla="*/ 632 h 799"/>
                  <a:gd name="T70" fmla="*/ 1735 w 2099"/>
                  <a:gd name="T71" fmla="*/ 668 h 799"/>
                  <a:gd name="T72" fmla="*/ 2099 w 2099"/>
                  <a:gd name="T73" fmla="*/ 799 h 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99" h="799">
                    <a:moveTo>
                      <a:pt x="0" y="0"/>
                    </a:moveTo>
                    <a:lnTo>
                      <a:pt x="72" y="0"/>
                    </a:lnTo>
                    <a:lnTo>
                      <a:pt x="72" y="17"/>
                    </a:lnTo>
                    <a:lnTo>
                      <a:pt x="78" y="17"/>
                    </a:lnTo>
                    <a:lnTo>
                      <a:pt x="78" y="40"/>
                    </a:lnTo>
                    <a:lnTo>
                      <a:pt x="114" y="40"/>
                    </a:lnTo>
                    <a:lnTo>
                      <a:pt x="114" y="68"/>
                    </a:lnTo>
                    <a:lnTo>
                      <a:pt x="154" y="68"/>
                    </a:lnTo>
                    <a:lnTo>
                      <a:pt x="154" y="75"/>
                    </a:lnTo>
                    <a:lnTo>
                      <a:pt x="154" y="85"/>
                    </a:lnTo>
                    <a:lnTo>
                      <a:pt x="202" y="85"/>
                    </a:lnTo>
                    <a:lnTo>
                      <a:pt x="202" y="98"/>
                    </a:lnTo>
                    <a:lnTo>
                      <a:pt x="235" y="98"/>
                    </a:lnTo>
                    <a:lnTo>
                      <a:pt x="235" y="104"/>
                    </a:lnTo>
                    <a:lnTo>
                      <a:pt x="281" y="104"/>
                    </a:lnTo>
                    <a:lnTo>
                      <a:pt x="281" y="118"/>
                    </a:lnTo>
                    <a:lnTo>
                      <a:pt x="281" y="121"/>
                    </a:lnTo>
                    <a:lnTo>
                      <a:pt x="397" y="121"/>
                    </a:lnTo>
                    <a:lnTo>
                      <a:pt x="397" y="147"/>
                    </a:lnTo>
                    <a:lnTo>
                      <a:pt x="417" y="147"/>
                    </a:lnTo>
                    <a:lnTo>
                      <a:pt x="417" y="157"/>
                    </a:lnTo>
                    <a:lnTo>
                      <a:pt x="423" y="157"/>
                    </a:lnTo>
                    <a:lnTo>
                      <a:pt x="423" y="163"/>
                    </a:lnTo>
                    <a:lnTo>
                      <a:pt x="423" y="169"/>
                    </a:lnTo>
                    <a:lnTo>
                      <a:pt x="449" y="169"/>
                    </a:lnTo>
                    <a:lnTo>
                      <a:pt x="449" y="177"/>
                    </a:lnTo>
                    <a:lnTo>
                      <a:pt x="511" y="177"/>
                    </a:lnTo>
                    <a:lnTo>
                      <a:pt x="511" y="200"/>
                    </a:lnTo>
                    <a:lnTo>
                      <a:pt x="593" y="200"/>
                    </a:lnTo>
                    <a:lnTo>
                      <a:pt x="593" y="215"/>
                    </a:lnTo>
                    <a:lnTo>
                      <a:pt x="602" y="215"/>
                    </a:lnTo>
                    <a:lnTo>
                      <a:pt x="602" y="225"/>
                    </a:lnTo>
                    <a:lnTo>
                      <a:pt x="602" y="229"/>
                    </a:lnTo>
                    <a:lnTo>
                      <a:pt x="688" y="229"/>
                    </a:lnTo>
                    <a:lnTo>
                      <a:pt x="688" y="248"/>
                    </a:lnTo>
                    <a:lnTo>
                      <a:pt x="704" y="248"/>
                    </a:lnTo>
                    <a:lnTo>
                      <a:pt x="704" y="261"/>
                    </a:lnTo>
                    <a:lnTo>
                      <a:pt x="729" y="261"/>
                    </a:lnTo>
                    <a:lnTo>
                      <a:pt x="729" y="267"/>
                    </a:lnTo>
                    <a:lnTo>
                      <a:pt x="753" y="267"/>
                    </a:lnTo>
                    <a:lnTo>
                      <a:pt x="753" y="281"/>
                    </a:lnTo>
                    <a:lnTo>
                      <a:pt x="820" y="281"/>
                    </a:lnTo>
                    <a:lnTo>
                      <a:pt x="820" y="300"/>
                    </a:lnTo>
                    <a:lnTo>
                      <a:pt x="883" y="300"/>
                    </a:lnTo>
                    <a:lnTo>
                      <a:pt x="883" y="311"/>
                    </a:lnTo>
                    <a:lnTo>
                      <a:pt x="918" y="311"/>
                    </a:lnTo>
                    <a:lnTo>
                      <a:pt x="918" y="362"/>
                    </a:lnTo>
                    <a:lnTo>
                      <a:pt x="940" y="362"/>
                    </a:lnTo>
                    <a:lnTo>
                      <a:pt x="940" y="378"/>
                    </a:lnTo>
                    <a:lnTo>
                      <a:pt x="960" y="378"/>
                    </a:lnTo>
                    <a:lnTo>
                      <a:pt x="960" y="398"/>
                    </a:lnTo>
                    <a:lnTo>
                      <a:pt x="1013" y="398"/>
                    </a:lnTo>
                    <a:lnTo>
                      <a:pt x="1013" y="417"/>
                    </a:lnTo>
                    <a:lnTo>
                      <a:pt x="1048" y="417"/>
                    </a:lnTo>
                    <a:lnTo>
                      <a:pt x="1048" y="453"/>
                    </a:lnTo>
                    <a:lnTo>
                      <a:pt x="1062" y="453"/>
                    </a:lnTo>
                    <a:lnTo>
                      <a:pt x="1062" y="472"/>
                    </a:lnTo>
                    <a:lnTo>
                      <a:pt x="1071" y="472"/>
                    </a:lnTo>
                    <a:lnTo>
                      <a:pt x="1071" y="482"/>
                    </a:lnTo>
                    <a:lnTo>
                      <a:pt x="1178" y="482"/>
                    </a:lnTo>
                    <a:lnTo>
                      <a:pt x="1178" y="489"/>
                    </a:lnTo>
                    <a:lnTo>
                      <a:pt x="1196" y="489"/>
                    </a:lnTo>
                    <a:lnTo>
                      <a:pt x="1196" y="508"/>
                    </a:lnTo>
                    <a:lnTo>
                      <a:pt x="1240" y="508"/>
                    </a:lnTo>
                    <a:lnTo>
                      <a:pt x="1240" y="531"/>
                    </a:lnTo>
                    <a:lnTo>
                      <a:pt x="1305" y="531"/>
                    </a:lnTo>
                    <a:lnTo>
                      <a:pt x="1305" y="612"/>
                    </a:lnTo>
                    <a:lnTo>
                      <a:pt x="1334" y="612"/>
                    </a:lnTo>
                    <a:lnTo>
                      <a:pt x="1334" y="632"/>
                    </a:lnTo>
                    <a:lnTo>
                      <a:pt x="1448" y="632"/>
                    </a:lnTo>
                    <a:lnTo>
                      <a:pt x="1448" y="668"/>
                    </a:lnTo>
                    <a:lnTo>
                      <a:pt x="1735" y="668"/>
                    </a:lnTo>
                    <a:lnTo>
                      <a:pt x="1735" y="799"/>
                    </a:lnTo>
                    <a:lnTo>
                      <a:pt x="2099" y="799"/>
                    </a:lnTo>
                  </a:path>
                </a:pathLst>
              </a:custGeom>
              <a:noFill/>
              <a:ln w="19050">
                <a:solidFill>
                  <a:srgbClr val="6D268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8" name="Freeform 115"/>
              <p:cNvSpPr>
                <a:spLocks/>
              </p:cNvSpPr>
              <p:nvPr/>
            </p:nvSpPr>
            <p:spPr bwMode="auto">
              <a:xfrm>
                <a:off x="2265362" y="1689101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9" name="Freeform 136"/>
              <p:cNvSpPr>
                <a:spLocks/>
              </p:cNvSpPr>
              <p:nvPr/>
            </p:nvSpPr>
            <p:spPr bwMode="auto">
              <a:xfrm>
                <a:off x="2859087" y="20177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3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0" name="Freeform 99"/>
              <p:cNvSpPr>
                <a:spLocks/>
              </p:cNvSpPr>
              <p:nvPr/>
            </p:nvSpPr>
            <p:spPr bwMode="auto">
              <a:xfrm>
                <a:off x="1014412" y="123983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4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1" name="Freeform 101"/>
              <p:cNvSpPr>
                <a:spLocks/>
              </p:cNvSpPr>
              <p:nvPr/>
            </p:nvSpPr>
            <p:spPr bwMode="auto">
              <a:xfrm>
                <a:off x="1169987" y="1344613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4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2" name="Freeform 103"/>
              <p:cNvSpPr>
                <a:spLocks/>
              </p:cNvSpPr>
              <p:nvPr/>
            </p:nvSpPr>
            <p:spPr bwMode="auto">
              <a:xfrm>
                <a:off x="1254125" y="1379538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3" name="Freeform 104"/>
              <p:cNvSpPr>
                <a:spLocks/>
              </p:cNvSpPr>
              <p:nvPr/>
            </p:nvSpPr>
            <p:spPr bwMode="auto">
              <a:xfrm>
                <a:off x="1331912" y="1412876"/>
                <a:ext cx="46038" cy="44450"/>
              </a:xfrm>
              <a:custGeom>
                <a:avLst/>
                <a:gdLst>
                  <a:gd name="T0" fmla="*/ 29 w 29"/>
                  <a:gd name="T1" fmla="*/ 28 h 28"/>
                  <a:gd name="T2" fmla="*/ 0 w 29"/>
                  <a:gd name="T3" fmla="*/ 28 h 28"/>
                  <a:gd name="T4" fmla="*/ 15 w 29"/>
                  <a:gd name="T5" fmla="*/ 0 h 28"/>
                  <a:gd name="T6" fmla="*/ 29 w 2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8">
                    <a:moveTo>
                      <a:pt x="29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4" name="Freeform 105"/>
              <p:cNvSpPr>
                <a:spLocks/>
              </p:cNvSpPr>
              <p:nvPr/>
            </p:nvSpPr>
            <p:spPr bwMode="auto">
              <a:xfrm>
                <a:off x="1516062" y="1457326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5" name="Freeform 106"/>
              <p:cNvSpPr>
                <a:spLocks/>
              </p:cNvSpPr>
              <p:nvPr/>
            </p:nvSpPr>
            <p:spPr bwMode="auto">
              <a:xfrm>
                <a:off x="1793875" y="155733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6" name="Freeform 107"/>
              <p:cNvSpPr>
                <a:spLocks/>
              </p:cNvSpPr>
              <p:nvPr/>
            </p:nvSpPr>
            <p:spPr bwMode="auto">
              <a:xfrm>
                <a:off x="1820862" y="155733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4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Freeform 108"/>
              <p:cNvSpPr>
                <a:spLocks/>
              </p:cNvSpPr>
              <p:nvPr/>
            </p:nvSpPr>
            <p:spPr bwMode="auto">
              <a:xfrm>
                <a:off x="1863725" y="1571626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5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Freeform 109"/>
              <p:cNvSpPr>
                <a:spLocks/>
              </p:cNvSpPr>
              <p:nvPr/>
            </p:nvSpPr>
            <p:spPr bwMode="auto">
              <a:xfrm>
                <a:off x="1990725" y="1622426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9" name="Freeform 110"/>
              <p:cNvSpPr>
                <a:spLocks/>
              </p:cNvSpPr>
              <p:nvPr/>
            </p:nvSpPr>
            <p:spPr bwMode="auto">
              <a:xfrm>
                <a:off x="2079625" y="1639888"/>
                <a:ext cx="46038" cy="44450"/>
              </a:xfrm>
              <a:custGeom>
                <a:avLst/>
                <a:gdLst>
                  <a:gd name="T0" fmla="*/ 29 w 29"/>
                  <a:gd name="T1" fmla="*/ 28 h 28"/>
                  <a:gd name="T2" fmla="*/ 0 w 29"/>
                  <a:gd name="T3" fmla="*/ 28 h 28"/>
                  <a:gd name="T4" fmla="*/ 14 w 29"/>
                  <a:gd name="T5" fmla="*/ 0 h 28"/>
                  <a:gd name="T6" fmla="*/ 29 w 2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8">
                    <a:moveTo>
                      <a:pt x="29" y="28"/>
                    </a:moveTo>
                    <a:lnTo>
                      <a:pt x="0" y="28"/>
                    </a:lnTo>
                    <a:lnTo>
                      <a:pt x="14" y="0"/>
                    </a:ln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0" name="Freeform 111"/>
              <p:cNvSpPr>
                <a:spLocks/>
              </p:cNvSpPr>
              <p:nvPr/>
            </p:nvSpPr>
            <p:spPr bwMode="auto">
              <a:xfrm>
                <a:off x="2101850" y="1655763"/>
                <a:ext cx="44450" cy="44450"/>
              </a:xfrm>
              <a:custGeom>
                <a:avLst/>
                <a:gdLst>
                  <a:gd name="T0" fmla="*/ 28 w 28"/>
                  <a:gd name="T1" fmla="*/ 28 h 28"/>
                  <a:gd name="T2" fmla="*/ 0 w 28"/>
                  <a:gd name="T3" fmla="*/ 28 h 28"/>
                  <a:gd name="T4" fmla="*/ 15 w 28"/>
                  <a:gd name="T5" fmla="*/ 0 h 28"/>
                  <a:gd name="T6" fmla="*/ 28 w 28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1" name="Freeform 112"/>
              <p:cNvSpPr>
                <a:spLocks/>
              </p:cNvSpPr>
              <p:nvPr/>
            </p:nvSpPr>
            <p:spPr bwMode="auto">
              <a:xfrm>
                <a:off x="2146300" y="1663701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4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2" name="Freeform 113"/>
              <p:cNvSpPr>
                <a:spLocks/>
              </p:cNvSpPr>
              <p:nvPr/>
            </p:nvSpPr>
            <p:spPr bwMode="auto">
              <a:xfrm>
                <a:off x="2125662" y="1663701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3" name="Freeform 114"/>
              <p:cNvSpPr>
                <a:spLocks/>
              </p:cNvSpPr>
              <p:nvPr/>
            </p:nvSpPr>
            <p:spPr bwMode="auto">
              <a:xfrm>
                <a:off x="2230437" y="1689101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4" name="Freeform 116"/>
              <p:cNvSpPr>
                <a:spLocks/>
              </p:cNvSpPr>
              <p:nvPr/>
            </p:nvSpPr>
            <p:spPr bwMode="auto">
              <a:xfrm>
                <a:off x="2290762" y="1716088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5" name="Freeform 117"/>
              <p:cNvSpPr>
                <a:spLocks/>
              </p:cNvSpPr>
              <p:nvPr/>
            </p:nvSpPr>
            <p:spPr bwMode="auto">
              <a:xfrm>
                <a:off x="2312987" y="1716088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6" name="Freeform 118"/>
              <p:cNvSpPr>
                <a:spLocks/>
              </p:cNvSpPr>
              <p:nvPr/>
            </p:nvSpPr>
            <p:spPr bwMode="auto">
              <a:xfrm>
                <a:off x="2343150" y="1716088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7" name="Freeform 119"/>
              <p:cNvSpPr>
                <a:spLocks/>
              </p:cNvSpPr>
              <p:nvPr/>
            </p:nvSpPr>
            <p:spPr bwMode="auto">
              <a:xfrm>
                <a:off x="2389187" y="1733551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8" name="Freeform 120"/>
              <p:cNvSpPr>
                <a:spLocks/>
              </p:cNvSpPr>
              <p:nvPr/>
            </p:nvSpPr>
            <p:spPr bwMode="auto">
              <a:xfrm>
                <a:off x="2409825" y="17383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4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4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9" name="Freeform 121"/>
              <p:cNvSpPr>
                <a:spLocks/>
              </p:cNvSpPr>
              <p:nvPr/>
            </p:nvSpPr>
            <p:spPr bwMode="auto">
              <a:xfrm>
                <a:off x="2435225" y="1733551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0" name="Freeform 122"/>
              <p:cNvSpPr>
                <a:spLocks/>
              </p:cNvSpPr>
              <p:nvPr/>
            </p:nvSpPr>
            <p:spPr bwMode="auto">
              <a:xfrm>
                <a:off x="2443162" y="175736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5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1" name="Freeform 123"/>
              <p:cNvSpPr>
                <a:spLocks/>
              </p:cNvSpPr>
              <p:nvPr/>
            </p:nvSpPr>
            <p:spPr bwMode="auto">
              <a:xfrm>
                <a:off x="2451100" y="18208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2" name="Freeform 124"/>
              <p:cNvSpPr>
                <a:spLocks/>
              </p:cNvSpPr>
              <p:nvPr/>
            </p:nvSpPr>
            <p:spPr bwMode="auto">
              <a:xfrm>
                <a:off x="2466975" y="1841501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3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3" name="Freeform 125"/>
              <p:cNvSpPr>
                <a:spLocks/>
              </p:cNvSpPr>
              <p:nvPr/>
            </p:nvSpPr>
            <p:spPr bwMode="auto">
              <a:xfrm>
                <a:off x="2493962" y="1841501"/>
                <a:ext cx="44450" cy="44450"/>
              </a:xfrm>
              <a:custGeom>
                <a:avLst/>
                <a:gdLst>
                  <a:gd name="T0" fmla="*/ 28 w 28"/>
                  <a:gd name="T1" fmla="*/ 28 h 28"/>
                  <a:gd name="T2" fmla="*/ 0 w 28"/>
                  <a:gd name="T3" fmla="*/ 28 h 28"/>
                  <a:gd name="T4" fmla="*/ 15 w 28"/>
                  <a:gd name="T5" fmla="*/ 0 h 28"/>
                  <a:gd name="T6" fmla="*/ 28 w 28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4" name="Freeform 126"/>
              <p:cNvSpPr>
                <a:spLocks/>
              </p:cNvSpPr>
              <p:nvPr/>
            </p:nvSpPr>
            <p:spPr bwMode="auto">
              <a:xfrm>
                <a:off x="2505075" y="1885951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5" name="Freeform 127"/>
              <p:cNvSpPr>
                <a:spLocks/>
              </p:cNvSpPr>
              <p:nvPr/>
            </p:nvSpPr>
            <p:spPr bwMode="auto">
              <a:xfrm>
                <a:off x="2560637" y="1885951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6" name="Freeform 128"/>
              <p:cNvSpPr>
                <a:spLocks/>
              </p:cNvSpPr>
              <p:nvPr/>
            </p:nvSpPr>
            <p:spPr bwMode="auto">
              <a:xfrm>
                <a:off x="2543175" y="188118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2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2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7" name="Freeform 129"/>
              <p:cNvSpPr>
                <a:spLocks/>
              </p:cNvSpPr>
              <p:nvPr/>
            </p:nvSpPr>
            <p:spPr bwMode="auto">
              <a:xfrm>
                <a:off x="2592387" y="1903413"/>
                <a:ext cx="46038" cy="44450"/>
              </a:xfrm>
              <a:custGeom>
                <a:avLst/>
                <a:gdLst>
                  <a:gd name="T0" fmla="*/ 29 w 29"/>
                  <a:gd name="T1" fmla="*/ 28 h 28"/>
                  <a:gd name="T2" fmla="*/ 0 w 29"/>
                  <a:gd name="T3" fmla="*/ 28 h 28"/>
                  <a:gd name="T4" fmla="*/ 15 w 29"/>
                  <a:gd name="T5" fmla="*/ 0 h 28"/>
                  <a:gd name="T6" fmla="*/ 29 w 2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8">
                    <a:moveTo>
                      <a:pt x="29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8" name="Freeform 130"/>
              <p:cNvSpPr>
                <a:spLocks/>
              </p:cNvSpPr>
              <p:nvPr/>
            </p:nvSpPr>
            <p:spPr bwMode="auto">
              <a:xfrm>
                <a:off x="2647950" y="1922463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9" name="Freeform 131"/>
              <p:cNvSpPr>
                <a:spLocks/>
              </p:cNvSpPr>
              <p:nvPr/>
            </p:nvSpPr>
            <p:spPr bwMode="auto">
              <a:xfrm>
                <a:off x="2654300" y="1965326"/>
                <a:ext cx="44450" cy="44450"/>
              </a:xfrm>
              <a:custGeom>
                <a:avLst/>
                <a:gdLst>
                  <a:gd name="T0" fmla="*/ 28 w 28"/>
                  <a:gd name="T1" fmla="*/ 28 h 28"/>
                  <a:gd name="T2" fmla="*/ 0 w 28"/>
                  <a:gd name="T3" fmla="*/ 28 h 28"/>
                  <a:gd name="T4" fmla="*/ 13 w 28"/>
                  <a:gd name="T5" fmla="*/ 0 h 28"/>
                  <a:gd name="T6" fmla="*/ 28 w 28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0" name="Freeform 132"/>
              <p:cNvSpPr>
                <a:spLocks/>
              </p:cNvSpPr>
              <p:nvPr/>
            </p:nvSpPr>
            <p:spPr bwMode="auto">
              <a:xfrm>
                <a:off x="2673350" y="1989138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1" name="Freeform 133"/>
              <p:cNvSpPr>
                <a:spLocks/>
              </p:cNvSpPr>
              <p:nvPr/>
            </p:nvSpPr>
            <p:spPr bwMode="auto">
              <a:xfrm>
                <a:off x="2684462" y="20177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3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2" name="Freeform 134"/>
              <p:cNvSpPr>
                <a:spLocks/>
              </p:cNvSpPr>
              <p:nvPr/>
            </p:nvSpPr>
            <p:spPr bwMode="auto">
              <a:xfrm>
                <a:off x="2727325" y="2017713"/>
                <a:ext cx="44450" cy="44450"/>
              </a:xfrm>
              <a:custGeom>
                <a:avLst/>
                <a:gdLst>
                  <a:gd name="T0" fmla="*/ 28 w 28"/>
                  <a:gd name="T1" fmla="*/ 28 h 28"/>
                  <a:gd name="T2" fmla="*/ 0 w 28"/>
                  <a:gd name="T3" fmla="*/ 28 h 28"/>
                  <a:gd name="T4" fmla="*/ 15 w 28"/>
                  <a:gd name="T5" fmla="*/ 0 h 28"/>
                  <a:gd name="T6" fmla="*/ 28 w 28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3" name="Freeform 135"/>
              <p:cNvSpPr>
                <a:spLocks/>
              </p:cNvSpPr>
              <p:nvPr/>
            </p:nvSpPr>
            <p:spPr bwMode="auto">
              <a:xfrm>
                <a:off x="2755900" y="2017713"/>
                <a:ext cx="46038" cy="44450"/>
              </a:xfrm>
              <a:custGeom>
                <a:avLst/>
                <a:gdLst>
                  <a:gd name="T0" fmla="*/ 29 w 29"/>
                  <a:gd name="T1" fmla="*/ 28 h 28"/>
                  <a:gd name="T2" fmla="*/ 0 w 29"/>
                  <a:gd name="T3" fmla="*/ 28 h 28"/>
                  <a:gd name="T4" fmla="*/ 14 w 29"/>
                  <a:gd name="T5" fmla="*/ 0 h 28"/>
                  <a:gd name="T6" fmla="*/ 29 w 2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8">
                    <a:moveTo>
                      <a:pt x="29" y="28"/>
                    </a:moveTo>
                    <a:lnTo>
                      <a:pt x="0" y="28"/>
                    </a:lnTo>
                    <a:lnTo>
                      <a:pt x="14" y="0"/>
                    </a:ln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2886075" y="20431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3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2863850" y="20431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4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4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2916237" y="2043113"/>
                <a:ext cx="42863" cy="44450"/>
              </a:xfrm>
              <a:custGeom>
                <a:avLst/>
                <a:gdLst>
                  <a:gd name="T0" fmla="*/ 27 w 27"/>
                  <a:gd name="T1" fmla="*/ 28 h 28"/>
                  <a:gd name="T2" fmla="*/ 0 w 27"/>
                  <a:gd name="T3" fmla="*/ 28 h 28"/>
                  <a:gd name="T4" fmla="*/ 13 w 27"/>
                  <a:gd name="T5" fmla="*/ 0 h 28"/>
                  <a:gd name="T6" fmla="*/ 27 w 27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7" y="28"/>
                    </a:moveTo>
                    <a:lnTo>
                      <a:pt x="0" y="28"/>
                    </a:lnTo>
                    <a:lnTo>
                      <a:pt x="13" y="0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2901950" y="2043113"/>
                <a:ext cx="44450" cy="44450"/>
              </a:xfrm>
              <a:custGeom>
                <a:avLst/>
                <a:gdLst>
                  <a:gd name="T0" fmla="*/ 28 w 28"/>
                  <a:gd name="T1" fmla="*/ 28 h 28"/>
                  <a:gd name="T2" fmla="*/ 0 w 28"/>
                  <a:gd name="T3" fmla="*/ 28 h 28"/>
                  <a:gd name="T4" fmla="*/ 15 w 28"/>
                  <a:gd name="T5" fmla="*/ 0 h 28"/>
                  <a:gd name="T6" fmla="*/ 28 w 28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28"/>
                    </a:moveTo>
                    <a:lnTo>
                      <a:pt x="0" y="28"/>
                    </a:lnTo>
                    <a:lnTo>
                      <a:pt x="15" y="0"/>
                    </a:ln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2962275" y="2073276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2978150" y="2108201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032125" y="2108201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5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060700" y="21510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4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68637" y="2217738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5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5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03562" y="2255838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5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5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3725" y="225583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68650" y="2255838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206750" y="2255838"/>
                <a:ext cx="44450" cy="46038"/>
              </a:xfrm>
              <a:custGeom>
                <a:avLst/>
                <a:gdLst>
                  <a:gd name="T0" fmla="*/ 28 w 28"/>
                  <a:gd name="T1" fmla="*/ 29 h 29"/>
                  <a:gd name="T2" fmla="*/ 0 w 28"/>
                  <a:gd name="T3" fmla="*/ 29 h 29"/>
                  <a:gd name="T4" fmla="*/ 13 w 28"/>
                  <a:gd name="T5" fmla="*/ 0 h 29"/>
                  <a:gd name="T6" fmla="*/ 28 w 28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9">
                    <a:moveTo>
                      <a:pt x="28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8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279775" y="2255838"/>
                <a:ext cx="44450" cy="46038"/>
              </a:xfrm>
              <a:custGeom>
                <a:avLst/>
                <a:gdLst>
                  <a:gd name="T0" fmla="*/ 28 w 28"/>
                  <a:gd name="T1" fmla="*/ 29 h 29"/>
                  <a:gd name="T2" fmla="*/ 0 w 28"/>
                  <a:gd name="T3" fmla="*/ 29 h 29"/>
                  <a:gd name="T4" fmla="*/ 13 w 28"/>
                  <a:gd name="T5" fmla="*/ 0 h 29"/>
                  <a:gd name="T6" fmla="*/ 28 w 28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9">
                    <a:moveTo>
                      <a:pt x="28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8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290887" y="230981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5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324225" y="2309813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4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0" name="Freeform 153"/>
              <p:cNvSpPr>
                <a:spLocks/>
              </p:cNvSpPr>
              <p:nvPr/>
            </p:nvSpPr>
            <p:spPr bwMode="auto">
              <a:xfrm>
                <a:off x="3373437" y="230981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3411537" y="2309813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3429000" y="230981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3476625" y="230981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3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3509962" y="2309813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3497262" y="2309813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5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3676650" y="2309813"/>
                <a:ext cx="46038" cy="42863"/>
              </a:xfrm>
              <a:custGeom>
                <a:avLst/>
                <a:gdLst>
                  <a:gd name="T0" fmla="*/ 29 w 29"/>
                  <a:gd name="T1" fmla="*/ 27 h 27"/>
                  <a:gd name="T2" fmla="*/ 0 w 29"/>
                  <a:gd name="T3" fmla="*/ 27 h 27"/>
                  <a:gd name="T4" fmla="*/ 14 w 29"/>
                  <a:gd name="T5" fmla="*/ 0 h 27"/>
                  <a:gd name="T6" fmla="*/ 29 w 2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7">
                    <a:moveTo>
                      <a:pt x="29" y="27"/>
                    </a:moveTo>
                    <a:lnTo>
                      <a:pt x="0" y="27"/>
                    </a:lnTo>
                    <a:lnTo>
                      <a:pt x="14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3713162" y="2309813"/>
                <a:ext cx="44450" cy="42863"/>
              </a:xfrm>
              <a:custGeom>
                <a:avLst/>
                <a:gdLst>
                  <a:gd name="T0" fmla="*/ 28 w 28"/>
                  <a:gd name="T1" fmla="*/ 27 h 27"/>
                  <a:gd name="T2" fmla="*/ 0 w 28"/>
                  <a:gd name="T3" fmla="*/ 27 h 27"/>
                  <a:gd name="T4" fmla="*/ 15 w 28"/>
                  <a:gd name="T5" fmla="*/ 0 h 27"/>
                  <a:gd name="T6" fmla="*/ 28 w 28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8" y="27"/>
                    </a:moveTo>
                    <a:lnTo>
                      <a:pt x="0" y="27"/>
                    </a:lnTo>
                    <a:lnTo>
                      <a:pt x="15" y="0"/>
                    </a:ln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3743325" y="2309813"/>
                <a:ext cx="42863" cy="42863"/>
              </a:xfrm>
              <a:custGeom>
                <a:avLst/>
                <a:gdLst>
                  <a:gd name="T0" fmla="*/ 27 w 27"/>
                  <a:gd name="T1" fmla="*/ 27 h 27"/>
                  <a:gd name="T2" fmla="*/ 0 w 27"/>
                  <a:gd name="T3" fmla="*/ 27 h 27"/>
                  <a:gd name="T4" fmla="*/ 13 w 27"/>
                  <a:gd name="T5" fmla="*/ 0 h 27"/>
                  <a:gd name="T6" fmla="*/ 27 w 27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7">
                    <a:moveTo>
                      <a:pt x="27" y="27"/>
                    </a:moveTo>
                    <a:lnTo>
                      <a:pt x="0" y="27"/>
                    </a:lnTo>
                    <a:lnTo>
                      <a:pt x="13" y="0"/>
                    </a:ln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9" name="Freeform 162"/>
              <p:cNvSpPr>
                <a:spLocks/>
              </p:cNvSpPr>
              <p:nvPr/>
            </p:nvSpPr>
            <p:spPr bwMode="auto">
              <a:xfrm>
                <a:off x="3743325" y="25193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0" name="Freeform 163"/>
              <p:cNvSpPr>
                <a:spLocks/>
              </p:cNvSpPr>
              <p:nvPr/>
            </p:nvSpPr>
            <p:spPr bwMode="auto">
              <a:xfrm>
                <a:off x="3768725" y="25193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3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3903662" y="2519363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3979862" y="25193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4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4105275" y="2519363"/>
                <a:ext cx="42863" cy="46038"/>
              </a:xfrm>
              <a:custGeom>
                <a:avLst/>
                <a:gdLst>
                  <a:gd name="T0" fmla="*/ 27 w 27"/>
                  <a:gd name="T1" fmla="*/ 29 h 29"/>
                  <a:gd name="T2" fmla="*/ 0 w 27"/>
                  <a:gd name="T3" fmla="*/ 29 h 29"/>
                  <a:gd name="T4" fmla="*/ 14 w 27"/>
                  <a:gd name="T5" fmla="*/ 0 h 29"/>
                  <a:gd name="T6" fmla="*/ 27 w 2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27" y="29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4" name="Freeform 167"/>
              <p:cNvSpPr>
                <a:spLocks/>
              </p:cNvSpPr>
              <p:nvPr/>
            </p:nvSpPr>
            <p:spPr bwMode="auto">
              <a:xfrm>
                <a:off x="4143375" y="2519363"/>
                <a:ext cx="44450" cy="46038"/>
              </a:xfrm>
              <a:custGeom>
                <a:avLst/>
                <a:gdLst>
                  <a:gd name="T0" fmla="*/ 28 w 28"/>
                  <a:gd name="T1" fmla="*/ 29 h 29"/>
                  <a:gd name="T2" fmla="*/ 0 w 28"/>
                  <a:gd name="T3" fmla="*/ 29 h 29"/>
                  <a:gd name="T4" fmla="*/ 13 w 28"/>
                  <a:gd name="T5" fmla="*/ 0 h 29"/>
                  <a:gd name="T6" fmla="*/ 28 w 28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9">
                    <a:moveTo>
                      <a:pt x="28" y="29"/>
                    </a:moveTo>
                    <a:lnTo>
                      <a:pt x="0" y="29"/>
                    </a:lnTo>
                    <a:lnTo>
                      <a:pt x="13" y="0"/>
                    </a:lnTo>
                    <a:lnTo>
                      <a:pt x="28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4318000" y="2519363"/>
                <a:ext cx="46038" cy="46038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29 h 29"/>
                  <a:gd name="T4" fmla="*/ 15 w 29"/>
                  <a:gd name="T5" fmla="*/ 0 h 29"/>
                  <a:gd name="T6" fmla="*/ 29 w 29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29"/>
                    </a:lnTo>
                    <a:lnTo>
                      <a:pt x="15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6D2687"/>
              </a:solidFill>
              <a:ln w="12700">
                <a:solidFill>
                  <a:srgbClr val="6D268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56" name="TextBox 201"/>
            <p:cNvSpPr txBox="1"/>
            <p:nvPr/>
          </p:nvSpPr>
          <p:spPr>
            <a:xfrm>
              <a:off x="5405368" y="3556092"/>
              <a:ext cx="3986824" cy="385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HR: 0.39 (95% CI, 0.28-0.53); </a:t>
              </a:r>
              <a:r>
                <a:rPr lang="en-US" sz="11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&lt;0.0001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7" name="Freeform 88"/>
            <p:cNvSpPr>
              <a:spLocks/>
            </p:cNvSpPr>
            <p:nvPr/>
          </p:nvSpPr>
          <p:spPr bwMode="auto">
            <a:xfrm>
              <a:off x="7852552" y="3285311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1 w 32"/>
                <a:gd name="T5" fmla="*/ 21 h 32"/>
                <a:gd name="T6" fmla="*/ 28 w 32"/>
                <a:gd name="T7" fmla="*/ 26 h 32"/>
                <a:gd name="T8" fmla="*/ 23 w 32"/>
                <a:gd name="T9" fmla="*/ 30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0 h 32"/>
                <a:gd name="T16" fmla="*/ 6 w 32"/>
                <a:gd name="T17" fmla="*/ 26 h 32"/>
                <a:gd name="T18" fmla="*/ 2 w 32"/>
                <a:gd name="T19" fmla="*/ 21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8 h 32"/>
                <a:gd name="T26" fmla="*/ 6 w 32"/>
                <a:gd name="T27" fmla="*/ 4 h 32"/>
                <a:gd name="T28" fmla="*/ 10 w 32"/>
                <a:gd name="T29" fmla="*/ 1 h 32"/>
                <a:gd name="T30" fmla="*/ 16 w 32"/>
                <a:gd name="T31" fmla="*/ 0 h 32"/>
                <a:gd name="T32" fmla="*/ 16 w 32"/>
                <a:gd name="T33" fmla="*/ 0 h 32"/>
                <a:gd name="T34" fmla="*/ 23 w 32"/>
                <a:gd name="T35" fmla="*/ 1 h 32"/>
                <a:gd name="T36" fmla="*/ 28 w 32"/>
                <a:gd name="T37" fmla="*/ 4 h 32"/>
                <a:gd name="T38" fmla="*/ 31 w 32"/>
                <a:gd name="T39" fmla="*/ 8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1" y="21"/>
                  </a:lnTo>
                  <a:lnTo>
                    <a:pt x="28" y="26"/>
                  </a:lnTo>
                  <a:lnTo>
                    <a:pt x="23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8"/>
                  </a:lnTo>
                  <a:lnTo>
                    <a:pt x="6" y="4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8" name="Freeform 89"/>
            <p:cNvSpPr>
              <a:spLocks/>
            </p:cNvSpPr>
            <p:nvPr/>
          </p:nvSpPr>
          <p:spPr bwMode="auto">
            <a:xfrm>
              <a:off x="7928752" y="3285311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1 h 32"/>
                <a:gd name="T6" fmla="*/ 27 w 32"/>
                <a:gd name="T7" fmla="*/ 26 h 32"/>
                <a:gd name="T8" fmla="*/ 23 w 32"/>
                <a:gd name="T9" fmla="*/ 30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0 h 32"/>
                <a:gd name="T16" fmla="*/ 6 w 32"/>
                <a:gd name="T17" fmla="*/ 26 h 32"/>
                <a:gd name="T18" fmla="*/ 1 w 32"/>
                <a:gd name="T19" fmla="*/ 21 h 32"/>
                <a:gd name="T20" fmla="*/ 0 w 32"/>
                <a:gd name="T21" fmla="*/ 16 h 32"/>
                <a:gd name="T22" fmla="*/ 0 w 32"/>
                <a:gd name="T23" fmla="*/ 16 h 32"/>
                <a:gd name="T24" fmla="*/ 1 w 32"/>
                <a:gd name="T25" fmla="*/ 8 h 32"/>
                <a:gd name="T26" fmla="*/ 6 w 32"/>
                <a:gd name="T27" fmla="*/ 4 h 32"/>
                <a:gd name="T28" fmla="*/ 10 w 32"/>
                <a:gd name="T29" fmla="*/ 1 h 32"/>
                <a:gd name="T30" fmla="*/ 16 w 32"/>
                <a:gd name="T31" fmla="*/ 0 h 32"/>
                <a:gd name="T32" fmla="*/ 16 w 32"/>
                <a:gd name="T33" fmla="*/ 0 h 32"/>
                <a:gd name="T34" fmla="*/ 23 w 32"/>
                <a:gd name="T35" fmla="*/ 1 h 32"/>
                <a:gd name="T36" fmla="*/ 27 w 32"/>
                <a:gd name="T37" fmla="*/ 4 h 32"/>
                <a:gd name="T38" fmla="*/ 30 w 32"/>
                <a:gd name="T39" fmla="*/ 8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1"/>
                  </a:lnTo>
                  <a:lnTo>
                    <a:pt x="27" y="26"/>
                  </a:lnTo>
                  <a:lnTo>
                    <a:pt x="23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8"/>
                  </a:lnTo>
                  <a:lnTo>
                    <a:pt x="6" y="4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9" name="Freeform 90"/>
            <p:cNvSpPr>
              <a:spLocks/>
            </p:cNvSpPr>
            <p:nvPr/>
          </p:nvSpPr>
          <p:spPr bwMode="auto">
            <a:xfrm>
              <a:off x="8016065" y="3434536"/>
              <a:ext cx="50800" cy="49213"/>
            </a:xfrm>
            <a:custGeom>
              <a:avLst/>
              <a:gdLst>
                <a:gd name="T0" fmla="*/ 32 w 32"/>
                <a:gd name="T1" fmla="*/ 15 h 31"/>
                <a:gd name="T2" fmla="*/ 32 w 32"/>
                <a:gd name="T3" fmla="*/ 15 h 31"/>
                <a:gd name="T4" fmla="*/ 30 w 32"/>
                <a:gd name="T5" fmla="*/ 21 h 31"/>
                <a:gd name="T6" fmla="*/ 27 w 32"/>
                <a:gd name="T7" fmla="*/ 27 h 31"/>
                <a:gd name="T8" fmla="*/ 21 w 32"/>
                <a:gd name="T9" fmla="*/ 30 h 31"/>
                <a:gd name="T10" fmla="*/ 16 w 32"/>
                <a:gd name="T11" fmla="*/ 31 h 31"/>
                <a:gd name="T12" fmla="*/ 16 w 32"/>
                <a:gd name="T13" fmla="*/ 31 h 31"/>
                <a:gd name="T14" fmla="*/ 10 w 32"/>
                <a:gd name="T15" fmla="*/ 30 h 31"/>
                <a:gd name="T16" fmla="*/ 4 w 32"/>
                <a:gd name="T17" fmla="*/ 27 h 31"/>
                <a:gd name="T18" fmla="*/ 1 w 32"/>
                <a:gd name="T19" fmla="*/ 21 h 31"/>
                <a:gd name="T20" fmla="*/ 0 w 32"/>
                <a:gd name="T21" fmla="*/ 15 h 31"/>
                <a:gd name="T22" fmla="*/ 0 w 32"/>
                <a:gd name="T23" fmla="*/ 15 h 31"/>
                <a:gd name="T24" fmla="*/ 1 w 32"/>
                <a:gd name="T25" fmla="*/ 10 h 31"/>
                <a:gd name="T26" fmla="*/ 4 w 32"/>
                <a:gd name="T27" fmla="*/ 4 h 31"/>
                <a:gd name="T28" fmla="*/ 10 w 32"/>
                <a:gd name="T29" fmla="*/ 1 h 31"/>
                <a:gd name="T30" fmla="*/ 16 w 32"/>
                <a:gd name="T31" fmla="*/ 0 h 31"/>
                <a:gd name="T32" fmla="*/ 16 w 32"/>
                <a:gd name="T33" fmla="*/ 0 h 31"/>
                <a:gd name="T34" fmla="*/ 21 w 32"/>
                <a:gd name="T35" fmla="*/ 1 h 31"/>
                <a:gd name="T36" fmla="*/ 27 w 32"/>
                <a:gd name="T37" fmla="*/ 4 h 31"/>
                <a:gd name="T38" fmla="*/ 30 w 32"/>
                <a:gd name="T39" fmla="*/ 10 h 31"/>
                <a:gd name="T40" fmla="*/ 32 w 32"/>
                <a:gd name="T41" fmla="*/ 15 h 31"/>
                <a:gd name="T42" fmla="*/ 32 w 32"/>
                <a:gd name="T4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1">
                  <a:moveTo>
                    <a:pt x="32" y="15"/>
                  </a:moveTo>
                  <a:lnTo>
                    <a:pt x="32" y="15"/>
                  </a:lnTo>
                  <a:lnTo>
                    <a:pt x="30" y="21"/>
                  </a:lnTo>
                  <a:lnTo>
                    <a:pt x="27" y="27"/>
                  </a:lnTo>
                  <a:lnTo>
                    <a:pt x="21" y="30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0" y="30"/>
                  </a:lnTo>
                  <a:lnTo>
                    <a:pt x="4" y="27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4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0" y="10"/>
                  </a:lnTo>
                  <a:lnTo>
                    <a:pt x="32" y="15"/>
                  </a:lnTo>
                  <a:lnTo>
                    <a:pt x="32" y="15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0" name="Freeform 91"/>
            <p:cNvSpPr>
              <a:spLocks/>
            </p:cNvSpPr>
            <p:nvPr/>
          </p:nvSpPr>
          <p:spPr bwMode="auto">
            <a:xfrm>
              <a:off x="8066865" y="3434536"/>
              <a:ext cx="47625" cy="49213"/>
            </a:xfrm>
            <a:custGeom>
              <a:avLst/>
              <a:gdLst>
                <a:gd name="T0" fmla="*/ 30 w 30"/>
                <a:gd name="T1" fmla="*/ 15 h 31"/>
                <a:gd name="T2" fmla="*/ 30 w 30"/>
                <a:gd name="T3" fmla="*/ 15 h 31"/>
                <a:gd name="T4" fmla="*/ 30 w 30"/>
                <a:gd name="T5" fmla="*/ 21 h 31"/>
                <a:gd name="T6" fmla="*/ 26 w 30"/>
                <a:gd name="T7" fmla="*/ 27 h 31"/>
                <a:gd name="T8" fmla="*/ 21 w 30"/>
                <a:gd name="T9" fmla="*/ 30 h 31"/>
                <a:gd name="T10" fmla="*/ 15 w 30"/>
                <a:gd name="T11" fmla="*/ 31 h 31"/>
                <a:gd name="T12" fmla="*/ 15 w 30"/>
                <a:gd name="T13" fmla="*/ 31 h 31"/>
                <a:gd name="T14" fmla="*/ 8 w 30"/>
                <a:gd name="T15" fmla="*/ 30 h 31"/>
                <a:gd name="T16" fmla="*/ 4 w 30"/>
                <a:gd name="T17" fmla="*/ 27 h 31"/>
                <a:gd name="T18" fmla="*/ 1 w 30"/>
                <a:gd name="T19" fmla="*/ 21 h 31"/>
                <a:gd name="T20" fmla="*/ 0 w 30"/>
                <a:gd name="T21" fmla="*/ 15 h 31"/>
                <a:gd name="T22" fmla="*/ 0 w 30"/>
                <a:gd name="T23" fmla="*/ 15 h 31"/>
                <a:gd name="T24" fmla="*/ 1 w 30"/>
                <a:gd name="T25" fmla="*/ 10 h 31"/>
                <a:gd name="T26" fmla="*/ 4 w 30"/>
                <a:gd name="T27" fmla="*/ 4 h 31"/>
                <a:gd name="T28" fmla="*/ 8 w 30"/>
                <a:gd name="T29" fmla="*/ 1 h 31"/>
                <a:gd name="T30" fmla="*/ 15 w 30"/>
                <a:gd name="T31" fmla="*/ 0 h 31"/>
                <a:gd name="T32" fmla="*/ 15 w 30"/>
                <a:gd name="T33" fmla="*/ 0 h 31"/>
                <a:gd name="T34" fmla="*/ 21 w 30"/>
                <a:gd name="T35" fmla="*/ 1 h 31"/>
                <a:gd name="T36" fmla="*/ 26 w 30"/>
                <a:gd name="T37" fmla="*/ 4 h 31"/>
                <a:gd name="T38" fmla="*/ 30 w 30"/>
                <a:gd name="T39" fmla="*/ 10 h 31"/>
                <a:gd name="T40" fmla="*/ 30 w 30"/>
                <a:gd name="T41" fmla="*/ 15 h 31"/>
                <a:gd name="T42" fmla="*/ 30 w 30"/>
                <a:gd name="T4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1">
                  <a:moveTo>
                    <a:pt x="30" y="15"/>
                  </a:moveTo>
                  <a:lnTo>
                    <a:pt x="30" y="15"/>
                  </a:lnTo>
                  <a:lnTo>
                    <a:pt x="30" y="21"/>
                  </a:lnTo>
                  <a:lnTo>
                    <a:pt x="26" y="27"/>
                  </a:lnTo>
                  <a:lnTo>
                    <a:pt x="21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0" y="10"/>
                  </a:lnTo>
                  <a:lnTo>
                    <a:pt x="30" y="15"/>
                  </a:lnTo>
                  <a:lnTo>
                    <a:pt x="30" y="15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1" name="Freeform 92"/>
            <p:cNvSpPr>
              <a:spLocks/>
            </p:cNvSpPr>
            <p:nvPr/>
          </p:nvSpPr>
          <p:spPr bwMode="auto">
            <a:xfrm>
              <a:off x="8157352" y="3434536"/>
              <a:ext cx="50800" cy="49213"/>
            </a:xfrm>
            <a:custGeom>
              <a:avLst/>
              <a:gdLst>
                <a:gd name="T0" fmla="*/ 32 w 32"/>
                <a:gd name="T1" fmla="*/ 15 h 31"/>
                <a:gd name="T2" fmla="*/ 32 w 32"/>
                <a:gd name="T3" fmla="*/ 15 h 31"/>
                <a:gd name="T4" fmla="*/ 31 w 32"/>
                <a:gd name="T5" fmla="*/ 21 h 31"/>
                <a:gd name="T6" fmla="*/ 28 w 32"/>
                <a:gd name="T7" fmla="*/ 27 h 31"/>
                <a:gd name="T8" fmla="*/ 22 w 32"/>
                <a:gd name="T9" fmla="*/ 30 h 31"/>
                <a:gd name="T10" fmla="*/ 16 w 32"/>
                <a:gd name="T11" fmla="*/ 31 h 31"/>
                <a:gd name="T12" fmla="*/ 16 w 32"/>
                <a:gd name="T13" fmla="*/ 31 h 31"/>
                <a:gd name="T14" fmla="*/ 10 w 32"/>
                <a:gd name="T15" fmla="*/ 30 h 31"/>
                <a:gd name="T16" fmla="*/ 5 w 32"/>
                <a:gd name="T17" fmla="*/ 27 h 31"/>
                <a:gd name="T18" fmla="*/ 2 w 32"/>
                <a:gd name="T19" fmla="*/ 21 h 31"/>
                <a:gd name="T20" fmla="*/ 0 w 32"/>
                <a:gd name="T21" fmla="*/ 15 h 31"/>
                <a:gd name="T22" fmla="*/ 0 w 32"/>
                <a:gd name="T23" fmla="*/ 15 h 31"/>
                <a:gd name="T24" fmla="*/ 2 w 32"/>
                <a:gd name="T25" fmla="*/ 10 h 31"/>
                <a:gd name="T26" fmla="*/ 5 w 32"/>
                <a:gd name="T27" fmla="*/ 4 h 31"/>
                <a:gd name="T28" fmla="*/ 10 w 32"/>
                <a:gd name="T29" fmla="*/ 1 h 31"/>
                <a:gd name="T30" fmla="*/ 16 w 32"/>
                <a:gd name="T31" fmla="*/ 0 h 31"/>
                <a:gd name="T32" fmla="*/ 16 w 32"/>
                <a:gd name="T33" fmla="*/ 0 h 31"/>
                <a:gd name="T34" fmla="*/ 22 w 32"/>
                <a:gd name="T35" fmla="*/ 1 h 31"/>
                <a:gd name="T36" fmla="*/ 28 w 32"/>
                <a:gd name="T37" fmla="*/ 4 h 31"/>
                <a:gd name="T38" fmla="*/ 31 w 32"/>
                <a:gd name="T39" fmla="*/ 10 h 31"/>
                <a:gd name="T40" fmla="*/ 32 w 32"/>
                <a:gd name="T41" fmla="*/ 15 h 31"/>
                <a:gd name="T42" fmla="*/ 32 w 32"/>
                <a:gd name="T4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1">
                  <a:moveTo>
                    <a:pt x="32" y="15"/>
                  </a:moveTo>
                  <a:lnTo>
                    <a:pt x="32" y="15"/>
                  </a:lnTo>
                  <a:lnTo>
                    <a:pt x="31" y="21"/>
                  </a:lnTo>
                  <a:lnTo>
                    <a:pt x="28" y="27"/>
                  </a:lnTo>
                  <a:lnTo>
                    <a:pt x="22" y="30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0" y="30"/>
                  </a:lnTo>
                  <a:lnTo>
                    <a:pt x="5" y="27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8" y="4"/>
                  </a:lnTo>
                  <a:lnTo>
                    <a:pt x="31" y="10"/>
                  </a:lnTo>
                  <a:lnTo>
                    <a:pt x="32" y="15"/>
                  </a:lnTo>
                  <a:lnTo>
                    <a:pt x="32" y="15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2" name="Freeform 91"/>
            <p:cNvSpPr>
              <a:spLocks/>
            </p:cNvSpPr>
            <p:nvPr/>
          </p:nvSpPr>
          <p:spPr bwMode="auto">
            <a:xfrm>
              <a:off x="8054919" y="3435232"/>
              <a:ext cx="47625" cy="49213"/>
            </a:xfrm>
            <a:custGeom>
              <a:avLst/>
              <a:gdLst>
                <a:gd name="T0" fmla="*/ 30 w 30"/>
                <a:gd name="T1" fmla="*/ 15 h 31"/>
                <a:gd name="T2" fmla="*/ 30 w 30"/>
                <a:gd name="T3" fmla="*/ 15 h 31"/>
                <a:gd name="T4" fmla="*/ 30 w 30"/>
                <a:gd name="T5" fmla="*/ 21 h 31"/>
                <a:gd name="T6" fmla="*/ 26 w 30"/>
                <a:gd name="T7" fmla="*/ 27 h 31"/>
                <a:gd name="T8" fmla="*/ 21 w 30"/>
                <a:gd name="T9" fmla="*/ 30 h 31"/>
                <a:gd name="T10" fmla="*/ 15 w 30"/>
                <a:gd name="T11" fmla="*/ 31 h 31"/>
                <a:gd name="T12" fmla="*/ 15 w 30"/>
                <a:gd name="T13" fmla="*/ 31 h 31"/>
                <a:gd name="T14" fmla="*/ 8 w 30"/>
                <a:gd name="T15" fmla="*/ 30 h 31"/>
                <a:gd name="T16" fmla="*/ 4 w 30"/>
                <a:gd name="T17" fmla="*/ 27 h 31"/>
                <a:gd name="T18" fmla="*/ 1 w 30"/>
                <a:gd name="T19" fmla="*/ 21 h 31"/>
                <a:gd name="T20" fmla="*/ 0 w 30"/>
                <a:gd name="T21" fmla="*/ 15 h 31"/>
                <a:gd name="T22" fmla="*/ 0 w 30"/>
                <a:gd name="T23" fmla="*/ 15 h 31"/>
                <a:gd name="T24" fmla="*/ 1 w 30"/>
                <a:gd name="T25" fmla="*/ 10 h 31"/>
                <a:gd name="T26" fmla="*/ 4 w 30"/>
                <a:gd name="T27" fmla="*/ 4 h 31"/>
                <a:gd name="T28" fmla="*/ 8 w 30"/>
                <a:gd name="T29" fmla="*/ 1 h 31"/>
                <a:gd name="T30" fmla="*/ 15 w 30"/>
                <a:gd name="T31" fmla="*/ 0 h 31"/>
                <a:gd name="T32" fmla="*/ 15 w 30"/>
                <a:gd name="T33" fmla="*/ 0 h 31"/>
                <a:gd name="T34" fmla="*/ 21 w 30"/>
                <a:gd name="T35" fmla="*/ 1 h 31"/>
                <a:gd name="T36" fmla="*/ 26 w 30"/>
                <a:gd name="T37" fmla="*/ 4 h 31"/>
                <a:gd name="T38" fmla="*/ 30 w 30"/>
                <a:gd name="T39" fmla="*/ 10 h 31"/>
                <a:gd name="T40" fmla="*/ 30 w 30"/>
                <a:gd name="T41" fmla="*/ 15 h 31"/>
                <a:gd name="T42" fmla="*/ 30 w 30"/>
                <a:gd name="T4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1">
                  <a:moveTo>
                    <a:pt x="30" y="15"/>
                  </a:moveTo>
                  <a:lnTo>
                    <a:pt x="30" y="15"/>
                  </a:lnTo>
                  <a:lnTo>
                    <a:pt x="30" y="21"/>
                  </a:lnTo>
                  <a:lnTo>
                    <a:pt x="26" y="27"/>
                  </a:lnTo>
                  <a:lnTo>
                    <a:pt x="21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4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0" y="10"/>
                  </a:lnTo>
                  <a:lnTo>
                    <a:pt x="30" y="15"/>
                  </a:lnTo>
                  <a:lnTo>
                    <a:pt x="30" y="15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3" name="Freeform 168"/>
            <p:cNvSpPr>
              <a:spLocks/>
            </p:cNvSpPr>
            <p:nvPr/>
          </p:nvSpPr>
          <p:spPr bwMode="auto">
            <a:xfrm>
              <a:off x="8084244" y="1370815"/>
              <a:ext cx="46038" cy="46038"/>
            </a:xfrm>
            <a:custGeom>
              <a:avLst/>
              <a:gdLst>
                <a:gd name="T0" fmla="*/ 29 w 29"/>
                <a:gd name="T1" fmla="*/ 29 h 29"/>
                <a:gd name="T2" fmla="*/ 0 w 29"/>
                <a:gd name="T3" fmla="*/ 29 h 29"/>
                <a:gd name="T4" fmla="*/ 15 w 29"/>
                <a:gd name="T5" fmla="*/ 0 h 29"/>
                <a:gd name="T6" fmla="*/ 29 w 29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9">
                  <a:moveTo>
                    <a:pt x="29" y="29"/>
                  </a:moveTo>
                  <a:lnTo>
                    <a:pt x="0" y="29"/>
                  </a:lnTo>
                  <a:lnTo>
                    <a:pt x="15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cxnSp>
          <p:nvCxnSpPr>
            <p:cNvPr id="664" name="Straight Connector 442"/>
            <p:cNvCxnSpPr/>
            <p:nvPr/>
          </p:nvCxnSpPr>
          <p:spPr>
            <a:xfrm flipH="1">
              <a:off x="7952005" y="1394612"/>
              <a:ext cx="310516" cy="0"/>
            </a:xfrm>
            <a:prstGeom prst="line">
              <a:avLst/>
            </a:prstGeom>
            <a:noFill/>
            <a:ln w="19050" cap="flat" cmpd="sng" algn="ctr">
              <a:solidFill>
                <a:srgbClr val="6D2687"/>
              </a:solidFill>
              <a:prstDash val="solid"/>
            </a:ln>
            <a:effectLst/>
          </p:spPr>
        </p:cxnSp>
        <p:sp>
          <p:nvSpPr>
            <p:cNvPr id="665" name="TextBox 443"/>
            <p:cNvSpPr txBox="1"/>
            <p:nvPr/>
          </p:nvSpPr>
          <p:spPr>
            <a:xfrm>
              <a:off x="8289602" y="1196781"/>
              <a:ext cx="649907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DVd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666" name="TextBox 444"/>
            <p:cNvSpPr txBox="1"/>
            <p:nvPr/>
          </p:nvSpPr>
          <p:spPr>
            <a:xfrm>
              <a:off x="8282594" y="1460481"/>
              <a:ext cx="512935" cy="36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667" name="Straight Connector 445"/>
            <p:cNvCxnSpPr/>
            <p:nvPr/>
          </p:nvCxnSpPr>
          <p:spPr>
            <a:xfrm flipH="1">
              <a:off x="7951288" y="1572491"/>
              <a:ext cx="310516" cy="0"/>
            </a:xfrm>
            <a:prstGeom prst="line">
              <a:avLst/>
            </a:prstGeom>
            <a:noFill/>
            <a:ln w="19050" cap="flat" cmpd="sng" algn="ctr">
              <a:solidFill>
                <a:srgbClr val="EF8200"/>
              </a:solidFill>
              <a:prstDash val="solid"/>
            </a:ln>
            <a:effectLst/>
          </p:spPr>
        </p:cxnSp>
        <p:sp>
          <p:nvSpPr>
            <p:cNvPr id="668" name="Freeform 70"/>
            <p:cNvSpPr>
              <a:spLocks/>
            </p:cNvSpPr>
            <p:nvPr/>
          </p:nvSpPr>
          <p:spPr bwMode="auto">
            <a:xfrm>
              <a:off x="8085113" y="1549554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7 w 32"/>
                <a:gd name="T7" fmla="*/ 26 h 32"/>
                <a:gd name="T8" fmla="*/ 23 w 32"/>
                <a:gd name="T9" fmla="*/ 31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1 h 32"/>
                <a:gd name="T16" fmla="*/ 6 w 32"/>
                <a:gd name="T17" fmla="*/ 26 h 32"/>
                <a:gd name="T18" fmla="*/ 1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1 w 32"/>
                <a:gd name="T25" fmla="*/ 9 h 32"/>
                <a:gd name="T26" fmla="*/ 6 w 32"/>
                <a:gd name="T27" fmla="*/ 5 h 32"/>
                <a:gd name="T28" fmla="*/ 10 w 32"/>
                <a:gd name="T29" fmla="*/ 2 h 32"/>
                <a:gd name="T30" fmla="*/ 16 w 32"/>
                <a:gd name="T31" fmla="*/ 0 h 32"/>
                <a:gd name="T32" fmla="*/ 16 w 32"/>
                <a:gd name="T33" fmla="*/ 0 h 32"/>
                <a:gd name="T34" fmla="*/ 23 w 32"/>
                <a:gd name="T35" fmla="*/ 2 h 32"/>
                <a:gd name="T36" fmla="*/ 27 w 32"/>
                <a:gd name="T37" fmla="*/ 5 h 32"/>
                <a:gd name="T38" fmla="*/ 30 w 32"/>
                <a:gd name="T39" fmla="*/ 9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7" y="26"/>
                  </a:lnTo>
                  <a:lnTo>
                    <a:pt x="23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1"/>
                  </a:lnTo>
                  <a:lnTo>
                    <a:pt x="6" y="26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0" y="9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669" name="TextBox 447"/>
            <p:cNvSpPr txBox="1"/>
            <p:nvPr/>
          </p:nvSpPr>
          <p:spPr>
            <a:xfrm>
              <a:off x="6703141" y="996604"/>
              <a:ext cx="781112" cy="453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PFS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0" name="Straight Connector 3"/>
            <p:cNvCxnSpPr/>
            <p:nvPr/>
          </p:nvCxnSpPr>
          <p:spPr bwMode="auto">
            <a:xfrm>
              <a:off x="5287751" y="2674762"/>
              <a:ext cx="3427344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1118" name="Agrupar 1117"/>
          <p:cNvGrpSpPr>
            <a:grpSpLocks noChangeAspect="1"/>
          </p:cNvGrpSpPr>
          <p:nvPr/>
        </p:nvGrpSpPr>
        <p:grpSpPr>
          <a:xfrm>
            <a:off x="5257006" y="3965808"/>
            <a:ext cx="3726642" cy="2858351"/>
            <a:chOff x="3649733" y="4196030"/>
            <a:chExt cx="5412402" cy="4151342"/>
          </a:xfrm>
        </p:grpSpPr>
        <p:sp>
          <p:nvSpPr>
            <p:cNvPr id="895" name="Freeform 99"/>
            <p:cNvSpPr>
              <a:spLocks/>
            </p:cNvSpPr>
            <p:nvPr/>
          </p:nvSpPr>
          <p:spPr bwMode="auto">
            <a:xfrm>
              <a:off x="5038145" y="4438812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6" name="TextBox 220"/>
            <p:cNvSpPr txBox="1"/>
            <p:nvPr/>
          </p:nvSpPr>
          <p:spPr>
            <a:xfrm>
              <a:off x="4877239" y="7246292"/>
              <a:ext cx="370638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97" name="TextBox 221"/>
            <p:cNvSpPr txBox="1"/>
            <p:nvPr/>
          </p:nvSpPr>
          <p:spPr>
            <a:xfrm>
              <a:off x="5536441" y="7246292"/>
              <a:ext cx="370638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3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98" name="TextBox 222"/>
            <p:cNvSpPr txBox="1"/>
            <p:nvPr/>
          </p:nvSpPr>
          <p:spPr>
            <a:xfrm>
              <a:off x="6210742" y="7246292"/>
              <a:ext cx="370638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99" name="TextBox 223"/>
            <p:cNvSpPr txBox="1"/>
            <p:nvPr/>
          </p:nvSpPr>
          <p:spPr>
            <a:xfrm>
              <a:off x="6891780" y="7246292"/>
              <a:ext cx="370638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9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0" name="TextBox 224"/>
            <p:cNvSpPr txBox="1"/>
            <p:nvPr/>
          </p:nvSpPr>
          <p:spPr>
            <a:xfrm>
              <a:off x="7516837" y="7246292"/>
              <a:ext cx="473077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1" name="TextBox 225"/>
            <p:cNvSpPr txBox="1"/>
            <p:nvPr/>
          </p:nvSpPr>
          <p:spPr>
            <a:xfrm>
              <a:off x="8195086" y="7246292"/>
              <a:ext cx="473077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15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2" name="TextBox 226"/>
            <p:cNvSpPr txBox="1"/>
            <p:nvPr/>
          </p:nvSpPr>
          <p:spPr>
            <a:xfrm>
              <a:off x="4640520" y="7123181"/>
              <a:ext cx="370638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3" name="TextBox 227"/>
            <p:cNvSpPr txBox="1"/>
            <p:nvPr/>
          </p:nvSpPr>
          <p:spPr>
            <a:xfrm>
              <a:off x="4486863" y="6575494"/>
              <a:ext cx="524295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4" name="TextBox 228"/>
            <p:cNvSpPr txBox="1"/>
            <p:nvPr/>
          </p:nvSpPr>
          <p:spPr>
            <a:xfrm>
              <a:off x="4486863" y="6013519"/>
              <a:ext cx="524295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0.4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5" name="TextBox 229"/>
            <p:cNvSpPr txBox="1"/>
            <p:nvPr/>
          </p:nvSpPr>
          <p:spPr>
            <a:xfrm>
              <a:off x="4486863" y="5451543"/>
              <a:ext cx="524295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6" name="TextBox 230"/>
            <p:cNvSpPr txBox="1"/>
            <p:nvPr/>
          </p:nvSpPr>
          <p:spPr>
            <a:xfrm>
              <a:off x="4486863" y="4894331"/>
              <a:ext cx="524295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0.8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7" name="TextBox 231"/>
            <p:cNvSpPr txBox="1"/>
            <p:nvPr/>
          </p:nvSpPr>
          <p:spPr>
            <a:xfrm>
              <a:off x="4486863" y="4341881"/>
              <a:ext cx="524295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1.0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8" name="TextBox 232"/>
            <p:cNvSpPr txBox="1"/>
            <p:nvPr/>
          </p:nvSpPr>
          <p:spPr>
            <a:xfrm>
              <a:off x="5232642" y="7451843"/>
              <a:ext cx="3031688" cy="3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</a:rPr>
                <a:t>Months since randomization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909" name="TextBox 233"/>
            <p:cNvSpPr txBox="1"/>
            <p:nvPr/>
          </p:nvSpPr>
          <p:spPr>
            <a:xfrm rot="16200000">
              <a:off x="3042588" y="5560943"/>
              <a:ext cx="2286383" cy="62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</a:rPr>
                <a:t>Proportion surviving without progression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910" name="TextBox 234"/>
            <p:cNvSpPr txBox="1"/>
            <p:nvPr/>
          </p:nvSpPr>
          <p:spPr>
            <a:xfrm>
              <a:off x="3649733" y="7542770"/>
              <a:ext cx="1164531" cy="80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No. at risk</a:t>
              </a:r>
            </a:p>
            <a:p>
              <a:pPr algn="r"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Vd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r"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DVd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1" name="TextBox 235"/>
            <p:cNvSpPr txBox="1"/>
            <p:nvPr/>
          </p:nvSpPr>
          <p:spPr>
            <a:xfrm>
              <a:off x="4774802" y="7744231"/>
              <a:ext cx="575513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247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251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2" name="TextBox 236"/>
            <p:cNvSpPr txBox="1"/>
            <p:nvPr/>
          </p:nvSpPr>
          <p:spPr>
            <a:xfrm>
              <a:off x="5434003" y="7744231"/>
              <a:ext cx="575513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181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214</a:t>
              </a:r>
            </a:p>
          </p:txBody>
        </p:sp>
        <p:sp>
          <p:nvSpPr>
            <p:cNvPr id="913" name="TextBox 237"/>
            <p:cNvSpPr txBox="1"/>
            <p:nvPr/>
          </p:nvSpPr>
          <p:spPr>
            <a:xfrm>
              <a:off x="6108305" y="7744232"/>
              <a:ext cx="575513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106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145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4" name="TextBox 238"/>
            <p:cNvSpPr txBox="1"/>
            <p:nvPr/>
          </p:nvSpPr>
          <p:spPr>
            <a:xfrm>
              <a:off x="6840560" y="7744231"/>
              <a:ext cx="473077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25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56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5" name="TextBox 239"/>
            <p:cNvSpPr txBox="1"/>
            <p:nvPr/>
          </p:nvSpPr>
          <p:spPr>
            <a:xfrm>
              <a:off x="7516838" y="7744231"/>
              <a:ext cx="473077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11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6" name="TextBox 240"/>
            <p:cNvSpPr txBox="1"/>
            <p:nvPr/>
          </p:nvSpPr>
          <p:spPr>
            <a:xfrm>
              <a:off x="8246303" y="7744231"/>
              <a:ext cx="370638" cy="58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ct val="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917" name="Freeform 5"/>
            <p:cNvSpPr>
              <a:spLocks/>
            </p:cNvSpPr>
            <p:nvPr/>
          </p:nvSpPr>
          <p:spPr bwMode="auto">
            <a:xfrm>
              <a:off x="5057196" y="4461831"/>
              <a:ext cx="3370263" cy="2782888"/>
            </a:xfrm>
            <a:custGeom>
              <a:avLst/>
              <a:gdLst>
                <a:gd name="T0" fmla="*/ 0 w 2123"/>
                <a:gd name="T1" fmla="*/ 0 h 1753"/>
                <a:gd name="T2" fmla="*/ 0 w 2123"/>
                <a:gd name="T3" fmla="*/ 1753 h 1753"/>
                <a:gd name="T4" fmla="*/ 2123 w 2123"/>
                <a:gd name="T5" fmla="*/ 175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3" h="1753">
                  <a:moveTo>
                    <a:pt x="0" y="0"/>
                  </a:moveTo>
                  <a:lnTo>
                    <a:pt x="0" y="1753"/>
                  </a:lnTo>
                  <a:lnTo>
                    <a:pt x="2123" y="1753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18" name="Line 6"/>
            <p:cNvSpPr>
              <a:spLocks noChangeShapeType="1"/>
            </p:cNvSpPr>
            <p:nvPr/>
          </p:nvSpPr>
          <p:spPr bwMode="auto">
            <a:xfrm flipH="1">
              <a:off x="5011158" y="7244719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19" name="Line 7"/>
            <p:cNvSpPr>
              <a:spLocks noChangeShapeType="1"/>
            </p:cNvSpPr>
            <p:nvPr/>
          </p:nvSpPr>
          <p:spPr bwMode="auto">
            <a:xfrm>
              <a:off x="5057196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0" name="Line 8"/>
            <p:cNvSpPr>
              <a:spLocks noChangeShapeType="1"/>
            </p:cNvSpPr>
            <p:nvPr/>
          </p:nvSpPr>
          <p:spPr bwMode="auto">
            <a:xfrm>
              <a:off x="5723946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1" name="Line 9"/>
            <p:cNvSpPr>
              <a:spLocks noChangeShapeType="1"/>
            </p:cNvSpPr>
            <p:nvPr/>
          </p:nvSpPr>
          <p:spPr bwMode="auto">
            <a:xfrm>
              <a:off x="6400221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2" name="Line 10"/>
            <p:cNvSpPr>
              <a:spLocks noChangeShapeType="1"/>
            </p:cNvSpPr>
            <p:nvPr/>
          </p:nvSpPr>
          <p:spPr bwMode="auto">
            <a:xfrm>
              <a:off x="7079671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3" name="Line 11"/>
            <p:cNvSpPr>
              <a:spLocks noChangeShapeType="1"/>
            </p:cNvSpPr>
            <p:nvPr/>
          </p:nvSpPr>
          <p:spPr bwMode="auto">
            <a:xfrm>
              <a:off x="7751183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4" name="Line 12"/>
            <p:cNvSpPr>
              <a:spLocks noChangeShapeType="1"/>
            </p:cNvSpPr>
            <p:nvPr/>
          </p:nvSpPr>
          <p:spPr bwMode="auto">
            <a:xfrm>
              <a:off x="8427458" y="7244719"/>
              <a:ext cx="0" cy="46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5" name="Line 13"/>
            <p:cNvSpPr>
              <a:spLocks noChangeShapeType="1"/>
            </p:cNvSpPr>
            <p:nvPr/>
          </p:nvSpPr>
          <p:spPr bwMode="auto">
            <a:xfrm flipH="1">
              <a:off x="5011158" y="6687506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6" name="Line 14"/>
            <p:cNvSpPr>
              <a:spLocks noChangeShapeType="1"/>
            </p:cNvSpPr>
            <p:nvPr/>
          </p:nvSpPr>
          <p:spPr bwMode="auto">
            <a:xfrm flipH="1">
              <a:off x="5011158" y="6131881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7" name="Line 15"/>
            <p:cNvSpPr>
              <a:spLocks noChangeShapeType="1"/>
            </p:cNvSpPr>
            <p:nvPr/>
          </p:nvSpPr>
          <p:spPr bwMode="auto">
            <a:xfrm flipH="1">
              <a:off x="5011158" y="5574669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8" name="Line 16"/>
            <p:cNvSpPr>
              <a:spLocks noChangeShapeType="1"/>
            </p:cNvSpPr>
            <p:nvPr/>
          </p:nvSpPr>
          <p:spPr bwMode="auto">
            <a:xfrm flipH="1">
              <a:off x="5011158" y="5017456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29" name="Line 17"/>
            <p:cNvSpPr>
              <a:spLocks noChangeShapeType="1"/>
            </p:cNvSpPr>
            <p:nvPr/>
          </p:nvSpPr>
          <p:spPr bwMode="auto">
            <a:xfrm flipH="1">
              <a:off x="5011158" y="4461831"/>
              <a:ext cx="460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930" name="Freeform 255"/>
            <p:cNvSpPr/>
            <p:nvPr/>
          </p:nvSpPr>
          <p:spPr>
            <a:xfrm>
              <a:off x="5068744" y="4477984"/>
              <a:ext cx="3308593" cy="1165686"/>
            </a:xfrm>
            <a:custGeom>
              <a:avLst/>
              <a:gdLst>
                <a:gd name="connsiteX0" fmla="*/ 3308593 w 3308593"/>
                <a:gd name="connsiteY0" fmla="*/ 1165686 h 1165686"/>
                <a:gd name="connsiteX1" fmla="*/ 2729240 w 3308593"/>
                <a:gd name="connsiteY1" fmla="*/ 1165686 h 1165686"/>
                <a:gd name="connsiteX2" fmla="*/ 2729240 w 3308593"/>
                <a:gd name="connsiteY2" fmla="*/ 935341 h 1165686"/>
                <a:gd name="connsiteX3" fmla="*/ 2289490 w 3308593"/>
                <a:gd name="connsiteY3" fmla="*/ 935341 h 1165686"/>
                <a:gd name="connsiteX4" fmla="*/ 2289490 w 3308593"/>
                <a:gd name="connsiteY4" fmla="*/ 935341 h 1165686"/>
                <a:gd name="connsiteX5" fmla="*/ 2289490 w 3308593"/>
                <a:gd name="connsiteY5" fmla="*/ 900440 h 1165686"/>
                <a:gd name="connsiteX6" fmla="*/ 2108006 w 3308593"/>
                <a:gd name="connsiteY6" fmla="*/ 900440 h 1165686"/>
                <a:gd name="connsiteX7" fmla="*/ 2108006 w 3308593"/>
                <a:gd name="connsiteY7" fmla="*/ 872519 h 1165686"/>
                <a:gd name="connsiteX8" fmla="*/ 2059145 w 3308593"/>
                <a:gd name="connsiteY8" fmla="*/ 872519 h 1165686"/>
                <a:gd name="connsiteX9" fmla="*/ 2059145 w 3308593"/>
                <a:gd name="connsiteY9" fmla="*/ 746877 h 1165686"/>
                <a:gd name="connsiteX10" fmla="*/ 1961423 w 3308593"/>
                <a:gd name="connsiteY10" fmla="*/ 746877 h 1165686"/>
                <a:gd name="connsiteX11" fmla="*/ 1961423 w 3308593"/>
                <a:gd name="connsiteY11" fmla="*/ 698015 h 1165686"/>
                <a:gd name="connsiteX12" fmla="*/ 1961423 w 3308593"/>
                <a:gd name="connsiteY12" fmla="*/ 698015 h 1165686"/>
                <a:gd name="connsiteX13" fmla="*/ 1926522 w 3308593"/>
                <a:gd name="connsiteY13" fmla="*/ 698015 h 1165686"/>
                <a:gd name="connsiteX14" fmla="*/ 1926522 w 3308593"/>
                <a:gd name="connsiteY14" fmla="*/ 663115 h 1165686"/>
                <a:gd name="connsiteX15" fmla="*/ 1926522 w 3308593"/>
                <a:gd name="connsiteY15" fmla="*/ 663115 h 1165686"/>
                <a:gd name="connsiteX16" fmla="*/ 1898601 w 3308593"/>
                <a:gd name="connsiteY16" fmla="*/ 635194 h 1165686"/>
                <a:gd name="connsiteX17" fmla="*/ 1675237 w 3308593"/>
                <a:gd name="connsiteY17" fmla="*/ 635194 h 1165686"/>
                <a:gd name="connsiteX18" fmla="*/ 1675237 w 3308593"/>
                <a:gd name="connsiteY18" fmla="*/ 600293 h 1165686"/>
                <a:gd name="connsiteX19" fmla="*/ 1640336 w 3308593"/>
                <a:gd name="connsiteY19" fmla="*/ 600293 h 1165686"/>
                <a:gd name="connsiteX20" fmla="*/ 1640336 w 3308593"/>
                <a:gd name="connsiteY20" fmla="*/ 530492 h 1165686"/>
                <a:gd name="connsiteX21" fmla="*/ 1570535 w 3308593"/>
                <a:gd name="connsiteY21" fmla="*/ 530492 h 1165686"/>
                <a:gd name="connsiteX22" fmla="*/ 1570535 w 3308593"/>
                <a:gd name="connsiteY22" fmla="*/ 530492 h 1165686"/>
                <a:gd name="connsiteX23" fmla="*/ 1570535 w 3308593"/>
                <a:gd name="connsiteY23" fmla="*/ 502571 h 1165686"/>
                <a:gd name="connsiteX24" fmla="*/ 1486773 w 3308593"/>
                <a:gd name="connsiteY24" fmla="*/ 502571 h 1165686"/>
                <a:gd name="connsiteX25" fmla="*/ 1486773 w 3308593"/>
                <a:gd name="connsiteY25" fmla="*/ 460690 h 1165686"/>
                <a:gd name="connsiteX26" fmla="*/ 1451872 w 3308593"/>
                <a:gd name="connsiteY26" fmla="*/ 460690 h 1165686"/>
                <a:gd name="connsiteX27" fmla="*/ 1451872 w 3308593"/>
                <a:gd name="connsiteY27" fmla="*/ 355988 h 1165686"/>
                <a:gd name="connsiteX28" fmla="*/ 1423951 w 3308593"/>
                <a:gd name="connsiteY28" fmla="*/ 355988 h 1165686"/>
                <a:gd name="connsiteX29" fmla="*/ 1423951 w 3308593"/>
                <a:gd name="connsiteY29" fmla="*/ 342028 h 1165686"/>
                <a:gd name="connsiteX30" fmla="*/ 1270388 w 3308593"/>
                <a:gd name="connsiteY30" fmla="*/ 342028 h 1165686"/>
                <a:gd name="connsiteX31" fmla="*/ 1270388 w 3308593"/>
                <a:gd name="connsiteY31" fmla="*/ 342028 h 1165686"/>
                <a:gd name="connsiteX32" fmla="*/ 1270388 w 3308593"/>
                <a:gd name="connsiteY32" fmla="*/ 321087 h 1165686"/>
                <a:gd name="connsiteX33" fmla="*/ 1130785 w 3308593"/>
                <a:gd name="connsiteY33" fmla="*/ 321087 h 1165686"/>
                <a:gd name="connsiteX34" fmla="*/ 1130785 w 3308593"/>
                <a:gd name="connsiteY34" fmla="*/ 321087 h 1165686"/>
                <a:gd name="connsiteX35" fmla="*/ 1130785 w 3308593"/>
                <a:gd name="connsiteY35" fmla="*/ 293167 h 1165686"/>
                <a:gd name="connsiteX36" fmla="*/ 1130785 w 3308593"/>
                <a:gd name="connsiteY36" fmla="*/ 293167 h 1165686"/>
                <a:gd name="connsiteX37" fmla="*/ 1074944 w 3308593"/>
                <a:gd name="connsiteY37" fmla="*/ 293167 h 1165686"/>
                <a:gd name="connsiteX38" fmla="*/ 1074944 w 3308593"/>
                <a:gd name="connsiteY38" fmla="*/ 272226 h 1165686"/>
                <a:gd name="connsiteX39" fmla="*/ 970241 w 3308593"/>
                <a:gd name="connsiteY39" fmla="*/ 272226 h 1165686"/>
                <a:gd name="connsiteX40" fmla="*/ 970241 w 3308593"/>
                <a:gd name="connsiteY40" fmla="*/ 272226 h 1165686"/>
                <a:gd name="connsiteX41" fmla="*/ 970241 w 3308593"/>
                <a:gd name="connsiteY41" fmla="*/ 237325 h 1165686"/>
                <a:gd name="connsiteX42" fmla="*/ 935341 w 3308593"/>
                <a:gd name="connsiteY42" fmla="*/ 237325 h 1165686"/>
                <a:gd name="connsiteX43" fmla="*/ 935341 w 3308593"/>
                <a:gd name="connsiteY43" fmla="*/ 209405 h 1165686"/>
                <a:gd name="connsiteX44" fmla="*/ 781777 w 3308593"/>
                <a:gd name="connsiteY44" fmla="*/ 209405 h 1165686"/>
                <a:gd name="connsiteX45" fmla="*/ 781777 w 3308593"/>
                <a:gd name="connsiteY45" fmla="*/ 174504 h 1165686"/>
                <a:gd name="connsiteX46" fmla="*/ 677075 w 3308593"/>
                <a:gd name="connsiteY46" fmla="*/ 174504 h 1165686"/>
                <a:gd name="connsiteX47" fmla="*/ 677075 w 3308593"/>
                <a:gd name="connsiteY47" fmla="*/ 160544 h 1165686"/>
                <a:gd name="connsiteX48" fmla="*/ 586333 w 3308593"/>
                <a:gd name="connsiteY48" fmla="*/ 160544 h 1165686"/>
                <a:gd name="connsiteX49" fmla="*/ 586333 w 3308593"/>
                <a:gd name="connsiteY49" fmla="*/ 118663 h 1165686"/>
                <a:gd name="connsiteX50" fmla="*/ 432770 w 3308593"/>
                <a:gd name="connsiteY50" fmla="*/ 118663 h 1165686"/>
                <a:gd name="connsiteX51" fmla="*/ 432770 w 3308593"/>
                <a:gd name="connsiteY51" fmla="*/ 90742 h 1165686"/>
                <a:gd name="connsiteX52" fmla="*/ 307127 w 3308593"/>
                <a:gd name="connsiteY52" fmla="*/ 90742 h 1165686"/>
                <a:gd name="connsiteX53" fmla="*/ 307127 w 3308593"/>
                <a:gd name="connsiteY53" fmla="*/ 69802 h 1165686"/>
                <a:gd name="connsiteX54" fmla="*/ 153564 w 3308593"/>
                <a:gd name="connsiteY54" fmla="*/ 69802 h 1165686"/>
                <a:gd name="connsiteX55" fmla="*/ 153564 w 3308593"/>
                <a:gd name="connsiteY55" fmla="*/ 20941 h 1165686"/>
                <a:gd name="connsiteX56" fmla="*/ 111683 w 3308593"/>
                <a:gd name="connsiteY56" fmla="*/ 20941 h 1165686"/>
                <a:gd name="connsiteX57" fmla="*/ 111683 w 3308593"/>
                <a:gd name="connsiteY57" fmla="*/ 0 h 1165686"/>
                <a:gd name="connsiteX58" fmla="*/ 0 w 3308593"/>
                <a:gd name="connsiteY58" fmla="*/ 0 h 116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308593" h="1165686">
                  <a:moveTo>
                    <a:pt x="3308593" y="1165686"/>
                  </a:moveTo>
                  <a:lnTo>
                    <a:pt x="2729240" y="1165686"/>
                  </a:lnTo>
                  <a:lnTo>
                    <a:pt x="2729240" y="935341"/>
                  </a:lnTo>
                  <a:lnTo>
                    <a:pt x="2289490" y="935341"/>
                  </a:lnTo>
                  <a:lnTo>
                    <a:pt x="2289490" y="935341"/>
                  </a:lnTo>
                  <a:lnTo>
                    <a:pt x="2289490" y="900440"/>
                  </a:lnTo>
                  <a:lnTo>
                    <a:pt x="2108006" y="900440"/>
                  </a:lnTo>
                  <a:lnTo>
                    <a:pt x="2108006" y="872519"/>
                  </a:lnTo>
                  <a:lnTo>
                    <a:pt x="2059145" y="872519"/>
                  </a:lnTo>
                  <a:lnTo>
                    <a:pt x="2059145" y="746877"/>
                  </a:lnTo>
                  <a:lnTo>
                    <a:pt x="1961423" y="746877"/>
                  </a:lnTo>
                  <a:lnTo>
                    <a:pt x="1961423" y="698015"/>
                  </a:lnTo>
                  <a:lnTo>
                    <a:pt x="1961423" y="698015"/>
                  </a:lnTo>
                  <a:lnTo>
                    <a:pt x="1926522" y="698015"/>
                  </a:lnTo>
                  <a:lnTo>
                    <a:pt x="1926522" y="663115"/>
                  </a:lnTo>
                  <a:lnTo>
                    <a:pt x="1926522" y="663115"/>
                  </a:lnTo>
                  <a:lnTo>
                    <a:pt x="1898601" y="635194"/>
                  </a:lnTo>
                  <a:lnTo>
                    <a:pt x="1675237" y="635194"/>
                  </a:lnTo>
                  <a:lnTo>
                    <a:pt x="1675237" y="600293"/>
                  </a:lnTo>
                  <a:lnTo>
                    <a:pt x="1640336" y="600293"/>
                  </a:lnTo>
                  <a:lnTo>
                    <a:pt x="1640336" y="530492"/>
                  </a:lnTo>
                  <a:lnTo>
                    <a:pt x="1570535" y="530492"/>
                  </a:lnTo>
                  <a:lnTo>
                    <a:pt x="1570535" y="530492"/>
                  </a:lnTo>
                  <a:lnTo>
                    <a:pt x="1570535" y="502571"/>
                  </a:lnTo>
                  <a:lnTo>
                    <a:pt x="1486773" y="502571"/>
                  </a:lnTo>
                  <a:lnTo>
                    <a:pt x="1486773" y="460690"/>
                  </a:lnTo>
                  <a:lnTo>
                    <a:pt x="1451872" y="460690"/>
                  </a:lnTo>
                  <a:lnTo>
                    <a:pt x="1451872" y="355988"/>
                  </a:lnTo>
                  <a:lnTo>
                    <a:pt x="1423951" y="355988"/>
                  </a:lnTo>
                  <a:lnTo>
                    <a:pt x="1423951" y="342028"/>
                  </a:lnTo>
                  <a:lnTo>
                    <a:pt x="1270388" y="342028"/>
                  </a:lnTo>
                  <a:lnTo>
                    <a:pt x="1270388" y="342028"/>
                  </a:lnTo>
                  <a:lnTo>
                    <a:pt x="1270388" y="321087"/>
                  </a:lnTo>
                  <a:lnTo>
                    <a:pt x="1130785" y="321087"/>
                  </a:lnTo>
                  <a:lnTo>
                    <a:pt x="1130785" y="321087"/>
                  </a:lnTo>
                  <a:lnTo>
                    <a:pt x="1130785" y="293167"/>
                  </a:lnTo>
                  <a:lnTo>
                    <a:pt x="1130785" y="293167"/>
                  </a:lnTo>
                  <a:lnTo>
                    <a:pt x="1074944" y="293167"/>
                  </a:lnTo>
                  <a:lnTo>
                    <a:pt x="1074944" y="272226"/>
                  </a:lnTo>
                  <a:lnTo>
                    <a:pt x="970241" y="272226"/>
                  </a:lnTo>
                  <a:lnTo>
                    <a:pt x="970241" y="272226"/>
                  </a:lnTo>
                  <a:lnTo>
                    <a:pt x="970241" y="237325"/>
                  </a:lnTo>
                  <a:lnTo>
                    <a:pt x="935341" y="237325"/>
                  </a:lnTo>
                  <a:lnTo>
                    <a:pt x="935341" y="209405"/>
                  </a:lnTo>
                  <a:lnTo>
                    <a:pt x="781777" y="209405"/>
                  </a:lnTo>
                  <a:lnTo>
                    <a:pt x="781777" y="174504"/>
                  </a:lnTo>
                  <a:lnTo>
                    <a:pt x="677075" y="174504"/>
                  </a:lnTo>
                  <a:lnTo>
                    <a:pt x="677075" y="160544"/>
                  </a:lnTo>
                  <a:lnTo>
                    <a:pt x="586333" y="160544"/>
                  </a:lnTo>
                  <a:lnTo>
                    <a:pt x="586333" y="118663"/>
                  </a:lnTo>
                  <a:lnTo>
                    <a:pt x="432770" y="118663"/>
                  </a:lnTo>
                  <a:lnTo>
                    <a:pt x="432770" y="90742"/>
                  </a:lnTo>
                  <a:lnTo>
                    <a:pt x="307127" y="90742"/>
                  </a:lnTo>
                  <a:lnTo>
                    <a:pt x="307127" y="69802"/>
                  </a:lnTo>
                  <a:lnTo>
                    <a:pt x="153564" y="69802"/>
                  </a:lnTo>
                  <a:lnTo>
                    <a:pt x="153564" y="20941"/>
                  </a:lnTo>
                  <a:lnTo>
                    <a:pt x="111683" y="20941"/>
                  </a:lnTo>
                  <a:lnTo>
                    <a:pt x="111683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D268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931" name="Freeform 99"/>
            <p:cNvSpPr>
              <a:spLocks/>
            </p:cNvSpPr>
            <p:nvPr/>
          </p:nvSpPr>
          <p:spPr bwMode="auto">
            <a:xfrm>
              <a:off x="8355905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2" name="Freeform 99"/>
            <p:cNvSpPr>
              <a:spLocks/>
            </p:cNvSpPr>
            <p:nvPr/>
          </p:nvSpPr>
          <p:spPr bwMode="auto">
            <a:xfrm>
              <a:off x="8169700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3" name="Freeform 99"/>
            <p:cNvSpPr>
              <a:spLocks/>
            </p:cNvSpPr>
            <p:nvPr/>
          </p:nvSpPr>
          <p:spPr bwMode="auto">
            <a:xfrm>
              <a:off x="8126837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4" name="Freeform 99"/>
            <p:cNvSpPr>
              <a:spLocks/>
            </p:cNvSpPr>
            <p:nvPr/>
          </p:nvSpPr>
          <p:spPr bwMode="auto">
            <a:xfrm>
              <a:off x="8013784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5" name="Freeform 99"/>
            <p:cNvSpPr>
              <a:spLocks/>
            </p:cNvSpPr>
            <p:nvPr/>
          </p:nvSpPr>
          <p:spPr bwMode="auto">
            <a:xfrm>
              <a:off x="7937587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6" name="Freeform 99"/>
            <p:cNvSpPr>
              <a:spLocks/>
            </p:cNvSpPr>
            <p:nvPr/>
          </p:nvSpPr>
          <p:spPr bwMode="auto">
            <a:xfrm>
              <a:off x="7794608" y="562069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7" name="Freeform 99"/>
            <p:cNvSpPr>
              <a:spLocks/>
            </p:cNvSpPr>
            <p:nvPr/>
          </p:nvSpPr>
          <p:spPr bwMode="auto">
            <a:xfrm>
              <a:off x="7770849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8" name="Freeform 99"/>
            <p:cNvSpPr>
              <a:spLocks/>
            </p:cNvSpPr>
            <p:nvPr/>
          </p:nvSpPr>
          <p:spPr bwMode="auto">
            <a:xfrm>
              <a:off x="7749417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9" name="Freeform 99"/>
            <p:cNvSpPr>
              <a:spLocks/>
            </p:cNvSpPr>
            <p:nvPr/>
          </p:nvSpPr>
          <p:spPr bwMode="auto">
            <a:xfrm>
              <a:off x="7715138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0" name="Freeform 99"/>
            <p:cNvSpPr>
              <a:spLocks/>
            </p:cNvSpPr>
            <p:nvPr/>
          </p:nvSpPr>
          <p:spPr bwMode="auto">
            <a:xfrm>
              <a:off x="7547646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1" name="Freeform 99"/>
            <p:cNvSpPr>
              <a:spLocks/>
            </p:cNvSpPr>
            <p:nvPr/>
          </p:nvSpPr>
          <p:spPr bwMode="auto">
            <a:xfrm>
              <a:off x="7526214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2" name="Freeform 99"/>
            <p:cNvSpPr>
              <a:spLocks/>
            </p:cNvSpPr>
            <p:nvPr/>
          </p:nvSpPr>
          <p:spPr bwMode="auto">
            <a:xfrm>
              <a:off x="7504783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3" name="Freeform 99"/>
            <p:cNvSpPr>
              <a:spLocks/>
            </p:cNvSpPr>
            <p:nvPr/>
          </p:nvSpPr>
          <p:spPr bwMode="auto">
            <a:xfrm>
              <a:off x="7461920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4" name="Freeform 99"/>
            <p:cNvSpPr>
              <a:spLocks/>
            </p:cNvSpPr>
            <p:nvPr/>
          </p:nvSpPr>
          <p:spPr bwMode="auto">
            <a:xfrm>
              <a:off x="7440488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5" name="Freeform 99"/>
            <p:cNvSpPr>
              <a:spLocks/>
            </p:cNvSpPr>
            <p:nvPr/>
          </p:nvSpPr>
          <p:spPr bwMode="auto">
            <a:xfrm>
              <a:off x="7417037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6" name="Freeform 99"/>
            <p:cNvSpPr>
              <a:spLocks/>
            </p:cNvSpPr>
            <p:nvPr/>
          </p:nvSpPr>
          <p:spPr bwMode="auto">
            <a:xfrm>
              <a:off x="7362946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7" name="Freeform 99"/>
            <p:cNvSpPr>
              <a:spLocks/>
            </p:cNvSpPr>
            <p:nvPr/>
          </p:nvSpPr>
          <p:spPr bwMode="auto">
            <a:xfrm>
              <a:off x="7342340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8" name="Freeform 99"/>
            <p:cNvSpPr>
              <a:spLocks/>
            </p:cNvSpPr>
            <p:nvPr/>
          </p:nvSpPr>
          <p:spPr bwMode="auto">
            <a:xfrm>
              <a:off x="7321734" y="538460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9" name="Freeform 99"/>
            <p:cNvSpPr>
              <a:spLocks/>
            </p:cNvSpPr>
            <p:nvPr/>
          </p:nvSpPr>
          <p:spPr bwMode="auto">
            <a:xfrm>
              <a:off x="7316582" y="53485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0" name="Freeform 99"/>
            <p:cNvSpPr>
              <a:spLocks/>
            </p:cNvSpPr>
            <p:nvPr/>
          </p:nvSpPr>
          <p:spPr bwMode="auto">
            <a:xfrm>
              <a:off x="7239309" y="53485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1" name="Freeform 99"/>
            <p:cNvSpPr>
              <a:spLocks/>
            </p:cNvSpPr>
            <p:nvPr/>
          </p:nvSpPr>
          <p:spPr bwMode="auto">
            <a:xfrm>
              <a:off x="7205824" y="53485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2" name="Freeform 99"/>
            <p:cNvSpPr>
              <a:spLocks/>
            </p:cNvSpPr>
            <p:nvPr/>
          </p:nvSpPr>
          <p:spPr bwMode="auto">
            <a:xfrm>
              <a:off x="7172339" y="53485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3" name="Freeform 99"/>
            <p:cNvSpPr>
              <a:spLocks/>
            </p:cNvSpPr>
            <p:nvPr/>
          </p:nvSpPr>
          <p:spPr bwMode="auto">
            <a:xfrm>
              <a:off x="7146582" y="53485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4" name="Freeform 99"/>
            <p:cNvSpPr>
              <a:spLocks/>
            </p:cNvSpPr>
            <p:nvPr/>
          </p:nvSpPr>
          <p:spPr bwMode="auto">
            <a:xfrm>
              <a:off x="7110521" y="530476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5" name="Freeform 99"/>
            <p:cNvSpPr>
              <a:spLocks/>
            </p:cNvSpPr>
            <p:nvPr/>
          </p:nvSpPr>
          <p:spPr bwMode="auto">
            <a:xfrm>
              <a:off x="7113097" y="520688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6" name="Freeform 99"/>
            <p:cNvSpPr>
              <a:spLocks/>
            </p:cNvSpPr>
            <p:nvPr/>
          </p:nvSpPr>
          <p:spPr bwMode="auto">
            <a:xfrm>
              <a:off x="7071885" y="519915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7" name="Freeform 99"/>
            <p:cNvSpPr>
              <a:spLocks/>
            </p:cNvSpPr>
            <p:nvPr/>
          </p:nvSpPr>
          <p:spPr bwMode="auto">
            <a:xfrm>
              <a:off x="7015218" y="5186274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8" name="Freeform 99"/>
            <p:cNvSpPr>
              <a:spLocks/>
            </p:cNvSpPr>
            <p:nvPr/>
          </p:nvSpPr>
          <p:spPr bwMode="auto">
            <a:xfrm>
              <a:off x="6997188" y="515021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9" name="Freeform 99"/>
            <p:cNvSpPr>
              <a:spLocks/>
            </p:cNvSpPr>
            <p:nvPr/>
          </p:nvSpPr>
          <p:spPr bwMode="auto">
            <a:xfrm>
              <a:off x="6955975" y="510384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0" name="Freeform 99"/>
            <p:cNvSpPr>
              <a:spLocks/>
            </p:cNvSpPr>
            <p:nvPr/>
          </p:nvSpPr>
          <p:spPr bwMode="auto">
            <a:xfrm>
              <a:off x="6940520" y="510384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1" name="Freeform 99"/>
            <p:cNvSpPr>
              <a:spLocks/>
            </p:cNvSpPr>
            <p:nvPr/>
          </p:nvSpPr>
          <p:spPr bwMode="auto">
            <a:xfrm>
              <a:off x="6914762" y="510384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2" name="Freeform 99"/>
            <p:cNvSpPr>
              <a:spLocks/>
            </p:cNvSpPr>
            <p:nvPr/>
          </p:nvSpPr>
          <p:spPr bwMode="auto">
            <a:xfrm>
              <a:off x="6901883" y="5075515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3" name="Freeform 99"/>
            <p:cNvSpPr>
              <a:spLocks/>
            </p:cNvSpPr>
            <p:nvPr/>
          </p:nvSpPr>
          <p:spPr bwMode="auto">
            <a:xfrm>
              <a:off x="6791125" y="508324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4" name="Freeform 99"/>
            <p:cNvSpPr>
              <a:spLocks/>
            </p:cNvSpPr>
            <p:nvPr/>
          </p:nvSpPr>
          <p:spPr bwMode="auto">
            <a:xfrm>
              <a:off x="6773095" y="508324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5" name="Freeform 99"/>
            <p:cNvSpPr>
              <a:spLocks/>
            </p:cNvSpPr>
            <p:nvPr/>
          </p:nvSpPr>
          <p:spPr bwMode="auto">
            <a:xfrm>
              <a:off x="6726731" y="508324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6" name="Freeform 99"/>
            <p:cNvSpPr>
              <a:spLocks/>
            </p:cNvSpPr>
            <p:nvPr/>
          </p:nvSpPr>
          <p:spPr bwMode="auto">
            <a:xfrm>
              <a:off x="6716428" y="506006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7" name="Freeform 99"/>
            <p:cNvSpPr>
              <a:spLocks/>
            </p:cNvSpPr>
            <p:nvPr/>
          </p:nvSpPr>
          <p:spPr bwMode="auto">
            <a:xfrm>
              <a:off x="6698398" y="506006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8" name="Freeform 99"/>
            <p:cNvSpPr>
              <a:spLocks/>
            </p:cNvSpPr>
            <p:nvPr/>
          </p:nvSpPr>
          <p:spPr bwMode="auto">
            <a:xfrm>
              <a:off x="6690671" y="503430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9" name="Freeform 99"/>
            <p:cNvSpPr>
              <a:spLocks/>
            </p:cNvSpPr>
            <p:nvPr/>
          </p:nvSpPr>
          <p:spPr bwMode="auto">
            <a:xfrm>
              <a:off x="6690671" y="49879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0" name="Freeform 99"/>
            <p:cNvSpPr>
              <a:spLocks/>
            </p:cNvSpPr>
            <p:nvPr/>
          </p:nvSpPr>
          <p:spPr bwMode="auto">
            <a:xfrm>
              <a:off x="6680368" y="49879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1" name="Freeform 99"/>
            <p:cNvSpPr>
              <a:spLocks/>
            </p:cNvSpPr>
            <p:nvPr/>
          </p:nvSpPr>
          <p:spPr bwMode="auto">
            <a:xfrm>
              <a:off x="6634004" y="4972484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2" name="Freeform 99"/>
            <p:cNvSpPr>
              <a:spLocks/>
            </p:cNvSpPr>
            <p:nvPr/>
          </p:nvSpPr>
          <p:spPr bwMode="auto">
            <a:xfrm>
              <a:off x="6589926" y="494415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3" name="Freeform 99"/>
            <p:cNvSpPr>
              <a:spLocks/>
            </p:cNvSpPr>
            <p:nvPr/>
          </p:nvSpPr>
          <p:spPr bwMode="auto">
            <a:xfrm>
              <a:off x="6573647" y="494415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4" name="Freeform 99"/>
            <p:cNvSpPr>
              <a:spLocks/>
            </p:cNvSpPr>
            <p:nvPr/>
          </p:nvSpPr>
          <p:spPr bwMode="auto">
            <a:xfrm>
              <a:off x="6550465" y="494415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5" name="Freeform 99"/>
            <p:cNvSpPr>
              <a:spLocks/>
            </p:cNvSpPr>
            <p:nvPr/>
          </p:nvSpPr>
          <p:spPr bwMode="auto">
            <a:xfrm>
              <a:off x="6529859" y="490808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6" name="Freeform 99"/>
            <p:cNvSpPr>
              <a:spLocks/>
            </p:cNvSpPr>
            <p:nvPr/>
          </p:nvSpPr>
          <p:spPr bwMode="auto">
            <a:xfrm>
              <a:off x="6516980" y="490808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7" name="Freeform 99"/>
            <p:cNvSpPr>
              <a:spLocks/>
            </p:cNvSpPr>
            <p:nvPr/>
          </p:nvSpPr>
          <p:spPr bwMode="auto">
            <a:xfrm>
              <a:off x="6501526" y="487975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8" name="Freeform 99"/>
            <p:cNvSpPr>
              <a:spLocks/>
            </p:cNvSpPr>
            <p:nvPr/>
          </p:nvSpPr>
          <p:spPr bwMode="auto">
            <a:xfrm>
              <a:off x="6483495" y="481021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9" name="Freeform 99"/>
            <p:cNvSpPr>
              <a:spLocks/>
            </p:cNvSpPr>
            <p:nvPr/>
          </p:nvSpPr>
          <p:spPr bwMode="auto">
            <a:xfrm>
              <a:off x="6473192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0" name="Freeform 99"/>
            <p:cNvSpPr>
              <a:spLocks/>
            </p:cNvSpPr>
            <p:nvPr/>
          </p:nvSpPr>
          <p:spPr bwMode="auto">
            <a:xfrm>
              <a:off x="6457738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1" name="Freeform 99"/>
            <p:cNvSpPr>
              <a:spLocks/>
            </p:cNvSpPr>
            <p:nvPr/>
          </p:nvSpPr>
          <p:spPr bwMode="auto">
            <a:xfrm>
              <a:off x="6447435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2" name="Freeform 99"/>
            <p:cNvSpPr>
              <a:spLocks/>
            </p:cNvSpPr>
            <p:nvPr/>
          </p:nvSpPr>
          <p:spPr bwMode="auto">
            <a:xfrm>
              <a:off x="6431980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3" name="Freeform 99"/>
            <p:cNvSpPr>
              <a:spLocks/>
            </p:cNvSpPr>
            <p:nvPr/>
          </p:nvSpPr>
          <p:spPr bwMode="auto">
            <a:xfrm>
              <a:off x="6383040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4" name="Freeform 99"/>
            <p:cNvSpPr>
              <a:spLocks/>
            </p:cNvSpPr>
            <p:nvPr/>
          </p:nvSpPr>
          <p:spPr bwMode="auto">
            <a:xfrm>
              <a:off x="6370161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5" name="Freeform 99"/>
            <p:cNvSpPr>
              <a:spLocks/>
            </p:cNvSpPr>
            <p:nvPr/>
          </p:nvSpPr>
          <p:spPr bwMode="auto">
            <a:xfrm>
              <a:off x="6354707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6" name="Freeform 99"/>
            <p:cNvSpPr>
              <a:spLocks/>
            </p:cNvSpPr>
            <p:nvPr/>
          </p:nvSpPr>
          <p:spPr bwMode="auto">
            <a:xfrm>
              <a:off x="6341828" y="478187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7" name="Freeform 99"/>
            <p:cNvSpPr>
              <a:spLocks/>
            </p:cNvSpPr>
            <p:nvPr/>
          </p:nvSpPr>
          <p:spPr bwMode="auto">
            <a:xfrm>
              <a:off x="6310919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8" name="Freeform 99"/>
            <p:cNvSpPr>
              <a:spLocks/>
            </p:cNvSpPr>
            <p:nvPr/>
          </p:nvSpPr>
          <p:spPr bwMode="auto">
            <a:xfrm>
              <a:off x="6298040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9" name="Freeform 99"/>
            <p:cNvSpPr>
              <a:spLocks/>
            </p:cNvSpPr>
            <p:nvPr/>
          </p:nvSpPr>
          <p:spPr bwMode="auto">
            <a:xfrm>
              <a:off x="6290313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0" name="Freeform 99"/>
            <p:cNvSpPr>
              <a:spLocks/>
            </p:cNvSpPr>
            <p:nvPr/>
          </p:nvSpPr>
          <p:spPr bwMode="auto">
            <a:xfrm>
              <a:off x="6280010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1" name="Freeform 99"/>
            <p:cNvSpPr>
              <a:spLocks/>
            </p:cNvSpPr>
            <p:nvPr/>
          </p:nvSpPr>
          <p:spPr bwMode="auto">
            <a:xfrm>
              <a:off x="6267131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2" name="Freeform 99"/>
            <p:cNvSpPr>
              <a:spLocks/>
            </p:cNvSpPr>
            <p:nvPr/>
          </p:nvSpPr>
          <p:spPr bwMode="auto">
            <a:xfrm>
              <a:off x="6233646" y="477157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3" name="Freeform 99"/>
            <p:cNvSpPr>
              <a:spLocks/>
            </p:cNvSpPr>
            <p:nvPr/>
          </p:nvSpPr>
          <p:spPr bwMode="auto">
            <a:xfrm>
              <a:off x="6187282" y="4758694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4" name="Freeform 99"/>
            <p:cNvSpPr>
              <a:spLocks/>
            </p:cNvSpPr>
            <p:nvPr/>
          </p:nvSpPr>
          <p:spPr bwMode="auto">
            <a:xfrm>
              <a:off x="6174403" y="47432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5" name="Freeform 99"/>
            <p:cNvSpPr>
              <a:spLocks/>
            </p:cNvSpPr>
            <p:nvPr/>
          </p:nvSpPr>
          <p:spPr bwMode="auto">
            <a:xfrm>
              <a:off x="6164100" y="47432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6" name="Freeform 99"/>
            <p:cNvSpPr>
              <a:spLocks/>
            </p:cNvSpPr>
            <p:nvPr/>
          </p:nvSpPr>
          <p:spPr bwMode="auto">
            <a:xfrm>
              <a:off x="6148646" y="47432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7" name="Freeform 99"/>
            <p:cNvSpPr>
              <a:spLocks/>
            </p:cNvSpPr>
            <p:nvPr/>
          </p:nvSpPr>
          <p:spPr bwMode="auto">
            <a:xfrm>
              <a:off x="6128039" y="47432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8" name="Freeform 99"/>
            <p:cNvSpPr>
              <a:spLocks/>
            </p:cNvSpPr>
            <p:nvPr/>
          </p:nvSpPr>
          <p:spPr bwMode="auto">
            <a:xfrm>
              <a:off x="6120311" y="473036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9" name="Freeform 99"/>
            <p:cNvSpPr>
              <a:spLocks/>
            </p:cNvSpPr>
            <p:nvPr/>
          </p:nvSpPr>
          <p:spPr bwMode="auto">
            <a:xfrm>
              <a:off x="6104856" y="473036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0" name="Freeform 99"/>
            <p:cNvSpPr>
              <a:spLocks/>
            </p:cNvSpPr>
            <p:nvPr/>
          </p:nvSpPr>
          <p:spPr bwMode="auto">
            <a:xfrm>
              <a:off x="6030159" y="471232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1" name="Freeform 99"/>
            <p:cNvSpPr>
              <a:spLocks/>
            </p:cNvSpPr>
            <p:nvPr/>
          </p:nvSpPr>
          <p:spPr bwMode="auto">
            <a:xfrm>
              <a:off x="5901370" y="4655662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2" name="Freeform 99"/>
            <p:cNvSpPr>
              <a:spLocks/>
            </p:cNvSpPr>
            <p:nvPr/>
          </p:nvSpPr>
          <p:spPr bwMode="auto">
            <a:xfrm>
              <a:off x="5865309" y="4647934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3" name="Freeform 99"/>
            <p:cNvSpPr>
              <a:spLocks/>
            </p:cNvSpPr>
            <p:nvPr/>
          </p:nvSpPr>
          <p:spPr bwMode="auto">
            <a:xfrm>
              <a:off x="5831823" y="4642782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4" name="Freeform 99"/>
            <p:cNvSpPr>
              <a:spLocks/>
            </p:cNvSpPr>
            <p:nvPr/>
          </p:nvSpPr>
          <p:spPr bwMode="auto">
            <a:xfrm>
              <a:off x="5661822" y="460156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5" name="Freeform 99"/>
            <p:cNvSpPr>
              <a:spLocks/>
            </p:cNvSpPr>
            <p:nvPr/>
          </p:nvSpPr>
          <p:spPr bwMode="auto">
            <a:xfrm>
              <a:off x="5625761" y="457323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6" name="Freeform 99"/>
            <p:cNvSpPr>
              <a:spLocks/>
            </p:cNvSpPr>
            <p:nvPr/>
          </p:nvSpPr>
          <p:spPr bwMode="auto">
            <a:xfrm>
              <a:off x="5558791" y="4573236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7" name="Freeform 99"/>
            <p:cNvSpPr>
              <a:spLocks/>
            </p:cNvSpPr>
            <p:nvPr/>
          </p:nvSpPr>
          <p:spPr bwMode="auto">
            <a:xfrm>
              <a:off x="5378486" y="4539751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8" name="Freeform 99"/>
            <p:cNvSpPr>
              <a:spLocks/>
            </p:cNvSpPr>
            <p:nvPr/>
          </p:nvSpPr>
          <p:spPr bwMode="auto">
            <a:xfrm>
              <a:off x="5342426" y="452944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9" name="Freeform 99"/>
            <p:cNvSpPr>
              <a:spLocks/>
            </p:cNvSpPr>
            <p:nvPr/>
          </p:nvSpPr>
          <p:spPr bwMode="auto">
            <a:xfrm>
              <a:off x="5296062" y="451399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0" name="Freeform 99"/>
            <p:cNvSpPr>
              <a:spLocks/>
            </p:cNvSpPr>
            <p:nvPr/>
          </p:nvSpPr>
          <p:spPr bwMode="auto">
            <a:xfrm>
              <a:off x="5278031" y="4513993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1" name="Freeform 99"/>
            <p:cNvSpPr>
              <a:spLocks/>
            </p:cNvSpPr>
            <p:nvPr/>
          </p:nvSpPr>
          <p:spPr bwMode="auto">
            <a:xfrm>
              <a:off x="5218789" y="451141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2" name="Freeform 99"/>
            <p:cNvSpPr>
              <a:spLocks/>
            </p:cNvSpPr>
            <p:nvPr/>
          </p:nvSpPr>
          <p:spPr bwMode="auto">
            <a:xfrm>
              <a:off x="5198182" y="4511418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3" name="Freeform 99"/>
            <p:cNvSpPr>
              <a:spLocks/>
            </p:cNvSpPr>
            <p:nvPr/>
          </p:nvSpPr>
          <p:spPr bwMode="auto">
            <a:xfrm>
              <a:off x="5195607" y="4498539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4" name="Freeform 99"/>
            <p:cNvSpPr>
              <a:spLocks/>
            </p:cNvSpPr>
            <p:nvPr/>
          </p:nvSpPr>
          <p:spPr bwMode="auto">
            <a:xfrm>
              <a:off x="5167273" y="4475357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5" name="Freeform 99"/>
            <p:cNvSpPr>
              <a:spLocks/>
            </p:cNvSpPr>
            <p:nvPr/>
          </p:nvSpPr>
          <p:spPr bwMode="auto">
            <a:xfrm>
              <a:off x="5056515" y="4454750"/>
              <a:ext cx="42863" cy="46038"/>
            </a:xfrm>
            <a:custGeom>
              <a:avLst/>
              <a:gdLst>
                <a:gd name="T0" fmla="*/ 27 w 27"/>
                <a:gd name="T1" fmla="*/ 29 h 29"/>
                <a:gd name="T2" fmla="*/ 0 w 27"/>
                <a:gd name="T3" fmla="*/ 29 h 29"/>
                <a:gd name="T4" fmla="*/ 14 w 27"/>
                <a:gd name="T5" fmla="*/ 0 h 29"/>
                <a:gd name="T6" fmla="*/ 27 w 27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16" name="Group 342"/>
            <p:cNvGrpSpPr/>
            <p:nvPr/>
          </p:nvGrpSpPr>
          <p:grpSpPr>
            <a:xfrm>
              <a:off x="5034177" y="4441204"/>
              <a:ext cx="2928730" cy="2182186"/>
              <a:chOff x="2994819" y="933461"/>
              <a:chExt cx="2928730" cy="2182186"/>
            </a:xfrm>
          </p:grpSpPr>
          <p:sp>
            <p:nvSpPr>
              <p:cNvPr id="1017" name="Freeform 343"/>
              <p:cNvSpPr/>
              <p:nvPr/>
            </p:nvSpPr>
            <p:spPr>
              <a:xfrm>
                <a:off x="3036366" y="970241"/>
                <a:ext cx="2861863" cy="2121967"/>
              </a:xfrm>
              <a:custGeom>
                <a:avLst/>
                <a:gdLst>
                  <a:gd name="connsiteX0" fmla="*/ 2861863 w 2861863"/>
                  <a:gd name="connsiteY0" fmla="*/ 2121967 h 2121967"/>
                  <a:gd name="connsiteX1" fmla="*/ 2673399 w 2861863"/>
                  <a:gd name="connsiteY1" fmla="*/ 2121967 h 2121967"/>
                  <a:gd name="connsiteX2" fmla="*/ 2673399 w 2861863"/>
                  <a:gd name="connsiteY2" fmla="*/ 1954443 h 2121967"/>
                  <a:gd name="connsiteX3" fmla="*/ 2533796 w 2861863"/>
                  <a:gd name="connsiteY3" fmla="*/ 1954443 h 2121967"/>
                  <a:gd name="connsiteX4" fmla="*/ 2533796 w 2861863"/>
                  <a:gd name="connsiteY4" fmla="*/ 1849741 h 2121967"/>
                  <a:gd name="connsiteX5" fmla="*/ 2066126 w 2861863"/>
                  <a:gd name="connsiteY5" fmla="*/ 1849741 h 2121967"/>
                  <a:gd name="connsiteX6" fmla="*/ 2066126 w 2861863"/>
                  <a:gd name="connsiteY6" fmla="*/ 1807860 h 2121967"/>
                  <a:gd name="connsiteX7" fmla="*/ 2003304 w 2861863"/>
                  <a:gd name="connsiteY7" fmla="*/ 1807860 h 2121967"/>
                  <a:gd name="connsiteX8" fmla="*/ 2003304 w 2861863"/>
                  <a:gd name="connsiteY8" fmla="*/ 1710138 h 2121967"/>
                  <a:gd name="connsiteX9" fmla="*/ 1919542 w 2861863"/>
                  <a:gd name="connsiteY9" fmla="*/ 1710138 h 2121967"/>
                  <a:gd name="connsiteX10" fmla="*/ 1919542 w 2861863"/>
                  <a:gd name="connsiteY10" fmla="*/ 1675237 h 2121967"/>
                  <a:gd name="connsiteX11" fmla="*/ 1870681 w 2861863"/>
                  <a:gd name="connsiteY11" fmla="*/ 1675237 h 2121967"/>
                  <a:gd name="connsiteX12" fmla="*/ 1870681 w 2861863"/>
                  <a:gd name="connsiteY12" fmla="*/ 1633356 h 2121967"/>
                  <a:gd name="connsiteX13" fmla="*/ 1800880 w 2861863"/>
                  <a:gd name="connsiteY13" fmla="*/ 1633356 h 2121967"/>
                  <a:gd name="connsiteX14" fmla="*/ 1800880 w 2861863"/>
                  <a:gd name="connsiteY14" fmla="*/ 1549594 h 2121967"/>
                  <a:gd name="connsiteX15" fmla="*/ 1731078 w 2861863"/>
                  <a:gd name="connsiteY15" fmla="*/ 1549594 h 2121967"/>
                  <a:gd name="connsiteX16" fmla="*/ 1731078 w 2861863"/>
                  <a:gd name="connsiteY16" fmla="*/ 1514693 h 2121967"/>
                  <a:gd name="connsiteX17" fmla="*/ 1689197 w 2861863"/>
                  <a:gd name="connsiteY17" fmla="*/ 1514693 h 2121967"/>
                  <a:gd name="connsiteX18" fmla="*/ 1689197 w 2861863"/>
                  <a:gd name="connsiteY18" fmla="*/ 1472812 h 2121967"/>
                  <a:gd name="connsiteX19" fmla="*/ 1654297 w 2861863"/>
                  <a:gd name="connsiteY19" fmla="*/ 1472812 h 2121967"/>
                  <a:gd name="connsiteX20" fmla="*/ 1654297 w 2861863"/>
                  <a:gd name="connsiteY20" fmla="*/ 1382070 h 2121967"/>
                  <a:gd name="connsiteX21" fmla="*/ 1598455 w 2861863"/>
                  <a:gd name="connsiteY21" fmla="*/ 1382070 h 2121967"/>
                  <a:gd name="connsiteX22" fmla="*/ 1598455 w 2861863"/>
                  <a:gd name="connsiteY22" fmla="*/ 1305289 h 2121967"/>
                  <a:gd name="connsiteX23" fmla="*/ 1465832 w 2861863"/>
                  <a:gd name="connsiteY23" fmla="*/ 1305289 h 2121967"/>
                  <a:gd name="connsiteX24" fmla="*/ 1465832 w 2861863"/>
                  <a:gd name="connsiteY24" fmla="*/ 1263408 h 2121967"/>
                  <a:gd name="connsiteX25" fmla="*/ 1451872 w 2861863"/>
                  <a:gd name="connsiteY25" fmla="*/ 1263408 h 2121967"/>
                  <a:gd name="connsiteX26" fmla="*/ 1451872 w 2861863"/>
                  <a:gd name="connsiteY26" fmla="*/ 1200586 h 2121967"/>
                  <a:gd name="connsiteX27" fmla="*/ 1416971 w 2861863"/>
                  <a:gd name="connsiteY27" fmla="*/ 1200586 h 2121967"/>
                  <a:gd name="connsiteX28" fmla="*/ 1416971 w 2861863"/>
                  <a:gd name="connsiteY28" fmla="*/ 1200586 h 2121967"/>
                  <a:gd name="connsiteX29" fmla="*/ 1416971 w 2861863"/>
                  <a:gd name="connsiteY29" fmla="*/ 1172666 h 2121967"/>
                  <a:gd name="connsiteX30" fmla="*/ 1382071 w 2861863"/>
                  <a:gd name="connsiteY30" fmla="*/ 1172666 h 2121967"/>
                  <a:gd name="connsiteX31" fmla="*/ 1382071 w 2861863"/>
                  <a:gd name="connsiteY31" fmla="*/ 1137765 h 2121967"/>
                  <a:gd name="connsiteX32" fmla="*/ 1375090 w 2861863"/>
                  <a:gd name="connsiteY32" fmla="*/ 1137765 h 2121967"/>
                  <a:gd name="connsiteX33" fmla="*/ 1361130 w 2861863"/>
                  <a:gd name="connsiteY33" fmla="*/ 1123805 h 2121967"/>
                  <a:gd name="connsiteX34" fmla="*/ 1340190 w 2861863"/>
                  <a:gd name="connsiteY34" fmla="*/ 1033063 h 2121967"/>
                  <a:gd name="connsiteX35" fmla="*/ 1319249 w 2861863"/>
                  <a:gd name="connsiteY35" fmla="*/ 1005142 h 2121967"/>
                  <a:gd name="connsiteX36" fmla="*/ 1284349 w 2861863"/>
                  <a:gd name="connsiteY36" fmla="*/ 998162 h 2121967"/>
                  <a:gd name="connsiteX37" fmla="*/ 1249448 w 2861863"/>
                  <a:gd name="connsiteY37" fmla="*/ 963261 h 2121967"/>
                  <a:gd name="connsiteX38" fmla="*/ 1207567 w 2861863"/>
                  <a:gd name="connsiteY38" fmla="*/ 942321 h 2121967"/>
                  <a:gd name="connsiteX39" fmla="*/ 1158706 w 2861863"/>
                  <a:gd name="connsiteY39" fmla="*/ 921380 h 2121967"/>
                  <a:gd name="connsiteX40" fmla="*/ 1095884 w 2861863"/>
                  <a:gd name="connsiteY40" fmla="*/ 844599 h 2121967"/>
                  <a:gd name="connsiteX41" fmla="*/ 1081924 w 2861863"/>
                  <a:gd name="connsiteY41" fmla="*/ 767817 h 2121967"/>
                  <a:gd name="connsiteX42" fmla="*/ 1054003 w 2861863"/>
                  <a:gd name="connsiteY42" fmla="*/ 767817 h 2121967"/>
                  <a:gd name="connsiteX43" fmla="*/ 1054003 w 2861863"/>
                  <a:gd name="connsiteY43" fmla="*/ 767817 h 2121967"/>
                  <a:gd name="connsiteX44" fmla="*/ 1054003 w 2861863"/>
                  <a:gd name="connsiteY44" fmla="*/ 725936 h 2121967"/>
                  <a:gd name="connsiteX45" fmla="*/ 1019103 w 2861863"/>
                  <a:gd name="connsiteY45" fmla="*/ 732916 h 2121967"/>
                  <a:gd name="connsiteX46" fmla="*/ 1019103 w 2861863"/>
                  <a:gd name="connsiteY46" fmla="*/ 704996 h 2121967"/>
                  <a:gd name="connsiteX47" fmla="*/ 970242 w 2861863"/>
                  <a:gd name="connsiteY47" fmla="*/ 698015 h 2121967"/>
                  <a:gd name="connsiteX48" fmla="*/ 970242 w 2861863"/>
                  <a:gd name="connsiteY48" fmla="*/ 663115 h 2121967"/>
                  <a:gd name="connsiteX49" fmla="*/ 928361 w 2861863"/>
                  <a:gd name="connsiteY49" fmla="*/ 656135 h 2121967"/>
                  <a:gd name="connsiteX50" fmla="*/ 928361 w 2861863"/>
                  <a:gd name="connsiteY50" fmla="*/ 656135 h 2121967"/>
                  <a:gd name="connsiteX51" fmla="*/ 907420 w 2861863"/>
                  <a:gd name="connsiteY51" fmla="*/ 593313 h 2121967"/>
                  <a:gd name="connsiteX52" fmla="*/ 872519 w 2861863"/>
                  <a:gd name="connsiteY52" fmla="*/ 551432 h 2121967"/>
                  <a:gd name="connsiteX53" fmla="*/ 809698 w 2861863"/>
                  <a:gd name="connsiteY53" fmla="*/ 516532 h 2121967"/>
                  <a:gd name="connsiteX54" fmla="*/ 746877 w 2861863"/>
                  <a:gd name="connsiteY54" fmla="*/ 467670 h 2121967"/>
                  <a:gd name="connsiteX55" fmla="*/ 698016 w 2861863"/>
                  <a:gd name="connsiteY55" fmla="*/ 481631 h 2121967"/>
                  <a:gd name="connsiteX56" fmla="*/ 704996 w 2861863"/>
                  <a:gd name="connsiteY56" fmla="*/ 453710 h 2121967"/>
                  <a:gd name="connsiteX57" fmla="*/ 656135 w 2861863"/>
                  <a:gd name="connsiteY57" fmla="*/ 460690 h 2121967"/>
                  <a:gd name="connsiteX58" fmla="*/ 663115 w 2861863"/>
                  <a:gd name="connsiteY58" fmla="*/ 432770 h 2121967"/>
                  <a:gd name="connsiteX59" fmla="*/ 628214 w 2861863"/>
                  <a:gd name="connsiteY59" fmla="*/ 425790 h 2121967"/>
                  <a:gd name="connsiteX60" fmla="*/ 628214 w 2861863"/>
                  <a:gd name="connsiteY60" fmla="*/ 397869 h 2121967"/>
                  <a:gd name="connsiteX61" fmla="*/ 614254 w 2861863"/>
                  <a:gd name="connsiteY61" fmla="*/ 383909 h 2121967"/>
                  <a:gd name="connsiteX62" fmla="*/ 593313 w 2861863"/>
                  <a:gd name="connsiteY62" fmla="*/ 342028 h 2121967"/>
                  <a:gd name="connsiteX63" fmla="*/ 530492 w 2861863"/>
                  <a:gd name="connsiteY63" fmla="*/ 328067 h 2121967"/>
                  <a:gd name="connsiteX64" fmla="*/ 446730 w 2861863"/>
                  <a:gd name="connsiteY64" fmla="*/ 321087 h 2121967"/>
                  <a:gd name="connsiteX65" fmla="*/ 397869 w 2861863"/>
                  <a:gd name="connsiteY65" fmla="*/ 258266 h 2121967"/>
                  <a:gd name="connsiteX66" fmla="*/ 314107 w 2861863"/>
                  <a:gd name="connsiteY66" fmla="*/ 251286 h 2121967"/>
                  <a:gd name="connsiteX67" fmla="*/ 265246 w 2861863"/>
                  <a:gd name="connsiteY67" fmla="*/ 202425 h 2121967"/>
                  <a:gd name="connsiteX68" fmla="*/ 265246 w 2861863"/>
                  <a:gd name="connsiteY68" fmla="*/ 202425 h 2121967"/>
                  <a:gd name="connsiteX69" fmla="*/ 146584 w 2861863"/>
                  <a:gd name="connsiteY69" fmla="*/ 146583 h 2121967"/>
                  <a:gd name="connsiteX70" fmla="*/ 146584 w 2861863"/>
                  <a:gd name="connsiteY70" fmla="*/ 27921 h 2121967"/>
                  <a:gd name="connsiteX71" fmla="*/ 118663 w 2861863"/>
                  <a:gd name="connsiteY71" fmla="*/ 27921 h 2121967"/>
                  <a:gd name="connsiteX72" fmla="*/ 104703 w 2861863"/>
                  <a:gd name="connsiteY72" fmla="*/ 6980 h 2121967"/>
                  <a:gd name="connsiteX73" fmla="*/ 0 w 2861863"/>
                  <a:gd name="connsiteY73" fmla="*/ 0 h 2121967"/>
                  <a:gd name="connsiteX0" fmla="*/ 2861863 w 2861863"/>
                  <a:gd name="connsiteY0" fmla="*/ 2121967 h 2121967"/>
                  <a:gd name="connsiteX1" fmla="*/ 2673399 w 2861863"/>
                  <a:gd name="connsiteY1" fmla="*/ 2121967 h 2121967"/>
                  <a:gd name="connsiteX2" fmla="*/ 2673399 w 2861863"/>
                  <a:gd name="connsiteY2" fmla="*/ 1954443 h 2121967"/>
                  <a:gd name="connsiteX3" fmla="*/ 2533796 w 2861863"/>
                  <a:gd name="connsiteY3" fmla="*/ 1954443 h 2121967"/>
                  <a:gd name="connsiteX4" fmla="*/ 2533796 w 2861863"/>
                  <a:gd name="connsiteY4" fmla="*/ 1849741 h 2121967"/>
                  <a:gd name="connsiteX5" fmla="*/ 2066126 w 2861863"/>
                  <a:gd name="connsiteY5" fmla="*/ 1849741 h 2121967"/>
                  <a:gd name="connsiteX6" fmla="*/ 2066126 w 2861863"/>
                  <a:gd name="connsiteY6" fmla="*/ 1807860 h 2121967"/>
                  <a:gd name="connsiteX7" fmla="*/ 2003304 w 2861863"/>
                  <a:gd name="connsiteY7" fmla="*/ 1807860 h 2121967"/>
                  <a:gd name="connsiteX8" fmla="*/ 2003304 w 2861863"/>
                  <a:gd name="connsiteY8" fmla="*/ 1710138 h 2121967"/>
                  <a:gd name="connsiteX9" fmla="*/ 1919542 w 2861863"/>
                  <a:gd name="connsiteY9" fmla="*/ 1710138 h 2121967"/>
                  <a:gd name="connsiteX10" fmla="*/ 1919542 w 2861863"/>
                  <a:gd name="connsiteY10" fmla="*/ 1675237 h 2121967"/>
                  <a:gd name="connsiteX11" fmla="*/ 1870681 w 2861863"/>
                  <a:gd name="connsiteY11" fmla="*/ 1675237 h 2121967"/>
                  <a:gd name="connsiteX12" fmla="*/ 1870681 w 2861863"/>
                  <a:gd name="connsiteY12" fmla="*/ 1633356 h 2121967"/>
                  <a:gd name="connsiteX13" fmla="*/ 1800880 w 2861863"/>
                  <a:gd name="connsiteY13" fmla="*/ 1633356 h 2121967"/>
                  <a:gd name="connsiteX14" fmla="*/ 1800880 w 2861863"/>
                  <a:gd name="connsiteY14" fmla="*/ 1549594 h 2121967"/>
                  <a:gd name="connsiteX15" fmla="*/ 1731078 w 2861863"/>
                  <a:gd name="connsiteY15" fmla="*/ 1549594 h 2121967"/>
                  <a:gd name="connsiteX16" fmla="*/ 1731078 w 2861863"/>
                  <a:gd name="connsiteY16" fmla="*/ 1514693 h 2121967"/>
                  <a:gd name="connsiteX17" fmla="*/ 1689197 w 2861863"/>
                  <a:gd name="connsiteY17" fmla="*/ 1514693 h 2121967"/>
                  <a:gd name="connsiteX18" fmla="*/ 1689197 w 2861863"/>
                  <a:gd name="connsiteY18" fmla="*/ 1472812 h 2121967"/>
                  <a:gd name="connsiteX19" fmla="*/ 1654297 w 2861863"/>
                  <a:gd name="connsiteY19" fmla="*/ 1472812 h 2121967"/>
                  <a:gd name="connsiteX20" fmla="*/ 1654297 w 2861863"/>
                  <a:gd name="connsiteY20" fmla="*/ 1382070 h 2121967"/>
                  <a:gd name="connsiteX21" fmla="*/ 1598455 w 2861863"/>
                  <a:gd name="connsiteY21" fmla="*/ 1382070 h 2121967"/>
                  <a:gd name="connsiteX22" fmla="*/ 1598455 w 2861863"/>
                  <a:gd name="connsiteY22" fmla="*/ 1305289 h 2121967"/>
                  <a:gd name="connsiteX23" fmla="*/ 1465832 w 2861863"/>
                  <a:gd name="connsiteY23" fmla="*/ 1305289 h 2121967"/>
                  <a:gd name="connsiteX24" fmla="*/ 1465832 w 2861863"/>
                  <a:gd name="connsiteY24" fmla="*/ 1263408 h 2121967"/>
                  <a:gd name="connsiteX25" fmla="*/ 1451872 w 2861863"/>
                  <a:gd name="connsiteY25" fmla="*/ 1263408 h 2121967"/>
                  <a:gd name="connsiteX26" fmla="*/ 1451872 w 2861863"/>
                  <a:gd name="connsiteY26" fmla="*/ 1200586 h 2121967"/>
                  <a:gd name="connsiteX27" fmla="*/ 1416971 w 2861863"/>
                  <a:gd name="connsiteY27" fmla="*/ 1200586 h 2121967"/>
                  <a:gd name="connsiteX28" fmla="*/ 1416971 w 2861863"/>
                  <a:gd name="connsiteY28" fmla="*/ 1200586 h 2121967"/>
                  <a:gd name="connsiteX29" fmla="*/ 1416971 w 2861863"/>
                  <a:gd name="connsiteY29" fmla="*/ 1172666 h 2121967"/>
                  <a:gd name="connsiteX30" fmla="*/ 1382071 w 2861863"/>
                  <a:gd name="connsiteY30" fmla="*/ 1172666 h 2121967"/>
                  <a:gd name="connsiteX31" fmla="*/ 1382071 w 2861863"/>
                  <a:gd name="connsiteY31" fmla="*/ 1137765 h 2121967"/>
                  <a:gd name="connsiteX32" fmla="*/ 1375090 w 2861863"/>
                  <a:gd name="connsiteY32" fmla="*/ 1137765 h 2121967"/>
                  <a:gd name="connsiteX33" fmla="*/ 1361130 w 2861863"/>
                  <a:gd name="connsiteY33" fmla="*/ 1123805 h 2121967"/>
                  <a:gd name="connsiteX34" fmla="*/ 1340190 w 2861863"/>
                  <a:gd name="connsiteY34" fmla="*/ 1033063 h 2121967"/>
                  <a:gd name="connsiteX35" fmla="*/ 1319249 w 2861863"/>
                  <a:gd name="connsiteY35" fmla="*/ 1005142 h 2121967"/>
                  <a:gd name="connsiteX36" fmla="*/ 1284349 w 2861863"/>
                  <a:gd name="connsiteY36" fmla="*/ 998162 h 2121967"/>
                  <a:gd name="connsiteX37" fmla="*/ 1249448 w 2861863"/>
                  <a:gd name="connsiteY37" fmla="*/ 963261 h 2121967"/>
                  <a:gd name="connsiteX38" fmla="*/ 1207567 w 2861863"/>
                  <a:gd name="connsiteY38" fmla="*/ 942321 h 2121967"/>
                  <a:gd name="connsiteX39" fmla="*/ 1158706 w 2861863"/>
                  <a:gd name="connsiteY39" fmla="*/ 921380 h 2121967"/>
                  <a:gd name="connsiteX40" fmla="*/ 1095884 w 2861863"/>
                  <a:gd name="connsiteY40" fmla="*/ 844599 h 2121967"/>
                  <a:gd name="connsiteX41" fmla="*/ 1081924 w 2861863"/>
                  <a:gd name="connsiteY41" fmla="*/ 767817 h 2121967"/>
                  <a:gd name="connsiteX42" fmla="*/ 1054003 w 2861863"/>
                  <a:gd name="connsiteY42" fmla="*/ 767817 h 2121967"/>
                  <a:gd name="connsiteX43" fmla="*/ 1054003 w 2861863"/>
                  <a:gd name="connsiteY43" fmla="*/ 767817 h 2121967"/>
                  <a:gd name="connsiteX44" fmla="*/ 1054003 w 2861863"/>
                  <a:gd name="connsiteY44" fmla="*/ 735461 h 2121967"/>
                  <a:gd name="connsiteX45" fmla="*/ 1019103 w 2861863"/>
                  <a:gd name="connsiteY45" fmla="*/ 732916 h 2121967"/>
                  <a:gd name="connsiteX46" fmla="*/ 1019103 w 2861863"/>
                  <a:gd name="connsiteY46" fmla="*/ 704996 h 2121967"/>
                  <a:gd name="connsiteX47" fmla="*/ 970242 w 2861863"/>
                  <a:gd name="connsiteY47" fmla="*/ 698015 h 2121967"/>
                  <a:gd name="connsiteX48" fmla="*/ 970242 w 2861863"/>
                  <a:gd name="connsiteY48" fmla="*/ 663115 h 2121967"/>
                  <a:gd name="connsiteX49" fmla="*/ 928361 w 2861863"/>
                  <a:gd name="connsiteY49" fmla="*/ 656135 h 2121967"/>
                  <a:gd name="connsiteX50" fmla="*/ 928361 w 2861863"/>
                  <a:gd name="connsiteY50" fmla="*/ 656135 h 2121967"/>
                  <a:gd name="connsiteX51" fmla="*/ 907420 w 2861863"/>
                  <a:gd name="connsiteY51" fmla="*/ 593313 h 2121967"/>
                  <a:gd name="connsiteX52" fmla="*/ 872519 w 2861863"/>
                  <a:gd name="connsiteY52" fmla="*/ 551432 h 2121967"/>
                  <a:gd name="connsiteX53" fmla="*/ 809698 w 2861863"/>
                  <a:gd name="connsiteY53" fmla="*/ 516532 h 2121967"/>
                  <a:gd name="connsiteX54" fmla="*/ 746877 w 2861863"/>
                  <a:gd name="connsiteY54" fmla="*/ 467670 h 2121967"/>
                  <a:gd name="connsiteX55" fmla="*/ 698016 w 2861863"/>
                  <a:gd name="connsiteY55" fmla="*/ 481631 h 2121967"/>
                  <a:gd name="connsiteX56" fmla="*/ 704996 w 2861863"/>
                  <a:gd name="connsiteY56" fmla="*/ 453710 h 2121967"/>
                  <a:gd name="connsiteX57" fmla="*/ 656135 w 2861863"/>
                  <a:gd name="connsiteY57" fmla="*/ 460690 h 2121967"/>
                  <a:gd name="connsiteX58" fmla="*/ 663115 w 2861863"/>
                  <a:gd name="connsiteY58" fmla="*/ 432770 h 2121967"/>
                  <a:gd name="connsiteX59" fmla="*/ 628214 w 2861863"/>
                  <a:gd name="connsiteY59" fmla="*/ 425790 h 2121967"/>
                  <a:gd name="connsiteX60" fmla="*/ 628214 w 2861863"/>
                  <a:gd name="connsiteY60" fmla="*/ 397869 h 2121967"/>
                  <a:gd name="connsiteX61" fmla="*/ 614254 w 2861863"/>
                  <a:gd name="connsiteY61" fmla="*/ 383909 h 2121967"/>
                  <a:gd name="connsiteX62" fmla="*/ 593313 w 2861863"/>
                  <a:gd name="connsiteY62" fmla="*/ 342028 h 2121967"/>
                  <a:gd name="connsiteX63" fmla="*/ 530492 w 2861863"/>
                  <a:gd name="connsiteY63" fmla="*/ 328067 h 2121967"/>
                  <a:gd name="connsiteX64" fmla="*/ 446730 w 2861863"/>
                  <a:gd name="connsiteY64" fmla="*/ 321087 h 2121967"/>
                  <a:gd name="connsiteX65" fmla="*/ 397869 w 2861863"/>
                  <a:gd name="connsiteY65" fmla="*/ 258266 h 2121967"/>
                  <a:gd name="connsiteX66" fmla="*/ 314107 w 2861863"/>
                  <a:gd name="connsiteY66" fmla="*/ 251286 h 2121967"/>
                  <a:gd name="connsiteX67" fmla="*/ 265246 w 2861863"/>
                  <a:gd name="connsiteY67" fmla="*/ 202425 h 2121967"/>
                  <a:gd name="connsiteX68" fmla="*/ 265246 w 2861863"/>
                  <a:gd name="connsiteY68" fmla="*/ 202425 h 2121967"/>
                  <a:gd name="connsiteX69" fmla="*/ 146584 w 2861863"/>
                  <a:gd name="connsiteY69" fmla="*/ 146583 h 2121967"/>
                  <a:gd name="connsiteX70" fmla="*/ 146584 w 2861863"/>
                  <a:gd name="connsiteY70" fmla="*/ 27921 h 2121967"/>
                  <a:gd name="connsiteX71" fmla="*/ 118663 w 2861863"/>
                  <a:gd name="connsiteY71" fmla="*/ 27921 h 2121967"/>
                  <a:gd name="connsiteX72" fmla="*/ 104703 w 2861863"/>
                  <a:gd name="connsiteY72" fmla="*/ 6980 h 2121967"/>
                  <a:gd name="connsiteX73" fmla="*/ 0 w 2861863"/>
                  <a:gd name="connsiteY73" fmla="*/ 0 h 2121967"/>
                  <a:gd name="connsiteX0" fmla="*/ 2861863 w 2861863"/>
                  <a:gd name="connsiteY0" fmla="*/ 2121967 h 2121967"/>
                  <a:gd name="connsiteX1" fmla="*/ 2673399 w 2861863"/>
                  <a:gd name="connsiteY1" fmla="*/ 2121967 h 2121967"/>
                  <a:gd name="connsiteX2" fmla="*/ 2673399 w 2861863"/>
                  <a:gd name="connsiteY2" fmla="*/ 1954443 h 2121967"/>
                  <a:gd name="connsiteX3" fmla="*/ 2533796 w 2861863"/>
                  <a:gd name="connsiteY3" fmla="*/ 1954443 h 2121967"/>
                  <a:gd name="connsiteX4" fmla="*/ 2533796 w 2861863"/>
                  <a:gd name="connsiteY4" fmla="*/ 1849741 h 2121967"/>
                  <a:gd name="connsiteX5" fmla="*/ 2066126 w 2861863"/>
                  <a:gd name="connsiteY5" fmla="*/ 1849741 h 2121967"/>
                  <a:gd name="connsiteX6" fmla="*/ 2066126 w 2861863"/>
                  <a:gd name="connsiteY6" fmla="*/ 1807860 h 2121967"/>
                  <a:gd name="connsiteX7" fmla="*/ 2003304 w 2861863"/>
                  <a:gd name="connsiteY7" fmla="*/ 1807860 h 2121967"/>
                  <a:gd name="connsiteX8" fmla="*/ 2003304 w 2861863"/>
                  <a:gd name="connsiteY8" fmla="*/ 1710138 h 2121967"/>
                  <a:gd name="connsiteX9" fmla="*/ 1919542 w 2861863"/>
                  <a:gd name="connsiteY9" fmla="*/ 1710138 h 2121967"/>
                  <a:gd name="connsiteX10" fmla="*/ 1919542 w 2861863"/>
                  <a:gd name="connsiteY10" fmla="*/ 1675237 h 2121967"/>
                  <a:gd name="connsiteX11" fmla="*/ 1870681 w 2861863"/>
                  <a:gd name="connsiteY11" fmla="*/ 1675237 h 2121967"/>
                  <a:gd name="connsiteX12" fmla="*/ 1870681 w 2861863"/>
                  <a:gd name="connsiteY12" fmla="*/ 1633356 h 2121967"/>
                  <a:gd name="connsiteX13" fmla="*/ 1800880 w 2861863"/>
                  <a:gd name="connsiteY13" fmla="*/ 1633356 h 2121967"/>
                  <a:gd name="connsiteX14" fmla="*/ 1800880 w 2861863"/>
                  <a:gd name="connsiteY14" fmla="*/ 1549594 h 2121967"/>
                  <a:gd name="connsiteX15" fmla="*/ 1731078 w 2861863"/>
                  <a:gd name="connsiteY15" fmla="*/ 1549594 h 2121967"/>
                  <a:gd name="connsiteX16" fmla="*/ 1731078 w 2861863"/>
                  <a:gd name="connsiteY16" fmla="*/ 1514693 h 2121967"/>
                  <a:gd name="connsiteX17" fmla="*/ 1689197 w 2861863"/>
                  <a:gd name="connsiteY17" fmla="*/ 1514693 h 2121967"/>
                  <a:gd name="connsiteX18" fmla="*/ 1689197 w 2861863"/>
                  <a:gd name="connsiteY18" fmla="*/ 1472812 h 2121967"/>
                  <a:gd name="connsiteX19" fmla="*/ 1654297 w 2861863"/>
                  <a:gd name="connsiteY19" fmla="*/ 1472812 h 2121967"/>
                  <a:gd name="connsiteX20" fmla="*/ 1654297 w 2861863"/>
                  <a:gd name="connsiteY20" fmla="*/ 1382070 h 2121967"/>
                  <a:gd name="connsiteX21" fmla="*/ 1598455 w 2861863"/>
                  <a:gd name="connsiteY21" fmla="*/ 1382070 h 2121967"/>
                  <a:gd name="connsiteX22" fmla="*/ 1598455 w 2861863"/>
                  <a:gd name="connsiteY22" fmla="*/ 1305289 h 2121967"/>
                  <a:gd name="connsiteX23" fmla="*/ 1465832 w 2861863"/>
                  <a:gd name="connsiteY23" fmla="*/ 1305289 h 2121967"/>
                  <a:gd name="connsiteX24" fmla="*/ 1465832 w 2861863"/>
                  <a:gd name="connsiteY24" fmla="*/ 1263408 h 2121967"/>
                  <a:gd name="connsiteX25" fmla="*/ 1451872 w 2861863"/>
                  <a:gd name="connsiteY25" fmla="*/ 1263408 h 2121967"/>
                  <a:gd name="connsiteX26" fmla="*/ 1451872 w 2861863"/>
                  <a:gd name="connsiteY26" fmla="*/ 1200586 h 2121967"/>
                  <a:gd name="connsiteX27" fmla="*/ 1416971 w 2861863"/>
                  <a:gd name="connsiteY27" fmla="*/ 1200586 h 2121967"/>
                  <a:gd name="connsiteX28" fmla="*/ 1416971 w 2861863"/>
                  <a:gd name="connsiteY28" fmla="*/ 1200586 h 2121967"/>
                  <a:gd name="connsiteX29" fmla="*/ 1416971 w 2861863"/>
                  <a:gd name="connsiteY29" fmla="*/ 1172666 h 2121967"/>
                  <a:gd name="connsiteX30" fmla="*/ 1382071 w 2861863"/>
                  <a:gd name="connsiteY30" fmla="*/ 1172666 h 2121967"/>
                  <a:gd name="connsiteX31" fmla="*/ 1382071 w 2861863"/>
                  <a:gd name="connsiteY31" fmla="*/ 1137765 h 2121967"/>
                  <a:gd name="connsiteX32" fmla="*/ 1375090 w 2861863"/>
                  <a:gd name="connsiteY32" fmla="*/ 1137765 h 2121967"/>
                  <a:gd name="connsiteX33" fmla="*/ 1361130 w 2861863"/>
                  <a:gd name="connsiteY33" fmla="*/ 1123805 h 2121967"/>
                  <a:gd name="connsiteX34" fmla="*/ 1340190 w 2861863"/>
                  <a:gd name="connsiteY34" fmla="*/ 1033063 h 2121967"/>
                  <a:gd name="connsiteX35" fmla="*/ 1319249 w 2861863"/>
                  <a:gd name="connsiteY35" fmla="*/ 1005142 h 2121967"/>
                  <a:gd name="connsiteX36" fmla="*/ 1284349 w 2861863"/>
                  <a:gd name="connsiteY36" fmla="*/ 998162 h 2121967"/>
                  <a:gd name="connsiteX37" fmla="*/ 1249448 w 2861863"/>
                  <a:gd name="connsiteY37" fmla="*/ 963261 h 2121967"/>
                  <a:gd name="connsiteX38" fmla="*/ 1207567 w 2861863"/>
                  <a:gd name="connsiteY38" fmla="*/ 942321 h 2121967"/>
                  <a:gd name="connsiteX39" fmla="*/ 1158706 w 2861863"/>
                  <a:gd name="connsiteY39" fmla="*/ 921380 h 2121967"/>
                  <a:gd name="connsiteX40" fmla="*/ 1095884 w 2861863"/>
                  <a:gd name="connsiteY40" fmla="*/ 844599 h 2121967"/>
                  <a:gd name="connsiteX41" fmla="*/ 1081924 w 2861863"/>
                  <a:gd name="connsiteY41" fmla="*/ 767817 h 2121967"/>
                  <a:gd name="connsiteX42" fmla="*/ 1054003 w 2861863"/>
                  <a:gd name="connsiteY42" fmla="*/ 767817 h 2121967"/>
                  <a:gd name="connsiteX43" fmla="*/ 1054003 w 2861863"/>
                  <a:gd name="connsiteY43" fmla="*/ 767817 h 2121967"/>
                  <a:gd name="connsiteX44" fmla="*/ 1054003 w 2861863"/>
                  <a:gd name="connsiteY44" fmla="*/ 735461 h 2121967"/>
                  <a:gd name="connsiteX45" fmla="*/ 1019103 w 2861863"/>
                  <a:gd name="connsiteY45" fmla="*/ 732916 h 2121967"/>
                  <a:gd name="connsiteX46" fmla="*/ 1023866 w 2861863"/>
                  <a:gd name="connsiteY46" fmla="*/ 693090 h 2121967"/>
                  <a:gd name="connsiteX47" fmla="*/ 970242 w 2861863"/>
                  <a:gd name="connsiteY47" fmla="*/ 698015 h 2121967"/>
                  <a:gd name="connsiteX48" fmla="*/ 970242 w 2861863"/>
                  <a:gd name="connsiteY48" fmla="*/ 663115 h 2121967"/>
                  <a:gd name="connsiteX49" fmla="*/ 928361 w 2861863"/>
                  <a:gd name="connsiteY49" fmla="*/ 656135 h 2121967"/>
                  <a:gd name="connsiteX50" fmla="*/ 928361 w 2861863"/>
                  <a:gd name="connsiteY50" fmla="*/ 656135 h 2121967"/>
                  <a:gd name="connsiteX51" fmla="*/ 907420 w 2861863"/>
                  <a:gd name="connsiteY51" fmla="*/ 593313 h 2121967"/>
                  <a:gd name="connsiteX52" fmla="*/ 872519 w 2861863"/>
                  <a:gd name="connsiteY52" fmla="*/ 551432 h 2121967"/>
                  <a:gd name="connsiteX53" fmla="*/ 809698 w 2861863"/>
                  <a:gd name="connsiteY53" fmla="*/ 516532 h 2121967"/>
                  <a:gd name="connsiteX54" fmla="*/ 746877 w 2861863"/>
                  <a:gd name="connsiteY54" fmla="*/ 467670 h 2121967"/>
                  <a:gd name="connsiteX55" fmla="*/ 698016 w 2861863"/>
                  <a:gd name="connsiteY55" fmla="*/ 481631 h 2121967"/>
                  <a:gd name="connsiteX56" fmla="*/ 704996 w 2861863"/>
                  <a:gd name="connsiteY56" fmla="*/ 453710 h 2121967"/>
                  <a:gd name="connsiteX57" fmla="*/ 656135 w 2861863"/>
                  <a:gd name="connsiteY57" fmla="*/ 460690 h 2121967"/>
                  <a:gd name="connsiteX58" fmla="*/ 663115 w 2861863"/>
                  <a:gd name="connsiteY58" fmla="*/ 432770 h 2121967"/>
                  <a:gd name="connsiteX59" fmla="*/ 628214 w 2861863"/>
                  <a:gd name="connsiteY59" fmla="*/ 425790 h 2121967"/>
                  <a:gd name="connsiteX60" fmla="*/ 628214 w 2861863"/>
                  <a:gd name="connsiteY60" fmla="*/ 397869 h 2121967"/>
                  <a:gd name="connsiteX61" fmla="*/ 614254 w 2861863"/>
                  <a:gd name="connsiteY61" fmla="*/ 383909 h 2121967"/>
                  <a:gd name="connsiteX62" fmla="*/ 593313 w 2861863"/>
                  <a:gd name="connsiteY62" fmla="*/ 342028 h 2121967"/>
                  <a:gd name="connsiteX63" fmla="*/ 530492 w 2861863"/>
                  <a:gd name="connsiteY63" fmla="*/ 328067 h 2121967"/>
                  <a:gd name="connsiteX64" fmla="*/ 446730 w 2861863"/>
                  <a:gd name="connsiteY64" fmla="*/ 321087 h 2121967"/>
                  <a:gd name="connsiteX65" fmla="*/ 397869 w 2861863"/>
                  <a:gd name="connsiteY65" fmla="*/ 258266 h 2121967"/>
                  <a:gd name="connsiteX66" fmla="*/ 314107 w 2861863"/>
                  <a:gd name="connsiteY66" fmla="*/ 251286 h 2121967"/>
                  <a:gd name="connsiteX67" fmla="*/ 265246 w 2861863"/>
                  <a:gd name="connsiteY67" fmla="*/ 202425 h 2121967"/>
                  <a:gd name="connsiteX68" fmla="*/ 265246 w 2861863"/>
                  <a:gd name="connsiteY68" fmla="*/ 202425 h 2121967"/>
                  <a:gd name="connsiteX69" fmla="*/ 146584 w 2861863"/>
                  <a:gd name="connsiteY69" fmla="*/ 146583 h 2121967"/>
                  <a:gd name="connsiteX70" fmla="*/ 146584 w 2861863"/>
                  <a:gd name="connsiteY70" fmla="*/ 27921 h 2121967"/>
                  <a:gd name="connsiteX71" fmla="*/ 118663 w 2861863"/>
                  <a:gd name="connsiteY71" fmla="*/ 27921 h 2121967"/>
                  <a:gd name="connsiteX72" fmla="*/ 104703 w 2861863"/>
                  <a:gd name="connsiteY72" fmla="*/ 6980 h 2121967"/>
                  <a:gd name="connsiteX73" fmla="*/ 0 w 2861863"/>
                  <a:gd name="connsiteY73" fmla="*/ 0 h 2121967"/>
                  <a:gd name="connsiteX0" fmla="*/ 2861863 w 2861863"/>
                  <a:gd name="connsiteY0" fmla="*/ 2121967 h 2121967"/>
                  <a:gd name="connsiteX1" fmla="*/ 2673399 w 2861863"/>
                  <a:gd name="connsiteY1" fmla="*/ 2121967 h 2121967"/>
                  <a:gd name="connsiteX2" fmla="*/ 2673399 w 2861863"/>
                  <a:gd name="connsiteY2" fmla="*/ 1954443 h 2121967"/>
                  <a:gd name="connsiteX3" fmla="*/ 2533796 w 2861863"/>
                  <a:gd name="connsiteY3" fmla="*/ 1954443 h 2121967"/>
                  <a:gd name="connsiteX4" fmla="*/ 2533796 w 2861863"/>
                  <a:gd name="connsiteY4" fmla="*/ 1849741 h 2121967"/>
                  <a:gd name="connsiteX5" fmla="*/ 2066126 w 2861863"/>
                  <a:gd name="connsiteY5" fmla="*/ 1849741 h 2121967"/>
                  <a:gd name="connsiteX6" fmla="*/ 2066126 w 2861863"/>
                  <a:gd name="connsiteY6" fmla="*/ 1807860 h 2121967"/>
                  <a:gd name="connsiteX7" fmla="*/ 2003304 w 2861863"/>
                  <a:gd name="connsiteY7" fmla="*/ 1807860 h 2121967"/>
                  <a:gd name="connsiteX8" fmla="*/ 2003304 w 2861863"/>
                  <a:gd name="connsiteY8" fmla="*/ 1710138 h 2121967"/>
                  <a:gd name="connsiteX9" fmla="*/ 1919542 w 2861863"/>
                  <a:gd name="connsiteY9" fmla="*/ 1710138 h 2121967"/>
                  <a:gd name="connsiteX10" fmla="*/ 1919542 w 2861863"/>
                  <a:gd name="connsiteY10" fmla="*/ 1675237 h 2121967"/>
                  <a:gd name="connsiteX11" fmla="*/ 1870681 w 2861863"/>
                  <a:gd name="connsiteY11" fmla="*/ 1675237 h 2121967"/>
                  <a:gd name="connsiteX12" fmla="*/ 1870681 w 2861863"/>
                  <a:gd name="connsiteY12" fmla="*/ 1633356 h 2121967"/>
                  <a:gd name="connsiteX13" fmla="*/ 1800880 w 2861863"/>
                  <a:gd name="connsiteY13" fmla="*/ 1633356 h 2121967"/>
                  <a:gd name="connsiteX14" fmla="*/ 1800880 w 2861863"/>
                  <a:gd name="connsiteY14" fmla="*/ 1549594 h 2121967"/>
                  <a:gd name="connsiteX15" fmla="*/ 1731078 w 2861863"/>
                  <a:gd name="connsiteY15" fmla="*/ 1549594 h 2121967"/>
                  <a:gd name="connsiteX16" fmla="*/ 1731078 w 2861863"/>
                  <a:gd name="connsiteY16" fmla="*/ 1514693 h 2121967"/>
                  <a:gd name="connsiteX17" fmla="*/ 1689197 w 2861863"/>
                  <a:gd name="connsiteY17" fmla="*/ 1514693 h 2121967"/>
                  <a:gd name="connsiteX18" fmla="*/ 1689197 w 2861863"/>
                  <a:gd name="connsiteY18" fmla="*/ 1472812 h 2121967"/>
                  <a:gd name="connsiteX19" fmla="*/ 1654297 w 2861863"/>
                  <a:gd name="connsiteY19" fmla="*/ 1472812 h 2121967"/>
                  <a:gd name="connsiteX20" fmla="*/ 1654297 w 2861863"/>
                  <a:gd name="connsiteY20" fmla="*/ 1382070 h 2121967"/>
                  <a:gd name="connsiteX21" fmla="*/ 1598455 w 2861863"/>
                  <a:gd name="connsiteY21" fmla="*/ 1382070 h 2121967"/>
                  <a:gd name="connsiteX22" fmla="*/ 1598455 w 2861863"/>
                  <a:gd name="connsiteY22" fmla="*/ 1305289 h 2121967"/>
                  <a:gd name="connsiteX23" fmla="*/ 1465832 w 2861863"/>
                  <a:gd name="connsiteY23" fmla="*/ 1305289 h 2121967"/>
                  <a:gd name="connsiteX24" fmla="*/ 1465832 w 2861863"/>
                  <a:gd name="connsiteY24" fmla="*/ 1263408 h 2121967"/>
                  <a:gd name="connsiteX25" fmla="*/ 1451872 w 2861863"/>
                  <a:gd name="connsiteY25" fmla="*/ 1263408 h 2121967"/>
                  <a:gd name="connsiteX26" fmla="*/ 1451872 w 2861863"/>
                  <a:gd name="connsiteY26" fmla="*/ 1200586 h 2121967"/>
                  <a:gd name="connsiteX27" fmla="*/ 1416971 w 2861863"/>
                  <a:gd name="connsiteY27" fmla="*/ 1200586 h 2121967"/>
                  <a:gd name="connsiteX28" fmla="*/ 1416971 w 2861863"/>
                  <a:gd name="connsiteY28" fmla="*/ 1200586 h 2121967"/>
                  <a:gd name="connsiteX29" fmla="*/ 1416971 w 2861863"/>
                  <a:gd name="connsiteY29" fmla="*/ 1172666 h 2121967"/>
                  <a:gd name="connsiteX30" fmla="*/ 1382071 w 2861863"/>
                  <a:gd name="connsiteY30" fmla="*/ 1172666 h 2121967"/>
                  <a:gd name="connsiteX31" fmla="*/ 1382071 w 2861863"/>
                  <a:gd name="connsiteY31" fmla="*/ 1137765 h 2121967"/>
                  <a:gd name="connsiteX32" fmla="*/ 1375090 w 2861863"/>
                  <a:gd name="connsiteY32" fmla="*/ 1137765 h 2121967"/>
                  <a:gd name="connsiteX33" fmla="*/ 1361130 w 2861863"/>
                  <a:gd name="connsiteY33" fmla="*/ 1123805 h 2121967"/>
                  <a:gd name="connsiteX34" fmla="*/ 1340190 w 2861863"/>
                  <a:gd name="connsiteY34" fmla="*/ 1033063 h 2121967"/>
                  <a:gd name="connsiteX35" fmla="*/ 1319249 w 2861863"/>
                  <a:gd name="connsiteY35" fmla="*/ 1005142 h 2121967"/>
                  <a:gd name="connsiteX36" fmla="*/ 1284349 w 2861863"/>
                  <a:gd name="connsiteY36" fmla="*/ 998162 h 2121967"/>
                  <a:gd name="connsiteX37" fmla="*/ 1249448 w 2861863"/>
                  <a:gd name="connsiteY37" fmla="*/ 963261 h 2121967"/>
                  <a:gd name="connsiteX38" fmla="*/ 1207567 w 2861863"/>
                  <a:gd name="connsiteY38" fmla="*/ 942321 h 2121967"/>
                  <a:gd name="connsiteX39" fmla="*/ 1158706 w 2861863"/>
                  <a:gd name="connsiteY39" fmla="*/ 921380 h 2121967"/>
                  <a:gd name="connsiteX40" fmla="*/ 1095884 w 2861863"/>
                  <a:gd name="connsiteY40" fmla="*/ 844599 h 2121967"/>
                  <a:gd name="connsiteX41" fmla="*/ 1081924 w 2861863"/>
                  <a:gd name="connsiteY41" fmla="*/ 767817 h 2121967"/>
                  <a:gd name="connsiteX42" fmla="*/ 1054003 w 2861863"/>
                  <a:gd name="connsiteY42" fmla="*/ 767817 h 2121967"/>
                  <a:gd name="connsiteX43" fmla="*/ 1054003 w 2861863"/>
                  <a:gd name="connsiteY43" fmla="*/ 767817 h 2121967"/>
                  <a:gd name="connsiteX44" fmla="*/ 1054003 w 2861863"/>
                  <a:gd name="connsiteY44" fmla="*/ 735461 h 2121967"/>
                  <a:gd name="connsiteX45" fmla="*/ 1019103 w 2861863"/>
                  <a:gd name="connsiteY45" fmla="*/ 732916 h 2121967"/>
                  <a:gd name="connsiteX46" fmla="*/ 1023866 w 2861863"/>
                  <a:gd name="connsiteY46" fmla="*/ 693090 h 2121967"/>
                  <a:gd name="connsiteX47" fmla="*/ 970242 w 2861863"/>
                  <a:gd name="connsiteY47" fmla="*/ 698015 h 2121967"/>
                  <a:gd name="connsiteX48" fmla="*/ 970242 w 2861863"/>
                  <a:gd name="connsiteY48" fmla="*/ 653590 h 2121967"/>
                  <a:gd name="connsiteX49" fmla="*/ 928361 w 2861863"/>
                  <a:gd name="connsiteY49" fmla="*/ 656135 h 2121967"/>
                  <a:gd name="connsiteX50" fmla="*/ 928361 w 2861863"/>
                  <a:gd name="connsiteY50" fmla="*/ 656135 h 2121967"/>
                  <a:gd name="connsiteX51" fmla="*/ 907420 w 2861863"/>
                  <a:gd name="connsiteY51" fmla="*/ 593313 h 2121967"/>
                  <a:gd name="connsiteX52" fmla="*/ 872519 w 2861863"/>
                  <a:gd name="connsiteY52" fmla="*/ 551432 h 2121967"/>
                  <a:gd name="connsiteX53" fmla="*/ 809698 w 2861863"/>
                  <a:gd name="connsiteY53" fmla="*/ 516532 h 2121967"/>
                  <a:gd name="connsiteX54" fmla="*/ 746877 w 2861863"/>
                  <a:gd name="connsiteY54" fmla="*/ 467670 h 2121967"/>
                  <a:gd name="connsiteX55" fmla="*/ 698016 w 2861863"/>
                  <a:gd name="connsiteY55" fmla="*/ 481631 h 2121967"/>
                  <a:gd name="connsiteX56" fmla="*/ 704996 w 2861863"/>
                  <a:gd name="connsiteY56" fmla="*/ 453710 h 2121967"/>
                  <a:gd name="connsiteX57" fmla="*/ 656135 w 2861863"/>
                  <a:gd name="connsiteY57" fmla="*/ 460690 h 2121967"/>
                  <a:gd name="connsiteX58" fmla="*/ 663115 w 2861863"/>
                  <a:gd name="connsiteY58" fmla="*/ 432770 h 2121967"/>
                  <a:gd name="connsiteX59" fmla="*/ 628214 w 2861863"/>
                  <a:gd name="connsiteY59" fmla="*/ 425790 h 2121967"/>
                  <a:gd name="connsiteX60" fmla="*/ 628214 w 2861863"/>
                  <a:gd name="connsiteY60" fmla="*/ 397869 h 2121967"/>
                  <a:gd name="connsiteX61" fmla="*/ 614254 w 2861863"/>
                  <a:gd name="connsiteY61" fmla="*/ 383909 h 2121967"/>
                  <a:gd name="connsiteX62" fmla="*/ 593313 w 2861863"/>
                  <a:gd name="connsiteY62" fmla="*/ 342028 h 2121967"/>
                  <a:gd name="connsiteX63" fmla="*/ 530492 w 2861863"/>
                  <a:gd name="connsiteY63" fmla="*/ 328067 h 2121967"/>
                  <a:gd name="connsiteX64" fmla="*/ 446730 w 2861863"/>
                  <a:gd name="connsiteY64" fmla="*/ 321087 h 2121967"/>
                  <a:gd name="connsiteX65" fmla="*/ 397869 w 2861863"/>
                  <a:gd name="connsiteY65" fmla="*/ 258266 h 2121967"/>
                  <a:gd name="connsiteX66" fmla="*/ 314107 w 2861863"/>
                  <a:gd name="connsiteY66" fmla="*/ 251286 h 2121967"/>
                  <a:gd name="connsiteX67" fmla="*/ 265246 w 2861863"/>
                  <a:gd name="connsiteY67" fmla="*/ 202425 h 2121967"/>
                  <a:gd name="connsiteX68" fmla="*/ 265246 w 2861863"/>
                  <a:gd name="connsiteY68" fmla="*/ 202425 h 2121967"/>
                  <a:gd name="connsiteX69" fmla="*/ 146584 w 2861863"/>
                  <a:gd name="connsiteY69" fmla="*/ 146583 h 2121967"/>
                  <a:gd name="connsiteX70" fmla="*/ 146584 w 2861863"/>
                  <a:gd name="connsiteY70" fmla="*/ 27921 h 2121967"/>
                  <a:gd name="connsiteX71" fmla="*/ 118663 w 2861863"/>
                  <a:gd name="connsiteY71" fmla="*/ 27921 h 2121967"/>
                  <a:gd name="connsiteX72" fmla="*/ 104703 w 2861863"/>
                  <a:gd name="connsiteY72" fmla="*/ 6980 h 2121967"/>
                  <a:gd name="connsiteX73" fmla="*/ 0 w 2861863"/>
                  <a:gd name="connsiteY73" fmla="*/ 0 h 2121967"/>
                  <a:gd name="connsiteX0" fmla="*/ 2861863 w 2861863"/>
                  <a:gd name="connsiteY0" fmla="*/ 2121967 h 2121967"/>
                  <a:gd name="connsiteX1" fmla="*/ 2673399 w 2861863"/>
                  <a:gd name="connsiteY1" fmla="*/ 2121967 h 2121967"/>
                  <a:gd name="connsiteX2" fmla="*/ 2673399 w 2861863"/>
                  <a:gd name="connsiteY2" fmla="*/ 1954443 h 2121967"/>
                  <a:gd name="connsiteX3" fmla="*/ 2533796 w 2861863"/>
                  <a:gd name="connsiteY3" fmla="*/ 1954443 h 2121967"/>
                  <a:gd name="connsiteX4" fmla="*/ 2533796 w 2861863"/>
                  <a:gd name="connsiteY4" fmla="*/ 1849741 h 2121967"/>
                  <a:gd name="connsiteX5" fmla="*/ 2066126 w 2861863"/>
                  <a:gd name="connsiteY5" fmla="*/ 1849741 h 2121967"/>
                  <a:gd name="connsiteX6" fmla="*/ 2066126 w 2861863"/>
                  <a:gd name="connsiteY6" fmla="*/ 1807860 h 2121967"/>
                  <a:gd name="connsiteX7" fmla="*/ 2003304 w 2861863"/>
                  <a:gd name="connsiteY7" fmla="*/ 1807860 h 2121967"/>
                  <a:gd name="connsiteX8" fmla="*/ 2003304 w 2861863"/>
                  <a:gd name="connsiteY8" fmla="*/ 1710138 h 2121967"/>
                  <a:gd name="connsiteX9" fmla="*/ 1919542 w 2861863"/>
                  <a:gd name="connsiteY9" fmla="*/ 1710138 h 2121967"/>
                  <a:gd name="connsiteX10" fmla="*/ 1919542 w 2861863"/>
                  <a:gd name="connsiteY10" fmla="*/ 1675237 h 2121967"/>
                  <a:gd name="connsiteX11" fmla="*/ 1870681 w 2861863"/>
                  <a:gd name="connsiteY11" fmla="*/ 1675237 h 2121967"/>
                  <a:gd name="connsiteX12" fmla="*/ 1870681 w 2861863"/>
                  <a:gd name="connsiteY12" fmla="*/ 1633356 h 2121967"/>
                  <a:gd name="connsiteX13" fmla="*/ 1800880 w 2861863"/>
                  <a:gd name="connsiteY13" fmla="*/ 1633356 h 2121967"/>
                  <a:gd name="connsiteX14" fmla="*/ 1800880 w 2861863"/>
                  <a:gd name="connsiteY14" fmla="*/ 1549594 h 2121967"/>
                  <a:gd name="connsiteX15" fmla="*/ 1731078 w 2861863"/>
                  <a:gd name="connsiteY15" fmla="*/ 1549594 h 2121967"/>
                  <a:gd name="connsiteX16" fmla="*/ 1731078 w 2861863"/>
                  <a:gd name="connsiteY16" fmla="*/ 1514693 h 2121967"/>
                  <a:gd name="connsiteX17" fmla="*/ 1689197 w 2861863"/>
                  <a:gd name="connsiteY17" fmla="*/ 1514693 h 2121967"/>
                  <a:gd name="connsiteX18" fmla="*/ 1689197 w 2861863"/>
                  <a:gd name="connsiteY18" fmla="*/ 1472812 h 2121967"/>
                  <a:gd name="connsiteX19" fmla="*/ 1654297 w 2861863"/>
                  <a:gd name="connsiteY19" fmla="*/ 1472812 h 2121967"/>
                  <a:gd name="connsiteX20" fmla="*/ 1654297 w 2861863"/>
                  <a:gd name="connsiteY20" fmla="*/ 1382070 h 2121967"/>
                  <a:gd name="connsiteX21" fmla="*/ 1598455 w 2861863"/>
                  <a:gd name="connsiteY21" fmla="*/ 1382070 h 2121967"/>
                  <a:gd name="connsiteX22" fmla="*/ 1598455 w 2861863"/>
                  <a:gd name="connsiteY22" fmla="*/ 1305289 h 2121967"/>
                  <a:gd name="connsiteX23" fmla="*/ 1465832 w 2861863"/>
                  <a:gd name="connsiteY23" fmla="*/ 1305289 h 2121967"/>
                  <a:gd name="connsiteX24" fmla="*/ 1465832 w 2861863"/>
                  <a:gd name="connsiteY24" fmla="*/ 1263408 h 2121967"/>
                  <a:gd name="connsiteX25" fmla="*/ 1451872 w 2861863"/>
                  <a:gd name="connsiteY25" fmla="*/ 1263408 h 2121967"/>
                  <a:gd name="connsiteX26" fmla="*/ 1451872 w 2861863"/>
                  <a:gd name="connsiteY26" fmla="*/ 1200586 h 2121967"/>
                  <a:gd name="connsiteX27" fmla="*/ 1416971 w 2861863"/>
                  <a:gd name="connsiteY27" fmla="*/ 1200586 h 2121967"/>
                  <a:gd name="connsiteX28" fmla="*/ 1416971 w 2861863"/>
                  <a:gd name="connsiteY28" fmla="*/ 1200586 h 2121967"/>
                  <a:gd name="connsiteX29" fmla="*/ 1416971 w 2861863"/>
                  <a:gd name="connsiteY29" fmla="*/ 1172666 h 2121967"/>
                  <a:gd name="connsiteX30" fmla="*/ 1382071 w 2861863"/>
                  <a:gd name="connsiteY30" fmla="*/ 1172666 h 2121967"/>
                  <a:gd name="connsiteX31" fmla="*/ 1382071 w 2861863"/>
                  <a:gd name="connsiteY31" fmla="*/ 1137765 h 2121967"/>
                  <a:gd name="connsiteX32" fmla="*/ 1375090 w 2861863"/>
                  <a:gd name="connsiteY32" fmla="*/ 1137765 h 2121967"/>
                  <a:gd name="connsiteX33" fmla="*/ 1361130 w 2861863"/>
                  <a:gd name="connsiteY33" fmla="*/ 1123805 h 2121967"/>
                  <a:gd name="connsiteX34" fmla="*/ 1340190 w 2861863"/>
                  <a:gd name="connsiteY34" fmla="*/ 1033063 h 2121967"/>
                  <a:gd name="connsiteX35" fmla="*/ 1319249 w 2861863"/>
                  <a:gd name="connsiteY35" fmla="*/ 1005142 h 2121967"/>
                  <a:gd name="connsiteX36" fmla="*/ 1284349 w 2861863"/>
                  <a:gd name="connsiteY36" fmla="*/ 998162 h 2121967"/>
                  <a:gd name="connsiteX37" fmla="*/ 1249448 w 2861863"/>
                  <a:gd name="connsiteY37" fmla="*/ 963261 h 2121967"/>
                  <a:gd name="connsiteX38" fmla="*/ 1207567 w 2861863"/>
                  <a:gd name="connsiteY38" fmla="*/ 942321 h 2121967"/>
                  <a:gd name="connsiteX39" fmla="*/ 1158706 w 2861863"/>
                  <a:gd name="connsiteY39" fmla="*/ 921380 h 2121967"/>
                  <a:gd name="connsiteX40" fmla="*/ 1095884 w 2861863"/>
                  <a:gd name="connsiteY40" fmla="*/ 844599 h 2121967"/>
                  <a:gd name="connsiteX41" fmla="*/ 1081924 w 2861863"/>
                  <a:gd name="connsiteY41" fmla="*/ 767817 h 2121967"/>
                  <a:gd name="connsiteX42" fmla="*/ 1054003 w 2861863"/>
                  <a:gd name="connsiteY42" fmla="*/ 767817 h 2121967"/>
                  <a:gd name="connsiteX43" fmla="*/ 1054003 w 2861863"/>
                  <a:gd name="connsiteY43" fmla="*/ 767817 h 2121967"/>
                  <a:gd name="connsiteX44" fmla="*/ 1054003 w 2861863"/>
                  <a:gd name="connsiteY44" fmla="*/ 735461 h 2121967"/>
                  <a:gd name="connsiteX45" fmla="*/ 1019103 w 2861863"/>
                  <a:gd name="connsiteY45" fmla="*/ 732916 h 2121967"/>
                  <a:gd name="connsiteX46" fmla="*/ 1016723 w 2861863"/>
                  <a:gd name="connsiteY46" fmla="*/ 700234 h 2121967"/>
                  <a:gd name="connsiteX47" fmla="*/ 970242 w 2861863"/>
                  <a:gd name="connsiteY47" fmla="*/ 698015 h 2121967"/>
                  <a:gd name="connsiteX48" fmla="*/ 970242 w 2861863"/>
                  <a:gd name="connsiteY48" fmla="*/ 653590 h 2121967"/>
                  <a:gd name="connsiteX49" fmla="*/ 928361 w 2861863"/>
                  <a:gd name="connsiteY49" fmla="*/ 656135 h 2121967"/>
                  <a:gd name="connsiteX50" fmla="*/ 928361 w 2861863"/>
                  <a:gd name="connsiteY50" fmla="*/ 656135 h 2121967"/>
                  <a:gd name="connsiteX51" fmla="*/ 907420 w 2861863"/>
                  <a:gd name="connsiteY51" fmla="*/ 593313 h 2121967"/>
                  <a:gd name="connsiteX52" fmla="*/ 872519 w 2861863"/>
                  <a:gd name="connsiteY52" fmla="*/ 551432 h 2121967"/>
                  <a:gd name="connsiteX53" fmla="*/ 809698 w 2861863"/>
                  <a:gd name="connsiteY53" fmla="*/ 516532 h 2121967"/>
                  <a:gd name="connsiteX54" fmla="*/ 746877 w 2861863"/>
                  <a:gd name="connsiteY54" fmla="*/ 467670 h 2121967"/>
                  <a:gd name="connsiteX55" fmla="*/ 698016 w 2861863"/>
                  <a:gd name="connsiteY55" fmla="*/ 481631 h 2121967"/>
                  <a:gd name="connsiteX56" fmla="*/ 704996 w 2861863"/>
                  <a:gd name="connsiteY56" fmla="*/ 453710 h 2121967"/>
                  <a:gd name="connsiteX57" fmla="*/ 656135 w 2861863"/>
                  <a:gd name="connsiteY57" fmla="*/ 460690 h 2121967"/>
                  <a:gd name="connsiteX58" fmla="*/ 663115 w 2861863"/>
                  <a:gd name="connsiteY58" fmla="*/ 432770 h 2121967"/>
                  <a:gd name="connsiteX59" fmla="*/ 628214 w 2861863"/>
                  <a:gd name="connsiteY59" fmla="*/ 425790 h 2121967"/>
                  <a:gd name="connsiteX60" fmla="*/ 628214 w 2861863"/>
                  <a:gd name="connsiteY60" fmla="*/ 397869 h 2121967"/>
                  <a:gd name="connsiteX61" fmla="*/ 614254 w 2861863"/>
                  <a:gd name="connsiteY61" fmla="*/ 383909 h 2121967"/>
                  <a:gd name="connsiteX62" fmla="*/ 593313 w 2861863"/>
                  <a:gd name="connsiteY62" fmla="*/ 342028 h 2121967"/>
                  <a:gd name="connsiteX63" fmla="*/ 530492 w 2861863"/>
                  <a:gd name="connsiteY63" fmla="*/ 328067 h 2121967"/>
                  <a:gd name="connsiteX64" fmla="*/ 446730 w 2861863"/>
                  <a:gd name="connsiteY64" fmla="*/ 321087 h 2121967"/>
                  <a:gd name="connsiteX65" fmla="*/ 397869 w 2861863"/>
                  <a:gd name="connsiteY65" fmla="*/ 258266 h 2121967"/>
                  <a:gd name="connsiteX66" fmla="*/ 314107 w 2861863"/>
                  <a:gd name="connsiteY66" fmla="*/ 251286 h 2121967"/>
                  <a:gd name="connsiteX67" fmla="*/ 265246 w 2861863"/>
                  <a:gd name="connsiteY67" fmla="*/ 202425 h 2121967"/>
                  <a:gd name="connsiteX68" fmla="*/ 265246 w 2861863"/>
                  <a:gd name="connsiteY68" fmla="*/ 202425 h 2121967"/>
                  <a:gd name="connsiteX69" fmla="*/ 146584 w 2861863"/>
                  <a:gd name="connsiteY69" fmla="*/ 146583 h 2121967"/>
                  <a:gd name="connsiteX70" fmla="*/ 146584 w 2861863"/>
                  <a:gd name="connsiteY70" fmla="*/ 27921 h 2121967"/>
                  <a:gd name="connsiteX71" fmla="*/ 118663 w 2861863"/>
                  <a:gd name="connsiteY71" fmla="*/ 27921 h 2121967"/>
                  <a:gd name="connsiteX72" fmla="*/ 104703 w 2861863"/>
                  <a:gd name="connsiteY72" fmla="*/ 6980 h 2121967"/>
                  <a:gd name="connsiteX73" fmla="*/ 0 w 2861863"/>
                  <a:gd name="connsiteY73" fmla="*/ 0 h 212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861863" h="2121967">
                    <a:moveTo>
                      <a:pt x="2861863" y="2121967"/>
                    </a:moveTo>
                    <a:lnTo>
                      <a:pt x="2673399" y="2121967"/>
                    </a:lnTo>
                    <a:lnTo>
                      <a:pt x="2673399" y="1954443"/>
                    </a:lnTo>
                    <a:lnTo>
                      <a:pt x="2533796" y="1954443"/>
                    </a:lnTo>
                    <a:lnTo>
                      <a:pt x="2533796" y="1849741"/>
                    </a:lnTo>
                    <a:lnTo>
                      <a:pt x="2066126" y="1849741"/>
                    </a:lnTo>
                    <a:lnTo>
                      <a:pt x="2066126" y="1807860"/>
                    </a:lnTo>
                    <a:lnTo>
                      <a:pt x="2003304" y="1807860"/>
                    </a:lnTo>
                    <a:lnTo>
                      <a:pt x="2003304" y="1710138"/>
                    </a:lnTo>
                    <a:lnTo>
                      <a:pt x="1919542" y="1710138"/>
                    </a:lnTo>
                    <a:lnTo>
                      <a:pt x="1919542" y="1675237"/>
                    </a:lnTo>
                    <a:lnTo>
                      <a:pt x="1870681" y="1675237"/>
                    </a:lnTo>
                    <a:lnTo>
                      <a:pt x="1870681" y="1633356"/>
                    </a:lnTo>
                    <a:lnTo>
                      <a:pt x="1800880" y="1633356"/>
                    </a:lnTo>
                    <a:lnTo>
                      <a:pt x="1800880" y="1549594"/>
                    </a:lnTo>
                    <a:lnTo>
                      <a:pt x="1731078" y="1549594"/>
                    </a:lnTo>
                    <a:lnTo>
                      <a:pt x="1731078" y="1514693"/>
                    </a:lnTo>
                    <a:lnTo>
                      <a:pt x="1689197" y="1514693"/>
                    </a:lnTo>
                    <a:lnTo>
                      <a:pt x="1689197" y="1472812"/>
                    </a:lnTo>
                    <a:lnTo>
                      <a:pt x="1654297" y="1472812"/>
                    </a:lnTo>
                    <a:lnTo>
                      <a:pt x="1654297" y="1382070"/>
                    </a:lnTo>
                    <a:lnTo>
                      <a:pt x="1598455" y="1382070"/>
                    </a:lnTo>
                    <a:lnTo>
                      <a:pt x="1598455" y="1305289"/>
                    </a:lnTo>
                    <a:lnTo>
                      <a:pt x="1465832" y="1305289"/>
                    </a:lnTo>
                    <a:lnTo>
                      <a:pt x="1465832" y="1263408"/>
                    </a:lnTo>
                    <a:lnTo>
                      <a:pt x="1451872" y="1263408"/>
                    </a:lnTo>
                    <a:lnTo>
                      <a:pt x="1451872" y="1200586"/>
                    </a:lnTo>
                    <a:lnTo>
                      <a:pt x="1416971" y="1200586"/>
                    </a:lnTo>
                    <a:lnTo>
                      <a:pt x="1416971" y="1200586"/>
                    </a:lnTo>
                    <a:lnTo>
                      <a:pt x="1416971" y="1172666"/>
                    </a:lnTo>
                    <a:lnTo>
                      <a:pt x="1382071" y="1172666"/>
                    </a:lnTo>
                    <a:lnTo>
                      <a:pt x="1382071" y="1137765"/>
                    </a:lnTo>
                    <a:lnTo>
                      <a:pt x="1375090" y="1137765"/>
                    </a:lnTo>
                    <a:lnTo>
                      <a:pt x="1361130" y="1123805"/>
                    </a:lnTo>
                    <a:lnTo>
                      <a:pt x="1340190" y="1033063"/>
                    </a:lnTo>
                    <a:lnTo>
                      <a:pt x="1319249" y="1005142"/>
                    </a:lnTo>
                    <a:lnTo>
                      <a:pt x="1284349" y="998162"/>
                    </a:lnTo>
                    <a:lnTo>
                      <a:pt x="1249448" y="963261"/>
                    </a:lnTo>
                    <a:lnTo>
                      <a:pt x="1207567" y="942321"/>
                    </a:lnTo>
                    <a:lnTo>
                      <a:pt x="1158706" y="921380"/>
                    </a:lnTo>
                    <a:lnTo>
                      <a:pt x="1095884" y="844599"/>
                    </a:lnTo>
                    <a:lnTo>
                      <a:pt x="1081924" y="767817"/>
                    </a:lnTo>
                    <a:lnTo>
                      <a:pt x="1054003" y="767817"/>
                    </a:lnTo>
                    <a:lnTo>
                      <a:pt x="1054003" y="767817"/>
                    </a:lnTo>
                    <a:lnTo>
                      <a:pt x="1054003" y="735461"/>
                    </a:lnTo>
                    <a:lnTo>
                      <a:pt x="1019103" y="732916"/>
                    </a:lnTo>
                    <a:lnTo>
                      <a:pt x="1016723" y="700234"/>
                    </a:lnTo>
                    <a:lnTo>
                      <a:pt x="970242" y="698015"/>
                    </a:lnTo>
                    <a:lnTo>
                      <a:pt x="970242" y="653590"/>
                    </a:lnTo>
                    <a:lnTo>
                      <a:pt x="928361" y="656135"/>
                    </a:lnTo>
                    <a:lnTo>
                      <a:pt x="928361" y="656135"/>
                    </a:lnTo>
                    <a:lnTo>
                      <a:pt x="907420" y="593313"/>
                    </a:lnTo>
                    <a:lnTo>
                      <a:pt x="872519" y="551432"/>
                    </a:lnTo>
                    <a:lnTo>
                      <a:pt x="809698" y="516532"/>
                    </a:lnTo>
                    <a:lnTo>
                      <a:pt x="746877" y="467670"/>
                    </a:lnTo>
                    <a:lnTo>
                      <a:pt x="698016" y="481631"/>
                    </a:lnTo>
                    <a:lnTo>
                      <a:pt x="704996" y="453710"/>
                    </a:lnTo>
                    <a:lnTo>
                      <a:pt x="656135" y="460690"/>
                    </a:lnTo>
                    <a:lnTo>
                      <a:pt x="663115" y="432770"/>
                    </a:lnTo>
                    <a:lnTo>
                      <a:pt x="628214" y="425790"/>
                    </a:lnTo>
                    <a:lnTo>
                      <a:pt x="628214" y="397869"/>
                    </a:lnTo>
                    <a:lnTo>
                      <a:pt x="614254" y="383909"/>
                    </a:lnTo>
                    <a:lnTo>
                      <a:pt x="593313" y="342028"/>
                    </a:lnTo>
                    <a:lnTo>
                      <a:pt x="530492" y="328067"/>
                    </a:lnTo>
                    <a:lnTo>
                      <a:pt x="446730" y="321087"/>
                    </a:lnTo>
                    <a:lnTo>
                      <a:pt x="397869" y="258266"/>
                    </a:lnTo>
                    <a:lnTo>
                      <a:pt x="314107" y="251286"/>
                    </a:lnTo>
                    <a:lnTo>
                      <a:pt x="265246" y="202425"/>
                    </a:lnTo>
                    <a:lnTo>
                      <a:pt x="265246" y="202425"/>
                    </a:lnTo>
                    <a:lnTo>
                      <a:pt x="146584" y="146583"/>
                    </a:lnTo>
                    <a:lnTo>
                      <a:pt x="146584" y="27921"/>
                    </a:lnTo>
                    <a:lnTo>
                      <a:pt x="118663" y="27921"/>
                    </a:lnTo>
                    <a:lnTo>
                      <a:pt x="104703" y="698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 algn="ctr">
                <a:solidFill>
                  <a:srgbClr val="EF82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eaLnBrk="1" hangingPunct="1">
                  <a:spcBef>
                    <a:spcPct val="0"/>
                  </a:spcBef>
                  <a:defRPr/>
                </a:pPr>
                <a:endParaRPr lang="en-US" sz="1800" kern="0">
                  <a:solidFill>
                    <a:schemeClr val="bg1"/>
                  </a:solidFill>
                  <a:latin typeface="Arial"/>
                  <a:ea typeface=""/>
                  <a:cs typeface=""/>
                </a:endParaRPr>
              </a:p>
            </p:txBody>
          </p:sp>
          <p:grpSp>
            <p:nvGrpSpPr>
              <p:cNvPr id="1018" name="Group 344"/>
              <p:cNvGrpSpPr/>
              <p:nvPr/>
            </p:nvGrpSpPr>
            <p:grpSpPr>
              <a:xfrm>
                <a:off x="2994819" y="933461"/>
                <a:ext cx="2928730" cy="2182186"/>
                <a:chOff x="2994819" y="933461"/>
                <a:chExt cx="2928730" cy="2182186"/>
              </a:xfrm>
            </p:grpSpPr>
            <p:sp>
              <p:nvSpPr>
                <p:cNvPr id="1019" name="Freeform 20"/>
                <p:cNvSpPr>
                  <a:spLocks/>
                </p:cNvSpPr>
                <p:nvPr/>
              </p:nvSpPr>
              <p:spPr bwMode="auto">
                <a:xfrm>
                  <a:off x="5872749" y="306802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0" name="Freeform 20"/>
                <p:cNvSpPr>
                  <a:spLocks/>
                </p:cNvSpPr>
                <p:nvPr/>
              </p:nvSpPr>
              <p:spPr bwMode="auto">
                <a:xfrm>
                  <a:off x="5782991" y="306802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1" name="Freeform 20"/>
                <p:cNvSpPr>
                  <a:spLocks/>
                </p:cNvSpPr>
                <p:nvPr/>
              </p:nvSpPr>
              <p:spPr bwMode="auto">
                <a:xfrm>
                  <a:off x="5735308" y="306802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2" name="Freeform 20"/>
                <p:cNvSpPr>
                  <a:spLocks/>
                </p:cNvSpPr>
                <p:nvPr/>
              </p:nvSpPr>
              <p:spPr bwMode="auto">
                <a:xfrm>
                  <a:off x="5653965" y="289972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3" name="Freeform 20"/>
                <p:cNvSpPr>
                  <a:spLocks/>
                </p:cNvSpPr>
                <p:nvPr/>
              </p:nvSpPr>
              <p:spPr bwMode="auto">
                <a:xfrm>
                  <a:off x="5581038" y="289972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4" name="Freeform 20"/>
                <p:cNvSpPr>
                  <a:spLocks/>
                </p:cNvSpPr>
                <p:nvPr/>
              </p:nvSpPr>
              <p:spPr bwMode="auto">
                <a:xfrm>
                  <a:off x="5488476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5" name="Freeform 20"/>
                <p:cNvSpPr>
                  <a:spLocks/>
                </p:cNvSpPr>
                <p:nvPr/>
              </p:nvSpPr>
              <p:spPr bwMode="auto">
                <a:xfrm>
                  <a:off x="5381890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6" name="Freeform 20"/>
                <p:cNvSpPr>
                  <a:spLocks/>
                </p:cNvSpPr>
                <p:nvPr/>
              </p:nvSpPr>
              <p:spPr bwMode="auto">
                <a:xfrm>
                  <a:off x="5365060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7" name="Freeform 20"/>
                <p:cNvSpPr>
                  <a:spLocks/>
                </p:cNvSpPr>
                <p:nvPr/>
              </p:nvSpPr>
              <p:spPr bwMode="auto">
                <a:xfrm>
                  <a:off x="5230425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8" name="Freeform 20"/>
                <p:cNvSpPr>
                  <a:spLocks/>
                </p:cNvSpPr>
                <p:nvPr/>
              </p:nvSpPr>
              <p:spPr bwMode="auto">
                <a:xfrm>
                  <a:off x="5210790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9" name="Freeform 20"/>
                <p:cNvSpPr>
                  <a:spLocks/>
                </p:cNvSpPr>
                <p:nvPr/>
              </p:nvSpPr>
              <p:spPr bwMode="auto">
                <a:xfrm>
                  <a:off x="5123838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0" name="Freeform 20"/>
                <p:cNvSpPr>
                  <a:spLocks/>
                </p:cNvSpPr>
                <p:nvPr/>
              </p:nvSpPr>
              <p:spPr bwMode="auto">
                <a:xfrm>
                  <a:off x="5107009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1" name="Freeform 20"/>
                <p:cNvSpPr>
                  <a:spLocks/>
                </p:cNvSpPr>
                <p:nvPr/>
              </p:nvSpPr>
              <p:spPr bwMode="auto">
                <a:xfrm>
                  <a:off x="5092984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2" name="Freeform 20"/>
                <p:cNvSpPr>
                  <a:spLocks/>
                </p:cNvSpPr>
                <p:nvPr/>
              </p:nvSpPr>
              <p:spPr bwMode="auto">
                <a:xfrm>
                  <a:off x="5076155" y="27903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3" name="Freeform 20"/>
                <p:cNvSpPr>
                  <a:spLocks/>
                </p:cNvSpPr>
                <p:nvPr/>
              </p:nvSpPr>
              <p:spPr bwMode="auto">
                <a:xfrm>
                  <a:off x="5050910" y="273984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4" name="Freeform 20"/>
                <p:cNvSpPr>
                  <a:spLocks/>
                </p:cNvSpPr>
                <p:nvPr/>
              </p:nvSpPr>
              <p:spPr bwMode="auto">
                <a:xfrm>
                  <a:off x="5025665" y="273984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5" name="Freeform 20"/>
                <p:cNvSpPr>
                  <a:spLocks/>
                </p:cNvSpPr>
                <p:nvPr/>
              </p:nvSpPr>
              <p:spPr bwMode="auto">
                <a:xfrm>
                  <a:off x="5003226" y="2697773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6" name="Freeform 20"/>
                <p:cNvSpPr>
                  <a:spLocks/>
                </p:cNvSpPr>
                <p:nvPr/>
              </p:nvSpPr>
              <p:spPr bwMode="auto">
                <a:xfrm>
                  <a:off x="4997616" y="265289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7" name="Freeform 20"/>
                <p:cNvSpPr>
                  <a:spLocks/>
                </p:cNvSpPr>
                <p:nvPr/>
              </p:nvSpPr>
              <p:spPr bwMode="auto">
                <a:xfrm>
                  <a:off x="4958348" y="265289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8" name="Freeform 20"/>
                <p:cNvSpPr>
                  <a:spLocks/>
                </p:cNvSpPr>
                <p:nvPr/>
              </p:nvSpPr>
              <p:spPr bwMode="auto">
                <a:xfrm>
                  <a:off x="4857371" y="2580165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9" name="Freeform 20"/>
                <p:cNvSpPr>
                  <a:spLocks/>
                </p:cNvSpPr>
                <p:nvPr/>
              </p:nvSpPr>
              <p:spPr bwMode="auto">
                <a:xfrm>
                  <a:off x="4784443" y="248479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0" name="Freeform 20"/>
                <p:cNvSpPr>
                  <a:spLocks/>
                </p:cNvSpPr>
                <p:nvPr/>
              </p:nvSpPr>
              <p:spPr bwMode="auto">
                <a:xfrm>
                  <a:off x="4770419" y="248479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1" name="Freeform 20"/>
                <p:cNvSpPr>
                  <a:spLocks/>
                </p:cNvSpPr>
                <p:nvPr/>
              </p:nvSpPr>
              <p:spPr bwMode="auto">
                <a:xfrm>
                  <a:off x="4759199" y="248479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2" name="Freeform 20"/>
                <p:cNvSpPr>
                  <a:spLocks/>
                </p:cNvSpPr>
                <p:nvPr/>
              </p:nvSpPr>
              <p:spPr bwMode="auto">
                <a:xfrm>
                  <a:off x="4745174" y="248479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3" name="Freeform 20"/>
                <p:cNvSpPr>
                  <a:spLocks/>
                </p:cNvSpPr>
                <p:nvPr/>
              </p:nvSpPr>
              <p:spPr bwMode="auto">
                <a:xfrm>
                  <a:off x="4733955" y="244833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4" name="Freeform 20"/>
                <p:cNvSpPr>
                  <a:spLocks/>
                </p:cNvSpPr>
                <p:nvPr/>
              </p:nvSpPr>
              <p:spPr bwMode="auto">
                <a:xfrm>
                  <a:off x="4700296" y="244833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5" name="Freeform 20"/>
                <p:cNvSpPr>
                  <a:spLocks/>
                </p:cNvSpPr>
                <p:nvPr/>
              </p:nvSpPr>
              <p:spPr bwMode="auto">
                <a:xfrm>
                  <a:off x="4666637" y="2414675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6" name="Freeform 20"/>
                <p:cNvSpPr>
                  <a:spLocks/>
                </p:cNvSpPr>
                <p:nvPr/>
              </p:nvSpPr>
              <p:spPr bwMode="auto">
                <a:xfrm>
                  <a:off x="4635783" y="233613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7" name="Freeform 20"/>
                <p:cNvSpPr>
                  <a:spLocks/>
                </p:cNvSpPr>
                <p:nvPr/>
              </p:nvSpPr>
              <p:spPr bwMode="auto">
                <a:xfrm>
                  <a:off x="4613344" y="233613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8" name="Freeform 20"/>
                <p:cNvSpPr>
                  <a:spLocks/>
                </p:cNvSpPr>
                <p:nvPr/>
              </p:nvSpPr>
              <p:spPr bwMode="auto">
                <a:xfrm>
                  <a:off x="4599319" y="226040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9" name="Freeform 20"/>
                <p:cNvSpPr>
                  <a:spLocks/>
                </p:cNvSpPr>
                <p:nvPr/>
              </p:nvSpPr>
              <p:spPr bwMode="auto">
                <a:xfrm>
                  <a:off x="4572000" y="224077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0" name="Freeform 20"/>
                <p:cNvSpPr>
                  <a:spLocks/>
                </p:cNvSpPr>
                <p:nvPr/>
              </p:nvSpPr>
              <p:spPr bwMode="auto">
                <a:xfrm>
                  <a:off x="4556124" y="224077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1" name="Freeform 20"/>
                <p:cNvSpPr>
                  <a:spLocks/>
                </p:cNvSpPr>
                <p:nvPr/>
              </p:nvSpPr>
              <p:spPr bwMode="auto">
                <a:xfrm>
                  <a:off x="4546600" y="224077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2" name="Freeform 20"/>
                <p:cNvSpPr>
                  <a:spLocks/>
                </p:cNvSpPr>
                <p:nvPr/>
              </p:nvSpPr>
              <p:spPr bwMode="auto">
                <a:xfrm>
                  <a:off x="4537076" y="224076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3" name="Freeform 20"/>
                <p:cNvSpPr>
                  <a:spLocks/>
                </p:cNvSpPr>
                <p:nvPr/>
              </p:nvSpPr>
              <p:spPr bwMode="auto">
                <a:xfrm>
                  <a:off x="4523581" y="224076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4" name="Freeform 20"/>
                <p:cNvSpPr>
                  <a:spLocks/>
                </p:cNvSpPr>
                <p:nvPr/>
              </p:nvSpPr>
              <p:spPr bwMode="auto">
                <a:xfrm>
                  <a:off x="4504531" y="224076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5" name="Freeform 20"/>
                <p:cNvSpPr>
                  <a:spLocks/>
                </p:cNvSpPr>
                <p:nvPr/>
              </p:nvSpPr>
              <p:spPr bwMode="auto">
                <a:xfrm>
                  <a:off x="4485481" y="2214575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6" name="Freeform 20"/>
                <p:cNvSpPr>
                  <a:spLocks/>
                </p:cNvSpPr>
                <p:nvPr/>
              </p:nvSpPr>
              <p:spPr bwMode="auto">
                <a:xfrm>
                  <a:off x="4454525" y="2169331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7" name="Freeform 20"/>
                <p:cNvSpPr>
                  <a:spLocks/>
                </p:cNvSpPr>
                <p:nvPr/>
              </p:nvSpPr>
              <p:spPr bwMode="auto">
                <a:xfrm>
                  <a:off x="4447381" y="215266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8" name="Freeform 20"/>
                <p:cNvSpPr>
                  <a:spLocks/>
                </p:cNvSpPr>
                <p:nvPr/>
              </p:nvSpPr>
              <p:spPr bwMode="auto">
                <a:xfrm>
                  <a:off x="4430712" y="213599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9" name="Freeform 20"/>
                <p:cNvSpPr>
                  <a:spLocks/>
                </p:cNvSpPr>
                <p:nvPr/>
              </p:nvSpPr>
              <p:spPr bwMode="auto">
                <a:xfrm>
                  <a:off x="4418806" y="212408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0" name="Freeform 20"/>
                <p:cNvSpPr>
                  <a:spLocks/>
                </p:cNvSpPr>
                <p:nvPr/>
              </p:nvSpPr>
              <p:spPr bwMode="auto">
                <a:xfrm>
                  <a:off x="4406900" y="210980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1" name="Freeform 20"/>
                <p:cNvSpPr>
                  <a:spLocks/>
                </p:cNvSpPr>
                <p:nvPr/>
              </p:nvSpPr>
              <p:spPr bwMode="auto">
                <a:xfrm>
                  <a:off x="4394993" y="210741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2" name="Freeform 20"/>
                <p:cNvSpPr>
                  <a:spLocks/>
                </p:cNvSpPr>
                <p:nvPr/>
              </p:nvSpPr>
              <p:spPr bwMode="auto">
                <a:xfrm>
                  <a:off x="4385468" y="209313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3" name="Freeform 20"/>
                <p:cNvSpPr>
                  <a:spLocks/>
                </p:cNvSpPr>
                <p:nvPr/>
              </p:nvSpPr>
              <p:spPr bwMode="auto">
                <a:xfrm>
                  <a:off x="4371180" y="207170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4" name="Freeform 20"/>
                <p:cNvSpPr>
                  <a:spLocks/>
                </p:cNvSpPr>
                <p:nvPr/>
              </p:nvSpPr>
              <p:spPr bwMode="auto">
                <a:xfrm>
                  <a:off x="4361655" y="2059793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5" name="Freeform 20"/>
                <p:cNvSpPr>
                  <a:spLocks/>
                </p:cNvSpPr>
                <p:nvPr/>
              </p:nvSpPr>
              <p:spPr bwMode="auto">
                <a:xfrm>
                  <a:off x="4361655" y="20502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6" name="Freeform 20"/>
                <p:cNvSpPr>
                  <a:spLocks/>
                </p:cNvSpPr>
                <p:nvPr/>
              </p:nvSpPr>
              <p:spPr bwMode="auto">
                <a:xfrm>
                  <a:off x="4361655" y="203836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7" name="Freeform 20"/>
                <p:cNvSpPr>
                  <a:spLocks/>
                </p:cNvSpPr>
                <p:nvPr/>
              </p:nvSpPr>
              <p:spPr bwMode="auto">
                <a:xfrm>
                  <a:off x="4359274" y="202407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8" name="Freeform 20"/>
                <p:cNvSpPr>
                  <a:spLocks/>
                </p:cNvSpPr>
                <p:nvPr/>
              </p:nvSpPr>
              <p:spPr bwMode="auto">
                <a:xfrm>
                  <a:off x="4342606" y="1964543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9" name="Freeform 20"/>
                <p:cNvSpPr>
                  <a:spLocks/>
                </p:cNvSpPr>
                <p:nvPr/>
              </p:nvSpPr>
              <p:spPr bwMode="auto">
                <a:xfrm>
                  <a:off x="4330700" y="195501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0" name="Freeform 20"/>
                <p:cNvSpPr>
                  <a:spLocks/>
                </p:cNvSpPr>
                <p:nvPr/>
              </p:nvSpPr>
              <p:spPr bwMode="auto">
                <a:xfrm>
                  <a:off x="4309269" y="194311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1" name="Freeform 20"/>
                <p:cNvSpPr>
                  <a:spLocks/>
                </p:cNvSpPr>
                <p:nvPr/>
              </p:nvSpPr>
              <p:spPr bwMode="auto">
                <a:xfrm>
                  <a:off x="4323557" y="195739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2" name="Freeform 20"/>
                <p:cNvSpPr>
                  <a:spLocks/>
                </p:cNvSpPr>
                <p:nvPr/>
              </p:nvSpPr>
              <p:spPr bwMode="auto">
                <a:xfrm>
                  <a:off x="4294982" y="19359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3" name="Freeform 20"/>
                <p:cNvSpPr>
                  <a:spLocks/>
                </p:cNvSpPr>
                <p:nvPr/>
              </p:nvSpPr>
              <p:spPr bwMode="auto">
                <a:xfrm>
                  <a:off x="4278313" y="192168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4" name="Freeform 20"/>
                <p:cNvSpPr>
                  <a:spLocks/>
                </p:cNvSpPr>
                <p:nvPr/>
              </p:nvSpPr>
              <p:spPr bwMode="auto">
                <a:xfrm>
                  <a:off x="4261644" y="191453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5" name="Freeform 20"/>
                <p:cNvSpPr>
                  <a:spLocks/>
                </p:cNvSpPr>
                <p:nvPr/>
              </p:nvSpPr>
              <p:spPr bwMode="auto">
                <a:xfrm>
                  <a:off x="4252119" y="1905011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6" name="Freeform 20"/>
                <p:cNvSpPr>
                  <a:spLocks/>
                </p:cNvSpPr>
                <p:nvPr/>
              </p:nvSpPr>
              <p:spPr bwMode="auto">
                <a:xfrm>
                  <a:off x="4242594" y="190024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7" name="Freeform 20"/>
                <p:cNvSpPr>
                  <a:spLocks/>
                </p:cNvSpPr>
                <p:nvPr/>
              </p:nvSpPr>
              <p:spPr bwMode="auto">
                <a:xfrm>
                  <a:off x="4237832" y="188834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8" name="Freeform 20"/>
                <p:cNvSpPr>
                  <a:spLocks/>
                </p:cNvSpPr>
                <p:nvPr/>
              </p:nvSpPr>
              <p:spPr bwMode="auto">
                <a:xfrm>
                  <a:off x="4106863" y="179071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9" name="Freeform 20"/>
                <p:cNvSpPr>
                  <a:spLocks/>
                </p:cNvSpPr>
                <p:nvPr/>
              </p:nvSpPr>
              <p:spPr bwMode="auto">
                <a:xfrm>
                  <a:off x="4180682" y="187167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0" name="Freeform 20"/>
                <p:cNvSpPr>
                  <a:spLocks/>
                </p:cNvSpPr>
                <p:nvPr/>
              </p:nvSpPr>
              <p:spPr bwMode="auto">
                <a:xfrm>
                  <a:off x="4168775" y="186453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1" name="Freeform 20"/>
                <p:cNvSpPr>
                  <a:spLocks/>
                </p:cNvSpPr>
                <p:nvPr/>
              </p:nvSpPr>
              <p:spPr bwMode="auto">
                <a:xfrm>
                  <a:off x="4154488" y="185738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2" name="Freeform 20"/>
                <p:cNvSpPr>
                  <a:spLocks/>
                </p:cNvSpPr>
                <p:nvPr/>
              </p:nvSpPr>
              <p:spPr bwMode="auto">
                <a:xfrm>
                  <a:off x="4142581" y="183119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3" name="Freeform 20"/>
                <p:cNvSpPr>
                  <a:spLocks/>
                </p:cNvSpPr>
                <p:nvPr/>
              </p:nvSpPr>
              <p:spPr bwMode="auto">
                <a:xfrm>
                  <a:off x="4118769" y="180499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4" name="Freeform 20"/>
                <p:cNvSpPr>
                  <a:spLocks/>
                </p:cNvSpPr>
                <p:nvPr/>
              </p:nvSpPr>
              <p:spPr bwMode="auto">
                <a:xfrm>
                  <a:off x="4099719" y="1771661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5" name="Freeform 20"/>
                <p:cNvSpPr>
                  <a:spLocks/>
                </p:cNvSpPr>
                <p:nvPr/>
              </p:nvSpPr>
              <p:spPr bwMode="auto">
                <a:xfrm>
                  <a:off x="4090194" y="171927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6" name="Freeform 20"/>
                <p:cNvSpPr>
                  <a:spLocks/>
                </p:cNvSpPr>
                <p:nvPr/>
              </p:nvSpPr>
              <p:spPr bwMode="auto">
                <a:xfrm>
                  <a:off x="4078288" y="17073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7" name="Freeform 20"/>
                <p:cNvSpPr>
                  <a:spLocks/>
                </p:cNvSpPr>
                <p:nvPr/>
              </p:nvSpPr>
              <p:spPr bwMode="auto">
                <a:xfrm>
                  <a:off x="4059237" y="167641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8" name="Freeform 20"/>
                <p:cNvSpPr>
                  <a:spLocks/>
                </p:cNvSpPr>
                <p:nvPr/>
              </p:nvSpPr>
              <p:spPr bwMode="auto">
                <a:xfrm>
                  <a:off x="3942556" y="15930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9" name="Freeform 20"/>
                <p:cNvSpPr>
                  <a:spLocks/>
                </p:cNvSpPr>
                <p:nvPr/>
              </p:nvSpPr>
              <p:spPr bwMode="auto">
                <a:xfrm>
                  <a:off x="3918743" y="154068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0" name="Freeform 20"/>
                <p:cNvSpPr>
                  <a:spLocks/>
                </p:cNvSpPr>
                <p:nvPr/>
              </p:nvSpPr>
              <p:spPr bwMode="auto">
                <a:xfrm>
                  <a:off x="3844925" y="149067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1" name="Freeform 20"/>
                <p:cNvSpPr>
                  <a:spLocks/>
                </p:cNvSpPr>
                <p:nvPr/>
              </p:nvSpPr>
              <p:spPr bwMode="auto">
                <a:xfrm>
                  <a:off x="3780631" y="144304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2" name="Freeform 20"/>
                <p:cNvSpPr>
                  <a:spLocks/>
                </p:cNvSpPr>
                <p:nvPr/>
              </p:nvSpPr>
              <p:spPr bwMode="auto">
                <a:xfrm>
                  <a:off x="3768725" y="1435905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3" name="Freeform 20"/>
                <p:cNvSpPr>
                  <a:spLocks/>
                </p:cNvSpPr>
                <p:nvPr/>
              </p:nvSpPr>
              <p:spPr bwMode="auto">
                <a:xfrm>
                  <a:off x="3763962" y="1426380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4" name="Freeform 20"/>
                <p:cNvSpPr>
                  <a:spLocks/>
                </p:cNvSpPr>
                <p:nvPr/>
              </p:nvSpPr>
              <p:spPr bwMode="auto">
                <a:xfrm>
                  <a:off x="3637756" y="1362086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5" name="Freeform 20"/>
                <p:cNvSpPr>
                  <a:spLocks/>
                </p:cNvSpPr>
                <p:nvPr/>
              </p:nvSpPr>
              <p:spPr bwMode="auto">
                <a:xfrm>
                  <a:off x="3621087" y="1326367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6" name="Freeform 20"/>
                <p:cNvSpPr>
                  <a:spLocks/>
                </p:cNvSpPr>
                <p:nvPr/>
              </p:nvSpPr>
              <p:spPr bwMode="auto">
                <a:xfrm>
                  <a:off x="3585368" y="129064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7" name="Freeform 20"/>
                <p:cNvSpPr>
                  <a:spLocks/>
                </p:cNvSpPr>
                <p:nvPr/>
              </p:nvSpPr>
              <p:spPr bwMode="auto">
                <a:xfrm>
                  <a:off x="3554412" y="127159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8" name="Freeform 20"/>
                <p:cNvSpPr>
                  <a:spLocks/>
                </p:cNvSpPr>
                <p:nvPr/>
              </p:nvSpPr>
              <p:spPr bwMode="auto">
                <a:xfrm>
                  <a:off x="3435349" y="1245405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9" name="Freeform 20"/>
                <p:cNvSpPr>
                  <a:spLocks/>
                </p:cNvSpPr>
                <p:nvPr/>
              </p:nvSpPr>
              <p:spPr bwMode="auto">
                <a:xfrm>
                  <a:off x="3325812" y="1200162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0" name="Freeform 20"/>
                <p:cNvSpPr>
                  <a:spLocks/>
                </p:cNvSpPr>
                <p:nvPr/>
              </p:nvSpPr>
              <p:spPr bwMode="auto">
                <a:xfrm>
                  <a:off x="3306762" y="115491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1" name="Freeform 20"/>
                <p:cNvSpPr>
                  <a:spLocks/>
                </p:cNvSpPr>
                <p:nvPr/>
              </p:nvSpPr>
              <p:spPr bwMode="auto">
                <a:xfrm>
                  <a:off x="3287712" y="1145393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2" name="Freeform 20"/>
                <p:cNvSpPr>
                  <a:spLocks/>
                </p:cNvSpPr>
                <p:nvPr/>
              </p:nvSpPr>
              <p:spPr bwMode="auto">
                <a:xfrm>
                  <a:off x="3266281" y="11358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3" name="Freeform 20"/>
                <p:cNvSpPr>
                  <a:spLocks/>
                </p:cNvSpPr>
                <p:nvPr/>
              </p:nvSpPr>
              <p:spPr bwMode="auto">
                <a:xfrm>
                  <a:off x="3251993" y="11358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4" name="Freeform 20"/>
                <p:cNvSpPr>
                  <a:spLocks/>
                </p:cNvSpPr>
                <p:nvPr/>
              </p:nvSpPr>
              <p:spPr bwMode="auto">
                <a:xfrm>
                  <a:off x="3228181" y="1135868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5" name="Freeform 20"/>
                <p:cNvSpPr>
                  <a:spLocks/>
                </p:cNvSpPr>
                <p:nvPr/>
              </p:nvSpPr>
              <p:spPr bwMode="auto">
                <a:xfrm>
                  <a:off x="3173412" y="1100149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6" name="Freeform 20"/>
                <p:cNvSpPr>
                  <a:spLocks/>
                </p:cNvSpPr>
                <p:nvPr/>
              </p:nvSpPr>
              <p:spPr bwMode="auto">
                <a:xfrm>
                  <a:off x="2994819" y="933461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7" name="Freeform 20"/>
                <p:cNvSpPr>
                  <a:spLocks/>
                </p:cNvSpPr>
                <p:nvPr/>
              </p:nvSpPr>
              <p:spPr bwMode="auto">
                <a:xfrm>
                  <a:off x="3009106" y="938224"/>
                  <a:ext cx="50800" cy="47625"/>
                </a:xfrm>
                <a:custGeom>
                  <a:avLst/>
                  <a:gdLst>
                    <a:gd name="T0" fmla="*/ 32 w 32"/>
                    <a:gd name="T1" fmla="*/ 16 h 30"/>
                    <a:gd name="T2" fmla="*/ 32 w 32"/>
                    <a:gd name="T3" fmla="*/ 16 h 30"/>
                    <a:gd name="T4" fmla="*/ 31 w 32"/>
                    <a:gd name="T5" fmla="*/ 22 h 30"/>
                    <a:gd name="T6" fmla="*/ 26 w 32"/>
                    <a:gd name="T7" fmla="*/ 26 h 30"/>
                    <a:gd name="T8" fmla="*/ 22 w 32"/>
                    <a:gd name="T9" fmla="*/ 30 h 30"/>
                    <a:gd name="T10" fmla="*/ 16 w 32"/>
                    <a:gd name="T11" fmla="*/ 30 h 30"/>
                    <a:gd name="T12" fmla="*/ 16 w 32"/>
                    <a:gd name="T13" fmla="*/ 30 h 30"/>
                    <a:gd name="T14" fmla="*/ 11 w 32"/>
                    <a:gd name="T15" fmla="*/ 30 h 30"/>
                    <a:gd name="T16" fmla="*/ 5 w 32"/>
                    <a:gd name="T17" fmla="*/ 26 h 30"/>
                    <a:gd name="T18" fmla="*/ 2 w 32"/>
                    <a:gd name="T19" fmla="*/ 22 h 30"/>
                    <a:gd name="T20" fmla="*/ 0 w 32"/>
                    <a:gd name="T21" fmla="*/ 16 h 30"/>
                    <a:gd name="T22" fmla="*/ 0 w 32"/>
                    <a:gd name="T23" fmla="*/ 16 h 30"/>
                    <a:gd name="T24" fmla="*/ 2 w 32"/>
                    <a:gd name="T25" fmla="*/ 9 h 30"/>
                    <a:gd name="T26" fmla="*/ 5 w 32"/>
                    <a:gd name="T27" fmla="*/ 4 h 30"/>
                    <a:gd name="T28" fmla="*/ 11 w 32"/>
                    <a:gd name="T29" fmla="*/ 1 h 30"/>
                    <a:gd name="T30" fmla="*/ 16 w 32"/>
                    <a:gd name="T31" fmla="*/ 0 h 30"/>
                    <a:gd name="T32" fmla="*/ 16 w 32"/>
                    <a:gd name="T33" fmla="*/ 0 h 30"/>
                    <a:gd name="T34" fmla="*/ 22 w 32"/>
                    <a:gd name="T35" fmla="*/ 1 h 30"/>
                    <a:gd name="T36" fmla="*/ 26 w 32"/>
                    <a:gd name="T37" fmla="*/ 4 h 30"/>
                    <a:gd name="T38" fmla="*/ 31 w 32"/>
                    <a:gd name="T39" fmla="*/ 9 h 30"/>
                    <a:gd name="T40" fmla="*/ 32 w 32"/>
                    <a:gd name="T41" fmla="*/ 16 h 30"/>
                    <a:gd name="T42" fmla="*/ 32 w 32"/>
                    <a:gd name="T43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0"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31" y="22"/>
                      </a:lnTo>
                      <a:lnTo>
                        <a:pt x="26" y="26"/>
                      </a:lnTo>
                      <a:lnTo>
                        <a:pt x="22" y="30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1" y="30"/>
                      </a:lnTo>
                      <a:lnTo>
                        <a:pt x="5" y="26"/>
                      </a:ln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11" y="1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2" y="1"/>
                      </a:lnTo>
                      <a:lnTo>
                        <a:pt x="26" y="4"/>
                      </a:lnTo>
                      <a:lnTo>
                        <a:pt x="31" y="9"/>
                      </a:lnTo>
                      <a:lnTo>
                        <a:pt x="32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EF8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>
                    <a:spcBef>
                      <a:spcPct val="0"/>
                    </a:spcBef>
                    <a:defRPr/>
                  </a:pPr>
                  <a:endParaRPr 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08" name="TextBox 448"/>
            <p:cNvSpPr txBox="1"/>
            <p:nvPr/>
          </p:nvSpPr>
          <p:spPr>
            <a:xfrm>
              <a:off x="6281951" y="4196030"/>
              <a:ext cx="764188" cy="447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TTP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9" name="TextBox 449"/>
            <p:cNvSpPr txBox="1"/>
            <p:nvPr/>
          </p:nvSpPr>
          <p:spPr>
            <a:xfrm>
              <a:off x="5131790" y="6781512"/>
              <a:ext cx="3930345" cy="3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HR: 0.30 (95% CI, 0.21-0.43); </a:t>
              </a:r>
              <a:r>
                <a:rPr lang="en-US" sz="11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&lt;0.0001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0" name="Freeform 168"/>
            <p:cNvSpPr>
              <a:spLocks/>
            </p:cNvSpPr>
            <p:nvPr/>
          </p:nvSpPr>
          <p:spPr bwMode="auto">
            <a:xfrm>
              <a:off x="7846026" y="4558458"/>
              <a:ext cx="46038" cy="46038"/>
            </a:xfrm>
            <a:custGeom>
              <a:avLst/>
              <a:gdLst>
                <a:gd name="T0" fmla="*/ 29 w 29"/>
                <a:gd name="T1" fmla="*/ 29 h 29"/>
                <a:gd name="T2" fmla="*/ 0 w 29"/>
                <a:gd name="T3" fmla="*/ 29 h 29"/>
                <a:gd name="T4" fmla="*/ 15 w 29"/>
                <a:gd name="T5" fmla="*/ 0 h 29"/>
                <a:gd name="T6" fmla="*/ 29 w 29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9">
                  <a:moveTo>
                    <a:pt x="29" y="29"/>
                  </a:moveTo>
                  <a:lnTo>
                    <a:pt x="0" y="29"/>
                  </a:lnTo>
                  <a:lnTo>
                    <a:pt x="15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6D2687"/>
            </a:solidFill>
            <a:ln w="9525">
              <a:solidFill>
                <a:srgbClr val="6D26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cxnSp>
          <p:nvCxnSpPr>
            <p:cNvPr id="1111" name="Straight Connector 451"/>
            <p:cNvCxnSpPr/>
            <p:nvPr/>
          </p:nvCxnSpPr>
          <p:spPr>
            <a:xfrm flipH="1">
              <a:off x="7713787" y="4582255"/>
              <a:ext cx="310516" cy="0"/>
            </a:xfrm>
            <a:prstGeom prst="line">
              <a:avLst/>
            </a:prstGeom>
            <a:noFill/>
            <a:ln w="19050" cap="flat" cmpd="sng" algn="ctr">
              <a:solidFill>
                <a:srgbClr val="6D2687"/>
              </a:solidFill>
              <a:prstDash val="solid"/>
            </a:ln>
            <a:effectLst/>
          </p:spPr>
        </p:cxnSp>
        <p:sp>
          <p:nvSpPr>
            <p:cNvPr id="1112" name="TextBox 452"/>
            <p:cNvSpPr txBox="1"/>
            <p:nvPr/>
          </p:nvSpPr>
          <p:spPr>
            <a:xfrm>
              <a:off x="7980880" y="4346950"/>
              <a:ext cx="737810" cy="35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DVd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13" name="TextBox 453"/>
            <p:cNvSpPr txBox="1"/>
            <p:nvPr/>
          </p:nvSpPr>
          <p:spPr>
            <a:xfrm>
              <a:off x="7926923" y="4612927"/>
              <a:ext cx="505670" cy="35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000" dirty="0" err="1">
                  <a:solidFill>
                    <a:schemeClr val="bg1"/>
                  </a:solidFill>
                </a:rPr>
                <a:t>Vd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1114" name="Straight Connector 454"/>
            <p:cNvCxnSpPr/>
            <p:nvPr/>
          </p:nvCxnSpPr>
          <p:spPr>
            <a:xfrm flipH="1">
              <a:off x="7713070" y="4760134"/>
              <a:ext cx="310516" cy="0"/>
            </a:xfrm>
            <a:prstGeom prst="line">
              <a:avLst/>
            </a:prstGeom>
            <a:noFill/>
            <a:ln w="19050" cap="flat" cmpd="sng" algn="ctr">
              <a:solidFill>
                <a:srgbClr val="EF8200"/>
              </a:solidFill>
              <a:prstDash val="solid"/>
            </a:ln>
            <a:effectLst/>
          </p:spPr>
        </p:cxnSp>
        <p:sp>
          <p:nvSpPr>
            <p:cNvPr id="1115" name="Freeform 70"/>
            <p:cNvSpPr>
              <a:spLocks/>
            </p:cNvSpPr>
            <p:nvPr/>
          </p:nvSpPr>
          <p:spPr bwMode="auto">
            <a:xfrm>
              <a:off x="7846895" y="4733798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22 h 32"/>
                <a:gd name="T6" fmla="*/ 27 w 32"/>
                <a:gd name="T7" fmla="*/ 26 h 32"/>
                <a:gd name="T8" fmla="*/ 23 w 32"/>
                <a:gd name="T9" fmla="*/ 31 h 32"/>
                <a:gd name="T10" fmla="*/ 16 w 32"/>
                <a:gd name="T11" fmla="*/ 32 h 32"/>
                <a:gd name="T12" fmla="*/ 16 w 32"/>
                <a:gd name="T13" fmla="*/ 32 h 32"/>
                <a:gd name="T14" fmla="*/ 10 w 32"/>
                <a:gd name="T15" fmla="*/ 31 h 32"/>
                <a:gd name="T16" fmla="*/ 6 w 32"/>
                <a:gd name="T17" fmla="*/ 26 h 32"/>
                <a:gd name="T18" fmla="*/ 1 w 32"/>
                <a:gd name="T19" fmla="*/ 22 h 32"/>
                <a:gd name="T20" fmla="*/ 0 w 32"/>
                <a:gd name="T21" fmla="*/ 16 h 32"/>
                <a:gd name="T22" fmla="*/ 0 w 32"/>
                <a:gd name="T23" fmla="*/ 16 h 32"/>
                <a:gd name="T24" fmla="*/ 1 w 32"/>
                <a:gd name="T25" fmla="*/ 9 h 32"/>
                <a:gd name="T26" fmla="*/ 6 w 32"/>
                <a:gd name="T27" fmla="*/ 5 h 32"/>
                <a:gd name="T28" fmla="*/ 10 w 32"/>
                <a:gd name="T29" fmla="*/ 2 h 32"/>
                <a:gd name="T30" fmla="*/ 16 w 32"/>
                <a:gd name="T31" fmla="*/ 0 h 32"/>
                <a:gd name="T32" fmla="*/ 16 w 32"/>
                <a:gd name="T33" fmla="*/ 0 h 32"/>
                <a:gd name="T34" fmla="*/ 23 w 32"/>
                <a:gd name="T35" fmla="*/ 2 h 32"/>
                <a:gd name="T36" fmla="*/ 27 w 32"/>
                <a:gd name="T37" fmla="*/ 5 h 32"/>
                <a:gd name="T38" fmla="*/ 30 w 32"/>
                <a:gd name="T39" fmla="*/ 9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22"/>
                  </a:lnTo>
                  <a:lnTo>
                    <a:pt x="27" y="26"/>
                  </a:lnTo>
                  <a:lnTo>
                    <a:pt x="23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0" y="31"/>
                  </a:lnTo>
                  <a:lnTo>
                    <a:pt x="6" y="26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0" y="9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9525">
              <a:solidFill>
                <a:srgbClr val="EF8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1800" kern="0">
                <a:solidFill>
                  <a:schemeClr val="bg1"/>
                </a:solidFill>
              </a:endParaRPr>
            </a:p>
          </p:txBody>
        </p:sp>
        <p:cxnSp>
          <p:nvCxnSpPr>
            <p:cNvPr id="1117" name="Straight Connector 436"/>
            <p:cNvCxnSpPr/>
            <p:nvPr/>
          </p:nvCxnSpPr>
          <p:spPr bwMode="auto">
            <a:xfrm>
              <a:off x="5059577" y="5854898"/>
              <a:ext cx="3427344" cy="0"/>
            </a:xfrm>
            <a:prstGeom prst="line">
              <a:avLst/>
            </a:prstGeom>
            <a:noFill/>
            <a:ln w="9525" cap="flat" cmpd="sng" algn="ctr">
              <a:solidFill>
                <a:srgbClr val="336699">
                  <a:shade val="95000"/>
                  <a:satMod val="105000"/>
                </a:srgbClr>
              </a:solidFill>
              <a:prstDash val="lgDash"/>
              <a:headEnd type="none" w="med" len="med"/>
              <a:tailEnd type="none" w="med" len="med"/>
            </a:ln>
            <a:effectLst/>
            <a:extLst/>
          </p:spPr>
        </p:cxnSp>
      </p:grpSp>
      <p:sp>
        <p:nvSpPr>
          <p:cNvPr id="1119" name="TextBox 207"/>
          <p:cNvSpPr txBox="1"/>
          <p:nvPr/>
        </p:nvSpPr>
        <p:spPr>
          <a:xfrm>
            <a:off x="7693160" y="2167944"/>
            <a:ext cx="1897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7.2 months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0" name="TextBox 208"/>
          <p:cNvSpPr txBox="1"/>
          <p:nvPr/>
        </p:nvSpPr>
        <p:spPr>
          <a:xfrm>
            <a:off x="7764381" y="1592126"/>
            <a:ext cx="1897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not reached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1" name="TextBox 456"/>
          <p:cNvSpPr txBox="1"/>
          <p:nvPr/>
        </p:nvSpPr>
        <p:spPr>
          <a:xfrm>
            <a:off x="7741816" y="4544509"/>
            <a:ext cx="1849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TTP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not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2" name="TextBox 458"/>
          <p:cNvSpPr txBox="1"/>
          <p:nvPr/>
        </p:nvSpPr>
        <p:spPr>
          <a:xfrm>
            <a:off x="7670524" y="5129382"/>
            <a:ext cx="1897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TTP: 7.3 months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3" name="Rectangle 3"/>
          <p:cNvSpPr>
            <a:spLocks noChangeArrowheads="1"/>
          </p:cNvSpPr>
          <p:nvPr/>
        </p:nvSpPr>
        <p:spPr bwMode="auto">
          <a:xfrm>
            <a:off x="671644" y="6497871"/>
            <a:ext cx="2432270" cy="2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anchor="ctr">
            <a:spAutoFit/>
          </a:bodyPr>
          <a:lstStyle/>
          <a:p>
            <a:pPr>
              <a:spcBef>
                <a:spcPct val="0"/>
              </a:spcBef>
            </a:pPr>
            <a:r>
              <a:rPr lang="es-ES" sz="1200" i="1" dirty="0" err="1">
                <a:solidFill>
                  <a:schemeClr val="bg1">
                    <a:lumMod val="85000"/>
                  </a:schemeClr>
                </a:solidFill>
                <a:cs typeface="Arial" charset="0"/>
              </a:rPr>
              <a:t>Palumbo</a:t>
            </a:r>
            <a:r>
              <a:rPr lang="es-ES" sz="1200" i="1" dirty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, ASCO 2016</a:t>
            </a:r>
            <a:endParaRPr lang="es-ES" sz="1200" i="1" dirty="0">
              <a:solidFill>
                <a:schemeClr val="bg1">
                  <a:lumMod val="85000"/>
                </a:schemeClr>
              </a:solidFill>
              <a:cs typeface="Arial" charset="0"/>
            </a:endParaRPr>
          </a:p>
        </p:txBody>
      </p:sp>
      <p:sp>
        <p:nvSpPr>
          <p:cNvPr id="453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54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solidFill>
                  <a:srgbClr val="FFFF00"/>
                </a:solidFill>
              </a:rPr>
              <a:t>Castor: </a:t>
            </a:r>
            <a:r>
              <a:rPr lang="en-US" sz="3600" dirty="0" err="1" smtClean="0">
                <a:solidFill>
                  <a:srgbClr val="FFFF00"/>
                </a:solidFill>
              </a:rPr>
              <a:t>Bort-Dex</a:t>
            </a:r>
            <a:r>
              <a:rPr lang="en-US" sz="3600" dirty="0" smtClean="0">
                <a:solidFill>
                  <a:srgbClr val="FFFF00"/>
                </a:solidFill>
              </a:rPr>
              <a:t> +/- </a:t>
            </a:r>
            <a:r>
              <a:rPr lang="en-US" sz="3600" dirty="0" err="1" smtClean="0">
                <a:solidFill>
                  <a:srgbClr val="FFFF00"/>
                </a:solidFill>
              </a:rPr>
              <a:t>Daratumumab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Rectangle 3"/>
          <p:cNvSpPr>
            <a:spLocks noChangeArrowheads="1"/>
          </p:cNvSpPr>
          <p:nvPr/>
        </p:nvSpPr>
        <p:spPr bwMode="auto">
          <a:xfrm>
            <a:off x="7793305" y="6538410"/>
            <a:ext cx="2432270" cy="2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es-ES" sz="1200" i="1" dirty="0" err="1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Dimopoulos</a:t>
            </a:r>
            <a:r>
              <a:rPr lang="es-ES" sz="1200" i="1" dirty="0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, EHA 2016</a:t>
            </a:r>
            <a:endParaRPr lang="es-ES" sz="1200" i="1" dirty="0">
              <a:solidFill>
                <a:schemeClr val="bg1">
                  <a:lumMod val="85000"/>
                </a:schemeClr>
              </a:solidFill>
              <a:cs typeface="Arial" charset="0"/>
            </a:endParaRPr>
          </a:p>
        </p:txBody>
      </p:sp>
      <p:sp>
        <p:nvSpPr>
          <p:cNvPr id="453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54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solidFill>
                  <a:srgbClr val="FFFF00"/>
                </a:solidFill>
              </a:rPr>
              <a:t>Pollux: Len-</a:t>
            </a:r>
            <a:r>
              <a:rPr lang="en-US" sz="3600" dirty="0" err="1" smtClean="0">
                <a:solidFill>
                  <a:srgbClr val="FFFF00"/>
                </a:solidFill>
              </a:rPr>
              <a:t>Dex</a:t>
            </a:r>
            <a:r>
              <a:rPr lang="en-US" sz="3600" dirty="0" smtClean="0">
                <a:solidFill>
                  <a:srgbClr val="FFFF00"/>
                </a:solidFill>
              </a:rPr>
              <a:t> +/- </a:t>
            </a:r>
            <a:r>
              <a:rPr lang="en-US" sz="3600" dirty="0" err="1" smtClean="0">
                <a:solidFill>
                  <a:srgbClr val="FFFF00"/>
                </a:solidFill>
              </a:rPr>
              <a:t>Daratumumab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892" name="Straight Connector 8"/>
          <p:cNvCxnSpPr/>
          <p:nvPr/>
        </p:nvCxnSpPr>
        <p:spPr bwMode="auto">
          <a:xfrm>
            <a:off x="2461965" y="1045666"/>
            <a:ext cx="0" cy="4210488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3" name="Straight Connector 9"/>
          <p:cNvCxnSpPr/>
          <p:nvPr/>
        </p:nvCxnSpPr>
        <p:spPr bwMode="auto">
          <a:xfrm flipV="1">
            <a:off x="2461967" y="5256156"/>
            <a:ext cx="5937987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4" name="Straight Connector 10"/>
          <p:cNvCxnSpPr/>
          <p:nvPr/>
        </p:nvCxnSpPr>
        <p:spPr bwMode="auto">
          <a:xfrm flipH="1" flipV="1">
            <a:off x="2364513" y="5257308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6" name="Straight Connector 11"/>
          <p:cNvCxnSpPr/>
          <p:nvPr/>
        </p:nvCxnSpPr>
        <p:spPr bwMode="auto">
          <a:xfrm flipH="1" flipV="1">
            <a:off x="2364513" y="4424108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4" name="Straight Connector 12"/>
          <p:cNvCxnSpPr/>
          <p:nvPr/>
        </p:nvCxnSpPr>
        <p:spPr bwMode="auto">
          <a:xfrm flipH="1" flipV="1">
            <a:off x="2364513" y="3614399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5" name="Straight Connector 13"/>
          <p:cNvCxnSpPr/>
          <p:nvPr/>
        </p:nvCxnSpPr>
        <p:spPr bwMode="auto">
          <a:xfrm flipH="1" flipV="1">
            <a:off x="2364513" y="2788496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" name="Straight Connector 14"/>
          <p:cNvCxnSpPr/>
          <p:nvPr/>
        </p:nvCxnSpPr>
        <p:spPr bwMode="auto">
          <a:xfrm flipH="1" flipV="1">
            <a:off x="2364513" y="1948979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" name="Straight Connector 15"/>
          <p:cNvCxnSpPr/>
          <p:nvPr/>
        </p:nvCxnSpPr>
        <p:spPr bwMode="auto">
          <a:xfrm flipH="1" flipV="1">
            <a:off x="2364513" y="1126634"/>
            <a:ext cx="97452" cy="1"/>
          </a:xfrm>
          <a:prstGeom prst="line">
            <a:avLst/>
          </a:prstGeom>
          <a:solidFill>
            <a:srgbClr val="6D268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28" name="Group 16"/>
          <p:cNvGrpSpPr/>
          <p:nvPr/>
        </p:nvGrpSpPr>
        <p:grpSpPr>
          <a:xfrm>
            <a:off x="2470045" y="5256154"/>
            <a:ext cx="5511696" cy="80970"/>
            <a:chOff x="2632119" y="5029200"/>
            <a:chExt cx="3915177" cy="64394"/>
          </a:xfrm>
        </p:grpSpPr>
        <p:cxnSp>
          <p:nvCxnSpPr>
            <p:cNvPr id="1129" name="Straight Connector 17"/>
            <p:cNvCxnSpPr/>
            <p:nvPr/>
          </p:nvCxnSpPr>
          <p:spPr bwMode="auto">
            <a:xfrm flipV="1">
              <a:off x="2632119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0" name="Straight Connector 18"/>
            <p:cNvCxnSpPr/>
            <p:nvPr/>
          </p:nvCxnSpPr>
          <p:spPr bwMode="auto">
            <a:xfrm flipV="1">
              <a:off x="3185911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1" name="Straight Connector 19"/>
            <p:cNvCxnSpPr/>
            <p:nvPr/>
          </p:nvCxnSpPr>
          <p:spPr bwMode="auto">
            <a:xfrm flipV="1">
              <a:off x="3752581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2" name="Straight Connector 20"/>
            <p:cNvCxnSpPr/>
            <p:nvPr/>
          </p:nvCxnSpPr>
          <p:spPr bwMode="auto">
            <a:xfrm flipV="1">
              <a:off x="4306372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3" name="Straight Connector 21"/>
            <p:cNvCxnSpPr/>
            <p:nvPr/>
          </p:nvCxnSpPr>
          <p:spPr bwMode="auto">
            <a:xfrm flipV="1">
              <a:off x="4866603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4" name="Straight Connector 22"/>
            <p:cNvCxnSpPr/>
            <p:nvPr/>
          </p:nvCxnSpPr>
          <p:spPr bwMode="auto">
            <a:xfrm flipV="1">
              <a:off x="5420395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5" name="Straight Connector 23"/>
            <p:cNvCxnSpPr/>
            <p:nvPr/>
          </p:nvCxnSpPr>
          <p:spPr bwMode="auto">
            <a:xfrm flipV="1">
              <a:off x="5987065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6" name="Straight Connector 24"/>
            <p:cNvCxnSpPr/>
            <p:nvPr/>
          </p:nvCxnSpPr>
          <p:spPr bwMode="auto">
            <a:xfrm flipV="1">
              <a:off x="6547296" y="5029200"/>
              <a:ext cx="0" cy="64394"/>
            </a:xfrm>
            <a:prstGeom prst="line">
              <a:avLst/>
            </a:prstGeom>
            <a:solidFill>
              <a:srgbClr val="6D268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7" name="TextBox 25"/>
          <p:cNvSpPr txBox="1"/>
          <p:nvPr/>
        </p:nvSpPr>
        <p:spPr>
          <a:xfrm rot="16200000">
            <a:off x="367505" y="2981167"/>
            <a:ext cx="2587568" cy="253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>
                <a:latin typeface="Arial"/>
                <a:ea typeface="ＭＳ Ｐゴシック" charset="0"/>
                <a:cs typeface="ＭＳ Ｐゴシック" charset="0"/>
              </a:rPr>
              <a:t>Proportion surviving without progression</a:t>
            </a:r>
          </a:p>
        </p:txBody>
      </p:sp>
      <p:sp>
        <p:nvSpPr>
          <p:cNvPr id="1138" name="TextBox 26"/>
          <p:cNvSpPr txBox="1"/>
          <p:nvPr/>
        </p:nvSpPr>
        <p:spPr>
          <a:xfrm>
            <a:off x="2236255" y="5172028"/>
            <a:ext cx="70532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1139" name="TextBox 27"/>
          <p:cNvSpPr txBox="1"/>
          <p:nvPr/>
        </p:nvSpPr>
        <p:spPr>
          <a:xfrm>
            <a:off x="2130459" y="434263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0.2</a:t>
            </a:r>
          </a:p>
        </p:txBody>
      </p:sp>
      <p:sp>
        <p:nvSpPr>
          <p:cNvPr id="1140" name="TextBox 28"/>
          <p:cNvSpPr txBox="1"/>
          <p:nvPr/>
        </p:nvSpPr>
        <p:spPr>
          <a:xfrm>
            <a:off x="2130459" y="3513236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0.4</a:t>
            </a:r>
          </a:p>
        </p:txBody>
      </p:sp>
      <p:sp>
        <p:nvSpPr>
          <p:cNvPr id="1141" name="TextBox 29"/>
          <p:cNvSpPr txBox="1"/>
          <p:nvPr/>
        </p:nvSpPr>
        <p:spPr>
          <a:xfrm>
            <a:off x="2130459" y="268383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0.6</a:t>
            </a:r>
          </a:p>
        </p:txBody>
      </p:sp>
      <p:sp>
        <p:nvSpPr>
          <p:cNvPr id="1142" name="TextBox 30"/>
          <p:cNvSpPr txBox="1"/>
          <p:nvPr/>
        </p:nvSpPr>
        <p:spPr>
          <a:xfrm>
            <a:off x="2130459" y="1854441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0.8</a:t>
            </a:r>
          </a:p>
        </p:txBody>
      </p:sp>
      <p:sp>
        <p:nvSpPr>
          <p:cNvPr id="1143" name="TextBox 31"/>
          <p:cNvSpPr txBox="1"/>
          <p:nvPr/>
        </p:nvSpPr>
        <p:spPr>
          <a:xfrm>
            <a:off x="2130456" y="1025044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1.0</a:t>
            </a:r>
          </a:p>
        </p:txBody>
      </p:sp>
      <p:sp>
        <p:nvSpPr>
          <p:cNvPr id="1144" name="TextBox 32"/>
          <p:cNvSpPr txBox="1"/>
          <p:nvPr/>
        </p:nvSpPr>
        <p:spPr>
          <a:xfrm>
            <a:off x="2427431" y="5361414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1145" name="TextBox 33"/>
          <p:cNvSpPr txBox="1"/>
          <p:nvPr/>
        </p:nvSpPr>
        <p:spPr>
          <a:xfrm>
            <a:off x="3219249" y="5361414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1146" name="TextBox 34"/>
          <p:cNvSpPr txBox="1"/>
          <p:nvPr/>
        </p:nvSpPr>
        <p:spPr>
          <a:xfrm>
            <a:off x="4023096" y="5361414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1147" name="TextBox 35"/>
          <p:cNvSpPr txBox="1"/>
          <p:nvPr/>
        </p:nvSpPr>
        <p:spPr>
          <a:xfrm>
            <a:off x="4802710" y="5361414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9</a:t>
            </a:r>
          </a:p>
        </p:txBody>
      </p:sp>
      <p:sp>
        <p:nvSpPr>
          <p:cNvPr id="1148" name="TextBox 36"/>
          <p:cNvSpPr txBox="1"/>
          <p:nvPr/>
        </p:nvSpPr>
        <p:spPr>
          <a:xfrm>
            <a:off x="5556128" y="5361414"/>
            <a:ext cx="1410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1149" name="TextBox 37"/>
          <p:cNvSpPr txBox="1"/>
          <p:nvPr/>
        </p:nvSpPr>
        <p:spPr>
          <a:xfrm>
            <a:off x="6329642" y="5361414"/>
            <a:ext cx="1410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15</a:t>
            </a:r>
          </a:p>
        </p:txBody>
      </p:sp>
      <p:sp>
        <p:nvSpPr>
          <p:cNvPr id="1150" name="TextBox 38"/>
          <p:cNvSpPr txBox="1"/>
          <p:nvPr/>
        </p:nvSpPr>
        <p:spPr>
          <a:xfrm>
            <a:off x="7121286" y="5361414"/>
            <a:ext cx="1410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18</a:t>
            </a:r>
          </a:p>
        </p:txBody>
      </p:sp>
      <p:sp>
        <p:nvSpPr>
          <p:cNvPr id="1151" name="TextBox 39"/>
          <p:cNvSpPr txBox="1"/>
          <p:nvPr/>
        </p:nvSpPr>
        <p:spPr>
          <a:xfrm>
            <a:off x="7916067" y="5361414"/>
            <a:ext cx="1410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0" dirty="0">
                <a:latin typeface="Arial"/>
                <a:ea typeface="ＭＳ Ｐゴシック" charset="0"/>
                <a:cs typeface="ＭＳ Ｐゴシック" charset="0"/>
              </a:rPr>
              <a:t>21</a:t>
            </a:r>
          </a:p>
        </p:txBody>
      </p:sp>
      <p:sp>
        <p:nvSpPr>
          <p:cNvPr id="1152" name="TextBox 40"/>
          <p:cNvSpPr txBox="1"/>
          <p:nvPr/>
        </p:nvSpPr>
        <p:spPr>
          <a:xfrm>
            <a:off x="2368765" y="5897269"/>
            <a:ext cx="19236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283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286</a:t>
            </a:r>
          </a:p>
        </p:txBody>
      </p:sp>
      <p:sp>
        <p:nvSpPr>
          <p:cNvPr id="1153" name="TextBox 41"/>
          <p:cNvSpPr txBox="1"/>
          <p:nvPr/>
        </p:nvSpPr>
        <p:spPr>
          <a:xfrm>
            <a:off x="3148382" y="5897269"/>
            <a:ext cx="19236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249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266</a:t>
            </a:r>
          </a:p>
        </p:txBody>
      </p:sp>
      <p:sp>
        <p:nvSpPr>
          <p:cNvPr id="1154" name="TextBox 42"/>
          <p:cNvSpPr txBox="1"/>
          <p:nvPr/>
        </p:nvSpPr>
        <p:spPr>
          <a:xfrm>
            <a:off x="3946126" y="5897269"/>
            <a:ext cx="19236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206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248</a:t>
            </a:r>
          </a:p>
        </p:txBody>
      </p:sp>
      <p:sp>
        <p:nvSpPr>
          <p:cNvPr id="1155" name="TextBox 43"/>
          <p:cNvSpPr txBox="1"/>
          <p:nvPr/>
        </p:nvSpPr>
        <p:spPr>
          <a:xfrm>
            <a:off x="4725741" y="5897269"/>
            <a:ext cx="19236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179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232</a:t>
            </a:r>
          </a:p>
        </p:txBody>
      </p:sp>
      <p:sp>
        <p:nvSpPr>
          <p:cNvPr id="1156" name="TextBox 44"/>
          <p:cNvSpPr txBox="1"/>
          <p:nvPr/>
        </p:nvSpPr>
        <p:spPr>
          <a:xfrm>
            <a:off x="5526623" y="5897269"/>
            <a:ext cx="19236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139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189</a:t>
            </a:r>
          </a:p>
        </p:txBody>
      </p:sp>
      <p:sp>
        <p:nvSpPr>
          <p:cNvPr id="1157" name="TextBox 45"/>
          <p:cNvSpPr txBox="1"/>
          <p:nvPr/>
        </p:nvSpPr>
        <p:spPr>
          <a:xfrm>
            <a:off x="6338297" y="5897269"/>
            <a:ext cx="12824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36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55</a:t>
            </a:r>
          </a:p>
        </p:txBody>
      </p:sp>
      <p:sp>
        <p:nvSpPr>
          <p:cNvPr id="1158" name="TextBox 46"/>
          <p:cNvSpPr txBox="1"/>
          <p:nvPr/>
        </p:nvSpPr>
        <p:spPr>
          <a:xfrm>
            <a:off x="7155900" y="5897269"/>
            <a:ext cx="6412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5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8</a:t>
            </a:r>
          </a:p>
        </p:txBody>
      </p:sp>
      <p:sp>
        <p:nvSpPr>
          <p:cNvPr id="1159" name="TextBox 47"/>
          <p:cNvSpPr txBox="1"/>
          <p:nvPr/>
        </p:nvSpPr>
        <p:spPr>
          <a:xfrm>
            <a:off x="7956784" y="5897269"/>
            <a:ext cx="6412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  <a:p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1160" name="TextBox 48"/>
          <p:cNvSpPr txBox="1"/>
          <p:nvPr/>
        </p:nvSpPr>
        <p:spPr>
          <a:xfrm>
            <a:off x="1856967" y="5897269"/>
            <a:ext cx="23083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Rd</a:t>
            </a:r>
          </a:p>
          <a:p>
            <a:pPr algn="r"/>
            <a:r>
              <a:rPr lang="en-US" sz="900" b="0" dirty="0" err="1">
                <a:latin typeface="Arial"/>
                <a:ea typeface="ＭＳ Ｐゴシック" charset="0"/>
                <a:cs typeface="ＭＳ Ｐゴシック" charset="0"/>
              </a:rPr>
              <a:t>DRd</a:t>
            </a:r>
            <a:endParaRPr lang="en-US" sz="900" b="0" dirty="0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161" name="TextBox 49"/>
          <p:cNvSpPr txBox="1"/>
          <p:nvPr/>
        </p:nvSpPr>
        <p:spPr>
          <a:xfrm>
            <a:off x="1568428" y="5653607"/>
            <a:ext cx="51937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900" b="0" dirty="0">
                <a:latin typeface="Arial"/>
                <a:ea typeface="ＭＳ Ｐゴシック" charset="0"/>
                <a:cs typeface="ＭＳ Ｐゴシック" charset="0"/>
              </a:rPr>
              <a:t>No. at risk</a:t>
            </a:r>
          </a:p>
        </p:txBody>
      </p:sp>
      <p:sp>
        <p:nvSpPr>
          <p:cNvPr id="1162" name="TextBox 50"/>
          <p:cNvSpPr txBox="1"/>
          <p:nvPr/>
        </p:nvSpPr>
        <p:spPr>
          <a:xfrm>
            <a:off x="5227228" y="5547831"/>
            <a:ext cx="6270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>
                <a:latin typeface="Arial"/>
                <a:ea typeface="ＭＳ Ｐゴシック" charset="0"/>
                <a:cs typeface="ＭＳ Ｐゴシック" charset="0"/>
              </a:rPr>
              <a:t>Months</a:t>
            </a:r>
          </a:p>
        </p:txBody>
      </p:sp>
      <p:sp>
        <p:nvSpPr>
          <p:cNvPr id="1163" name="Freeform 51"/>
          <p:cNvSpPr/>
          <p:nvPr/>
        </p:nvSpPr>
        <p:spPr bwMode="auto">
          <a:xfrm>
            <a:off x="2511080" y="1108507"/>
            <a:ext cx="5450496" cy="908612"/>
          </a:xfrm>
          <a:custGeom>
            <a:avLst/>
            <a:gdLst>
              <a:gd name="connsiteX0" fmla="*/ 0 w 3871704"/>
              <a:gd name="connsiteY0" fmla="*/ 0 h 722599"/>
              <a:gd name="connsiteX1" fmla="*/ 138275 w 3871704"/>
              <a:gd name="connsiteY1" fmla="*/ 0 h 722599"/>
              <a:gd name="connsiteX2" fmla="*/ 138275 w 3871704"/>
              <a:gd name="connsiteY2" fmla="*/ 31224 h 722599"/>
              <a:gd name="connsiteX3" fmla="*/ 187341 w 3871704"/>
              <a:gd name="connsiteY3" fmla="*/ 31224 h 722599"/>
              <a:gd name="connsiteX4" fmla="*/ 187341 w 3871704"/>
              <a:gd name="connsiteY4" fmla="*/ 44605 h 722599"/>
              <a:gd name="connsiteX5" fmla="*/ 338997 w 3871704"/>
              <a:gd name="connsiteY5" fmla="*/ 44605 h 722599"/>
              <a:gd name="connsiteX6" fmla="*/ 338997 w 3871704"/>
              <a:gd name="connsiteY6" fmla="*/ 57987 h 722599"/>
              <a:gd name="connsiteX7" fmla="*/ 419286 w 3871704"/>
              <a:gd name="connsiteY7" fmla="*/ 57987 h 722599"/>
              <a:gd name="connsiteX8" fmla="*/ 419286 w 3871704"/>
              <a:gd name="connsiteY8" fmla="*/ 93671 h 722599"/>
              <a:gd name="connsiteX9" fmla="*/ 463891 w 3871704"/>
              <a:gd name="connsiteY9" fmla="*/ 93671 h 722599"/>
              <a:gd name="connsiteX10" fmla="*/ 463891 w 3871704"/>
              <a:gd name="connsiteY10" fmla="*/ 111512 h 722599"/>
              <a:gd name="connsiteX11" fmla="*/ 508496 w 3871704"/>
              <a:gd name="connsiteY11" fmla="*/ 111512 h 722599"/>
              <a:gd name="connsiteX12" fmla="*/ 508496 w 3871704"/>
              <a:gd name="connsiteY12" fmla="*/ 147196 h 722599"/>
              <a:gd name="connsiteX13" fmla="*/ 530798 w 3871704"/>
              <a:gd name="connsiteY13" fmla="*/ 147196 h 722599"/>
              <a:gd name="connsiteX14" fmla="*/ 530798 w 3871704"/>
              <a:gd name="connsiteY14" fmla="*/ 178420 h 722599"/>
              <a:gd name="connsiteX15" fmla="*/ 651232 w 3871704"/>
              <a:gd name="connsiteY15" fmla="*/ 178420 h 722599"/>
              <a:gd name="connsiteX16" fmla="*/ 651232 w 3871704"/>
              <a:gd name="connsiteY16" fmla="*/ 214104 h 722599"/>
              <a:gd name="connsiteX17" fmla="*/ 704757 w 3871704"/>
              <a:gd name="connsiteY17" fmla="*/ 214104 h 722599"/>
              <a:gd name="connsiteX18" fmla="*/ 704757 w 3871704"/>
              <a:gd name="connsiteY18" fmla="*/ 258709 h 722599"/>
              <a:gd name="connsiteX19" fmla="*/ 860874 w 3871704"/>
              <a:gd name="connsiteY19" fmla="*/ 258709 h 722599"/>
              <a:gd name="connsiteX20" fmla="*/ 860874 w 3871704"/>
              <a:gd name="connsiteY20" fmla="*/ 316695 h 722599"/>
              <a:gd name="connsiteX21" fmla="*/ 1057136 w 3871704"/>
              <a:gd name="connsiteY21" fmla="*/ 316695 h 722599"/>
              <a:gd name="connsiteX22" fmla="*/ 1057136 w 3871704"/>
              <a:gd name="connsiteY22" fmla="*/ 343458 h 722599"/>
              <a:gd name="connsiteX23" fmla="*/ 1137425 w 3871704"/>
              <a:gd name="connsiteY23" fmla="*/ 343458 h 722599"/>
              <a:gd name="connsiteX24" fmla="*/ 1137425 w 3871704"/>
              <a:gd name="connsiteY24" fmla="*/ 374681 h 722599"/>
              <a:gd name="connsiteX25" fmla="*/ 1213253 w 3871704"/>
              <a:gd name="connsiteY25" fmla="*/ 374681 h 722599"/>
              <a:gd name="connsiteX26" fmla="*/ 1213253 w 3871704"/>
              <a:gd name="connsiteY26" fmla="*/ 383602 h 722599"/>
              <a:gd name="connsiteX27" fmla="*/ 1387212 w 3871704"/>
              <a:gd name="connsiteY27" fmla="*/ 383602 h 722599"/>
              <a:gd name="connsiteX28" fmla="*/ 1387212 w 3871704"/>
              <a:gd name="connsiteY28" fmla="*/ 405905 h 722599"/>
              <a:gd name="connsiteX29" fmla="*/ 1467501 w 3871704"/>
              <a:gd name="connsiteY29" fmla="*/ 405905 h 722599"/>
              <a:gd name="connsiteX30" fmla="*/ 1467501 w 3871704"/>
              <a:gd name="connsiteY30" fmla="*/ 423747 h 722599"/>
              <a:gd name="connsiteX31" fmla="*/ 1587934 w 3871704"/>
              <a:gd name="connsiteY31" fmla="*/ 423747 h 722599"/>
              <a:gd name="connsiteX32" fmla="*/ 1587934 w 3871704"/>
              <a:gd name="connsiteY32" fmla="*/ 441589 h 722599"/>
              <a:gd name="connsiteX33" fmla="*/ 1686065 w 3871704"/>
              <a:gd name="connsiteY33" fmla="*/ 441589 h 722599"/>
              <a:gd name="connsiteX34" fmla="*/ 1686065 w 3871704"/>
              <a:gd name="connsiteY34" fmla="*/ 459431 h 722599"/>
              <a:gd name="connsiteX35" fmla="*/ 1730670 w 3871704"/>
              <a:gd name="connsiteY35" fmla="*/ 459431 h 722599"/>
              <a:gd name="connsiteX36" fmla="*/ 1730670 w 3871704"/>
              <a:gd name="connsiteY36" fmla="*/ 508496 h 722599"/>
              <a:gd name="connsiteX37" fmla="*/ 2069667 w 3871704"/>
              <a:gd name="connsiteY37" fmla="*/ 508496 h 722599"/>
              <a:gd name="connsiteX38" fmla="*/ 2069667 w 3871704"/>
              <a:gd name="connsiteY38" fmla="*/ 539719 h 722599"/>
              <a:gd name="connsiteX39" fmla="*/ 2239165 w 3871704"/>
              <a:gd name="connsiteY39" fmla="*/ 539719 h 722599"/>
              <a:gd name="connsiteX40" fmla="*/ 2239165 w 3871704"/>
              <a:gd name="connsiteY40" fmla="*/ 566482 h 722599"/>
              <a:gd name="connsiteX41" fmla="*/ 2283770 w 3871704"/>
              <a:gd name="connsiteY41" fmla="*/ 566482 h 722599"/>
              <a:gd name="connsiteX42" fmla="*/ 2283770 w 3871704"/>
              <a:gd name="connsiteY42" fmla="*/ 593245 h 722599"/>
              <a:gd name="connsiteX43" fmla="*/ 2404203 w 3871704"/>
              <a:gd name="connsiteY43" fmla="*/ 593245 h 722599"/>
              <a:gd name="connsiteX44" fmla="*/ 2404203 w 3871704"/>
              <a:gd name="connsiteY44" fmla="*/ 620008 h 722599"/>
              <a:gd name="connsiteX45" fmla="*/ 2448808 w 3871704"/>
              <a:gd name="connsiteY45" fmla="*/ 620008 h 722599"/>
              <a:gd name="connsiteX46" fmla="*/ 2448808 w 3871704"/>
              <a:gd name="connsiteY46" fmla="*/ 620008 h 722599"/>
              <a:gd name="connsiteX47" fmla="*/ 2448808 w 3871704"/>
              <a:gd name="connsiteY47" fmla="*/ 642311 h 722599"/>
              <a:gd name="connsiteX48" fmla="*/ 2591544 w 3871704"/>
              <a:gd name="connsiteY48" fmla="*/ 642311 h 722599"/>
              <a:gd name="connsiteX49" fmla="*/ 2591544 w 3871704"/>
              <a:gd name="connsiteY49" fmla="*/ 677994 h 722599"/>
              <a:gd name="connsiteX50" fmla="*/ 2819029 w 3871704"/>
              <a:gd name="connsiteY50" fmla="*/ 677994 h 722599"/>
              <a:gd name="connsiteX51" fmla="*/ 2819029 w 3871704"/>
              <a:gd name="connsiteY51" fmla="*/ 722599 h 722599"/>
              <a:gd name="connsiteX52" fmla="*/ 3871704 w 3871704"/>
              <a:gd name="connsiteY52" fmla="*/ 722599 h 72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71704" h="722599">
                <a:moveTo>
                  <a:pt x="0" y="0"/>
                </a:moveTo>
                <a:lnTo>
                  <a:pt x="138275" y="0"/>
                </a:lnTo>
                <a:lnTo>
                  <a:pt x="138275" y="31224"/>
                </a:lnTo>
                <a:lnTo>
                  <a:pt x="187341" y="31224"/>
                </a:lnTo>
                <a:lnTo>
                  <a:pt x="187341" y="44605"/>
                </a:lnTo>
                <a:lnTo>
                  <a:pt x="338997" y="44605"/>
                </a:lnTo>
                <a:lnTo>
                  <a:pt x="338997" y="57987"/>
                </a:lnTo>
                <a:lnTo>
                  <a:pt x="419286" y="57987"/>
                </a:lnTo>
                <a:lnTo>
                  <a:pt x="419286" y="93671"/>
                </a:lnTo>
                <a:lnTo>
                  <a:pt x="463891" y="93671"/>
                </a:lnTo>
                <a:lnTo>
                  <a:pt x="463891" y="111512"/>
                </a:lnTo>
                <a:lnTo>
                  <a:pt x="508496" y="111512"/>
                </a:lnTo>
                <a:lnTo>
                  <a:pt x="508496" y="147196"/>
                </a:lnTo>
                <a:lnTo>
                  <a:pt x="530798" y="147196"/>
                </a:lnTo>
                <a:lnTo>
                  <a:pt x="530798" y="178420"/>
                </a:lnTo>
                <a:lnTo>
                  <a:pt x="651232" y="178420"/>
                </a:lnTo>
                <a:lnTo>
                  <a:pt x="651232" y="214104"/>
                </a:lnTo>
                <a:lnTo>
                  <a:pt x="704757" y="214104"/>
                </a:lnTo>
                <a:lnTo>
                  <a:pt x="704757" y="258709"/>
                </a:lnTo>
                <a:lnTo>
                  <a:pt x="860874" y="258709"/>
                </a:lnTo>
                <a:lnTo>
                  <a:pt x="860874" y="316695"/>
                </a:lnTo>
                <a:lnTo>
                  <a:pt x="1057136" y="316695"/>
                </a:lnTo>
                <a:lnTo>
                  <a:pt x="1057136" y="343458"/>
                </a:lnTo>
                <a:lnTo>
                  <a:pt x="1137425" y="343458"/>
                </a:lnTo>
                <a:lnTo>
                  <a:pt x="1137425" y="374681"/>
                </a:lnTo>
                <a:lnTo>
                  <a:pt x="1213253" y="374681"/>
                </a:lnTo>
                <a:lnTo>
                  <a:pt x="1213253" y="383602"/>
                </a:lnTo>
                <a:lnTo>
                  <a:pt x="1387212" y="383602"/>
                </a:lnTo>
                <a:lnTo>
                  <a:pt x="1387212" y="405905"/>
                </a:lnTo>
                <a:lnTo>
                  <a:pt x="1467501" y="405905"/>
                </a:lnTo>
                <a:lnTo>
                  <a:pt x="1467501" y="423747"/>
                </a:lnTo>
                <a:lnTo>
                  <a:pt x="1587934" y="423747"/>
                </a:lnTo>
                <a:lnTo>
                  <a:pt x="1587934" y="441589"/>
                </a:lnTo>
                <a:lnTo>
                  <a:pt x="1686065" y="441589"/>
                </a:lnTo>
                <a:lnTo>
                  <a:pt x="1686065" y="459431"/>
                </a:lnTo>
                <a:lnTo>
                  <a:pt x="1730670" y="459431"/>
                </a:lnTo>
                <a:lnTo>
                  <a:pt x="1730670" y="508496"/>
                </a:lnTo>
                <a:lnTo>
                  <a:pt x="2069667" y="508496"/>
                </a:lnTo>
                <a:lnTo>
                  <a:pt x="2069667" y="539719"/>
                </a:lnTo>
                <a:lnTo>
                  <a:pt x="2239165" y="539719"/>
                </a:lnTo>
                <a:lnTo>
                  <a:pt x="2239165" y="566482"/>
                </a:lnTo>
                <a:lnTo>
                  <a:pt x="2283770" y="566482"/>
                </a:lnTo>
                <a:lnTo>
                  <a:pt x="2283770" y="593245"/>
                </a:lnTo>
                <a:lnTo>
                  <a:pt x="2404203" y="593245"/>
                </a:lnTo>
                <a:lnTo>
                  <a:pt x="2404203" y="620008"/>
                </a:lnTo>
                <a:lnTo>
                  <a:pt x="2448808" y="620008"/>
                </a:lnTo>
                <a:lnTo>
                  <a:pt x="2448808" y="620008"/>
                </a:lnTo>
                <a:lnTo>
                  <a:pt x="2448808" y="642311"/>
                </a:lnTo>
                <a:lnTo>
                  <a:pt x="2591544" y="642311"/>
                </a:lnTo>
                <a:lnTo>
                  <a:pt x="2591544" y="677994"/>
                </a:lnTo>
                <a:lnTo>
                  <a:pt x="2819029" y="677994"/>
                </a:lnTo>
                <a:lnTo>
                  <a:pt x="2819029" y="722599"/>
                </a:lnTo>
                <a:lnTo>
                  <a:pt x="3871704" y="722599"/>
                </a:lnTo>
              </a:path>
            </a:pathLst>
          </a:custGeom>
          <a:noFill/>
          <a:ln w="28575" cap="flat" cmpd="sng" algn="ctr">
            <a:solidFill>
              <a:srgbClr val="6D268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 b="0"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64" name="Group 52"/>
          <p:cNvGrpSpPr/>
          <p:nvPr/>
        </p:nvGrpSpPr>
        <p:grpSpPr>
          <a:xfrm>
            <a:off x="2462757" y="1084994"/>
            <a:ext cx="5518903" cy="964967"/>
            <a:chOff x="2601821" y="1711968"/>
            <a:chExt cx="3920296" cy="767417"/>
          </a:xfrm>
          <a:solidFill>
            <a:srgbClr val="6D2687"/>
          </a:solidFill>
        </p:grpSpPr>
        <p:sp>
          <p:nvSpPr>
            <p:cNvPr id="1165" name="Isosceles Triangle 53"/>
            <p:cNvSpPr/>
            <p:nvPr/>
          </p:nvSpPr>
          <p:spPr bwMode="auto">
            <a:xfrm>
              <a:off x="6461524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6" name="Isosceles Triangle 54"/>
            <p:cNvSpPr/>
            <p:nvPr/>
          </p:nvSpPr>
          <p:spPr bwMode="auto">
            <a:xfrm>
              <a:off x="6256736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7" name="Isosceles Triangle 55"/>
            <p:cNvSpPr/>
            <p:nvPr/>
          </p:nvSpPr>
          <p:spPr bwMode="auto">
            <a:xfrm>
              <a:off x="6193762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8" name="Isosceles Triangle 56"/>
            <p:cNvSpPr/>
            <p:nvPr/>
          </p:nvSpPr>
          <p:spPr bwMode="auto">
            <a:xfrm>
              <a:off x="6115180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9" name="Isosceles Triangle 57"/>
            <p:cNvSpPr/>
            <p:nvPr/>
          </p:nvSpPr>
          <p:spPr bwMode="auto">
            <a:xfrm>
              <a:off x="6084883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0" name="Isosceles Triangle 58"/>
            <p:cNvSpPr/>
            <p:nvPr/>
          </p:nvSpPr>
          <p:spPr bwMode="auto">
            <a:xfrm>
              <a:off x="6101022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1" name="Isosceles Triangle 59"/>
            <p:cNvSpPr/>
            <p:nvPr/>
          </p:nvSpPr>
          <p:spPr bwMode="auto">
            <a:xfrm>
              <a:off x="6032109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2" name="Isosceles Triangle 60"/>
            <p:cNvSpPr/>
            <p:nvPr/>
          </p:nvSpPr>
          <p:spPr bwMode="auto">
            <a:xfrm>
              <a:off x="5926471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3" name="Isosceles Triangle 61"/>
            <p:cNvSpPr/>
            <p:nvPr/>
          </p:nvSpPr>
          <p:spPr bwMode="auto">
            <a:xfrm>
              <a:off x="5901078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4" name="Isosceles Triangle 62"/>
            <p:cNvSpPr/>
            <p:nvPr/>
          </p:nvSpPr>
          <p:spPr bwMode="auto">
            <a:xfrm>
              <a:off x="5870781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5" name="Isosceles Triangle 63"/>
            <p:cNvSpPr/>
            <p:nvPr/>
          </p:nvSpPr>
          <p:spPr bwMode="auto">
            <a:xfrm>
              <a:off x="5843205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6" name="Isosceles Triangle 64"/>
            <p:cNvSpPr/>
            <p:nvPr/>
          </p:nvSpPr>
          <p:spPr bwMode="auto">
            <a:xfrm>
              <a:off x="5790755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" name="Isosceles Triangle 65"/>
            <p:cNvSpPr/>
            <p:nvPr/>
          </p:nvSpPr>
          <p:spPr bwMode="auto">
            <a:xfrm>
              <a:off x="5766496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8" name="Isosceles Triangle 66"/>
            <p:cNvSpPr/>
            <p:nvPr/>
          </p:nvSpPr>
          <p:spPr bwMode="auto">
            <a:xfrm>
              <a:off x="5752870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9" name="Isosceles Triangle 67"/>
            <p:cNvSpPr/>
            <p:nvPr/>
          </p:nvSpPr>
          <p:spPr bwMode="auto">
            <a:xfrm>
              <a:off x="5737690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0" name="Isosceles Triangle 68"/>
            <p:cNvSpPr/>
            <p:nvPr/>
          </p:nvSpPr>
          <p:spPr bwMode="auto">
            <a:xfrm>
              <a:off x="5722573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1" name="Isosceles Triangle 69"/>
            <p:cNvSpPr/>
            <p:nvPr/>
          </p:nvSpPr>
          <p:spPr bwMode="auto">
            <a:xfrm>
              <a:off x="5689665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2" name="Isosceles Triangle 70"/>
            <p:cNvSpPr/>
            <p:nvPr/>
          </p:nvSpPr>
          <p:spPr bwMode="auto">
            <a:xfrm>
              <a:off x="5603940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3" name="Isosceles Triangle 71"/>
            <p:cNvSpPr/>
            <p:nvPr/>
          </p:nvSpPr>
          <p:spPr bwMode="auto">
            <a:xfrm>
              <a:off x="5573841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4" name="Isosceles Triangle 72"/>
            <p:cNvSpPr/>
            <p:nvPr/>
          </p:nvSpPr>
          <p:spPr bwMode="auto">
            <a:xfrm>
              <a:off x="5595470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5" name="Isosceles Triangle 73"/>
            <p:cNvSpPr/>
            <p:nvPr/>
          </p:nvSpPr>
          <p:spPr bwMode="auto">
            <a:xfrm>
              <a:off x="5550885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6" name="Isosceles Triangle 74"/>
            <p:cNvSpPr/>
            <p:nvPr/>
          </p:nvSpPr>
          <p:spPr bwMode="auto">
            <a:xfrm>
              <a:off x="5565173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7" name="Isosceles Triangle 75"/>
            <p:cNvSpPr/>
            <p:nvPr/>
          </p:nvSpPr>
          <p:spPr bwMode="auto">
            <a:xfrm>
              <a:off x="5521447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8" name="Isosceles Triangle 76"/>
            <p:cNvSpPr/>
            <p:nvPr/>
          </p:nvSpPr>
          <p:spPr bwMode="auto">
            <a:xfrm>
              <a:off x="5500689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9" name="Isosceles Triangle 77"/>
            <p:cNvSpPr/>
            <p:nvPr/>
          </p:nvSpPr>
          <p:spPr bwMode="auto">
            <a:xfrm>
              <a:off x="5487932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0" name="Isosceles Triangle 78"/>
            <p:cNvSpPr/>
            <p:nvPr/>
          </p:nvSpPr>
          <p:spPr bwMode="auto">
            <a:xfrm>
              <a:off x="5440096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1" name="Isosceles Triangle 79"/>
            <p:cNvSpPr/>
            <p:nvPr/>
          </p:nvSpPr>
          <p:spPr bwMode="auto">
            <a:xfrm>
              <a:off x="5427339" y="242715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2" name="Isosceles Triangle 80"/>
            <p:cNvSpPr/>
            <p:nvPr/>
          </p:nvSpPr>
          <p:spPr bwMode="auto">
            <a:xfrm>
              <a:off x="5402465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3" name="Isosceles Triangle 81"/>
            <p:cNvSpPr/>
            <p:nvPr/>
          </p:nvSpPr>
          <p:spPr bwMode="auto">
            <a:xfrm>
              <a:off x="5390097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4" name="Isosceles Triangle 82"/>
            <p:cNvSpPr/>
            <p:nvPr/>
          </p:nvSpPr>
          <p:spPr bwMode="auto">
            <a:xfrm>
              <a:off x="5379503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5" name="Isosceles Triangle 83"/>
            <p:cNvSpPr/>
            <p:nvPr/>
          </p:nvSpPr>
          <p:spPr bwMode="auto">
            <a:xfrm>
              <a:off x="5366746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6" name="Isosceles Triangle 84"/>
            <p:cNvSpPr/>
            <p:nvPr/>
          </p:nvSpPr>
          <p:spPr bwMode="auto">
            <a:xfrm>
              <a:off x="5359800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7" name="Isosceles Triangle 85"/>
            <p:cNvSpPr/>
            <p:nvPr/>
          </p:nvSpPr>
          <p:spPr bwMode="auto">
            <a:xfrm>
              <a:off x="5352914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" name="Isosceles Triangle 86"/>
            <p:cNvSpPr/>
            <p:nvPr/>
          </p:nvSpPr>
          <p:spPr bwMode="auto">
            <a:xfrm>
              <a:off x="5341872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9" name="Isosceles Triangle 87"/>
            <p:cNvSpPr/>
            <p:nvPr/>
          </p:nvSpPr>
          <p:spPr bwMode="auto">
            <a:xfrm>
              <a:off x="5322617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0" name="Isosceles Triangle 88"/>
            <p:cNvSpPr/>
            <p:nvPr/>
          </p:nvSpPr>
          <p:spPr bwMode="auto">
            <a:xfrm>
              <a:off x="5306153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1" name="Isosceles Triangle 89"/>
            <p:cNvSpPr/>
            <p:nvPr/>
          </p:nvSpPr>
          <p:spPr bwMode="auto">
            <a:xfrm>
              <a:off x="5275856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2" name="Isosceles Triangle 90"/>
            <p:cNvSpPr/>
            <p:nvPr/>
          </p:nvSpPr>
          <p:spPr bwMode="auto">
            <a:xfrm>
              <a:off x="5262024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3" name="Isosceles Triangle 91"/>
            <p:cNvSpPr/>
            <p:nvPr/>
          </p:nvSpPr>
          <p:spPr bwMode="auto">
            <a:xfrm>
              <a:off x="5245560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4" name="Isosceles Triangle 92"/>
            <p:cNvSpPr/>
            <p:nvPr/>
          </p:nvSpPr>
          <p:spPr bwMode="auto">
            <a:xfrm>
              <a:off x="5231727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5" name="Isosceles Triangle 93"/>
            <p:cNvSpPr/>
            <p:nvPr/>
          </p:nvSpPr>
          <p:spPr bwMode="auto">
            <a:xfrm>
              <a:off x="5212343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6" name="Isosceles Triangle 94"/>
            <p:cNvSpPr/>
            <p:nvPr/>
          </p:nvSpPr>
          <p:spPr bwMode="auto">
            <a:xfrm>
              <a:off x="5201096" y="2374915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7" name="Isosceles Triangle 95"/>
            <p:cNvSpPr/>
            <p:nvPr/>
          </p:nvSpPr>
          <p:spPr bwMode="auto">
            <a:xfrm>
              <a:off x="5184967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8" name="Isosceles Triangle 96"/>
            <p:cNvSpPr/>
            <p:nvPr/>
          </p:nvSpPr>
          <p:spPr bwMode="auto">
            <a:xfrm>
              <a:off x="5171134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9" name="Isosceles Triangle 97"/>
            <p:cNvSpPr/>
            <p:nvPr/>
          </p:nvSpPr>
          <p:spPr bwMode="auto">
            <a:xfrm>
              <a:off x="5156299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0" name="Isosceles Triangle 98"/>
            <p:cNvSpPr/>
            <p:nvPr/>
          </p:nvSpPr>
          <p:spPr bwMode="auto">
            <a:xfrm>
              <a:off x="5126002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1" name="Isosceles Triangle 99"/>
            <p:cNvSpPr/>
            <p:nvPr/>
          </p:nvSpPr>
          <p:spPr bwMode="auto">
            <a:xfrm>
              <a:off x="5106671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2" name="Isosceles Triangle 100"/>
            <p:cNvSpPr/>
            <p:nvPr/>
          </p:nvSpPr>
          <p:spPr bwMode="auto">
            <a:xfrm>
              <a:off x="5095705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3" name="Isosceles Triangle 101"/>
            <p:cNvSpPr/>
            <p:nvPr/>
          </p:nvSpPr>
          <p:spPr bwMode="auto">
            <a:xfrm>
              <a:off x="5076374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4" name="Isosceles Triangle 102"/>
            <p:cNvSpPr/>
            <p:nvPr/>
          </p:nvSpPr>
          <p:spPr bwMode="auto">
            <a:xfrm>
              <a:off x="5065408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5" name="Isosceles Triangle 103"/>
            <p:cNvSpPr/>
            <p:nvPr/>
          </p:nvSpPr>
          <p:spPr bwMode="auto">
            <a:xfrm>
              <a:off x="5095704" y="234879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6" name="Isosceles Triangle 104"/>
            <p:cNvSpPr/>
            <p:nvPr/>
          </p:nvSpPr>
          <p:spPr bwMode="auto">
            <a:xfrm>
              <a:off x="5046077" y="232268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7" name="Isosceles Triangle 105"/>
            <p:cNvSpPr/>
            <p:nvPr/>
          </p:nvSpPr>
          <p:spPr bwMode="auto">
            <a:xfrm>
              <a:off x="5035111" y="232268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8" name="Isosceles Triangle 106"/>
            <p:cNvSpPr/>
            <p:nvPr/>
          </p:nvSpPr>
          <p:spPr bwMode="auto">
            <a:xfrm>
              <a:off x="5015781" y="2322680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9" name="Isosceles Triangle 107"/>
            <p:cNvSpPr/>
            <p:nvPr/>
          </p:nvSpPr>
          <p:spPr bwMode="auto">
            <a:xfrm>
              <a:off x="5006464" y="229982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0" name="Isosceles Triangle 108"/>
            <p:cNvSpPr/>
            <p:nvPr/>
          </p:nvSpPr>
          <p:spPr bwMode="auto">
            <a:xfrm>
              <a:off x="4985484" y="229982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1" name="Isosceles Triangle 109"/>
            <p:cNvSpPr/>
            <p:nvPr/>
          </p:nvSpPr>
          <p:spPr bwMode="auto">
            <a:xfrm>
              <a:off x="4963480" y="229982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2" name="Isosceles Triangle 110"/>
            <p:cNvSpPr/>
            <p:nvPr/>
          </p:nvSpPr>
          <p:spPr bwMode="auto">
            <a:xfrm>
              <a:off x="4949318" y="229982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3" name="Isosceles Triangle 111"/>
            <p:cNvSpPr/>
            <p:nvPr/>
          </p:nvSpPr>
          <p:spPr bwMode="auto">
            <a:xfrm>
              <a:off x="4997388" y="229982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4" name="Isosceles Triangle 112"/>
            <p:cNvSpPr/>
            <p:nvPr/>
          </p:nvSpPr>
          <p:spPr bwMode="auto">
            <a:xfrm>
              <a:off x="4936795" y="228449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5" name="Isosceles Triangle 113"/>
            <p:cNvSpPr/>
            <p:nvPr/>
          </p:nvSpPr>
          <p:spPr bwMode="auto">
            <a:xfrm>
              <a:off x="4930074" y="228449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6" name="Isosceles Triangle 114"/>
            <p:cNvSpPr/>
            <p:nvPr/>
          </p:nvSpPr>
          <p:spPr bwMode="auto">
            <a:xfrm>
              <a:off x="4918824" y="228449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7" name="Isosceles Triangle 115"/>
            <p:cNvSpPr/>
            <p:nvPr/>
          </p:nvSpPr>
          <p:spPr bwMode="auto">
            <a:xfrm>
              <a:off x="4904766" y="228449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8" name="Isosceles Triangle 116"/>
            <p:cNvSpPr/>
            <p:nvPr/>
          </p:nvSpPr>
          <p:spPr bwMode="auto">
            <a:xfrm>
              <a:off x="4889575" y="228449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9" name="Isosceles Triangle 117"/>
            <p:cNvSpPr/>
            <p:nvPr/>
          </p:nvSpPr>
          <p:spPr bwMode="auto">
            <a:xfrm>
              <a:off x="4874469" y="226886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0" name="Isosceles Triangle 118"/>
            <p:cNvSpPr/>
            <p:nvPr/>
          </p:nvSpPr>
          <p:spPr bwMode="auto">
            <a:xfrm>
              <a:off x="4859278" y="224943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1" name="Isosceles Triangle 119"/>
            <p:cNvSpPr/>
            <p:nvPr/>
          </p:nvSpPr>
          <p:spPr bwMode="auto">
            <a:xfrm>
              <a:off x="4844173" y="224943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2" name="Isosceles Triangle 120"/>
            <p:cNvSpPr/>
            <p:nvPr/>
          </p:nvSpPr>
          <p:spPr bwMode="auto">
            <a:xfrm>
              <a:off x="4828982" y="224943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3" name="Isosceles Triangle 121"/>
            <p:cNvSpPr/>
            <p:nvPr/>
          </p:nvSpPr>
          <p:spPr bwMode="auto">
            <a:xfrm>
              <a:off x="4813876" y="224943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4" name="Isosceles Triangle 122"/>
            <p:cNvSpPr/>
            <p:nvPr/>
          </p:nvSpPr>
          <p:spPr bwMode="auto">
            <a:xfrm>
              <a:off x="4761956" y="224124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5" name="Isosceles Triangle 123"/>
            <p:cNvSpPr/>
            <p:nvPr/>
          </p:nvSpPr>
          <p:spPr bwMode="auto">
            <a:xfrm>
              <a:off x="4730668" y="224124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6" name="Isosceles Triangle 124"/>
            <p:cNvSpPr/>
            <p:nvPr/>
          </p:nvSpPr>
          <p:spPr bwMode="auto">
            <a:xfrm>
              <a:off x="4701363" y="224124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7" name="Isosceles Triangle 125"/>
            <p:cNvSpPr/>
            <p:nvPr/>
          </p:nvSpPr>
          <p:spPr bwMode="auto">
            <a:xfrm>
              <a:off x="4671066" y="224124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8" name="Isosceles Triangle 126"/>
            <p:cNvSpPr/>
            <p:nvPr/>
          </p:nvSpPr>
          <p:spPr bwMode="auto">
            <a:xfrm>
              <a:off x="4596961" y="221512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" name="Isosceles Triangle 127"/>
            <p:cNvSpPr/>
            <p:nvPr/>
          </p:nvSpPr>
          <p:spPr bwMode="auto">
            <a:xfrm>
              <a:off x="4583162" y="221512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0" name="Isosceles Triangle 128"/>
            <p:cNvSpPr/>
            <p:nvPr/>
          </p:nvSpPr>
          <p:spPr bwMode="auto">
            <a:xfrm>
              <a:off x="4511407" y="221512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1" name="Isosceles Triangle 129"/>
            <p:cNvSpPr/>
            <p:nvPr/>
          </p:nvSpPr>
          <p:spPr bwMode="auto">
            <a:xfrm>
              <a:off x="4481110" y="221512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2" name="Isosceles Triangle 130"/>
            <p:cNvSpPr/>
            <p:nvPr/>
          </p:nvSpPr>
          <p:spPr bwMode="auto">
            <a:xfrm>
              <a:off x="4344042" y="2189011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3" name="Isosceles Triangle 131"/>
            <p:cNvSpPr/>
            <p:nvPr/>
          </p:nvSpPr>
          <p:spPr bwMode="auto">
            <a:xfrm>
              <a:off x="4283449" y="215221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4" name="Isosceles Triangle 132"/>
            <p:cNvSpPr/>
            <p:nvPr/>
          </p:nvSpPr>
          <p:spPr bwMode="auto">
            <a:xfrm>
              <a:off x="4165445" y="213560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5" name="Isosceles Triangle 133"/>
            <p:cNvSpPr/>
            <p:nvPr/>
          </p:nvSpPr>
          <p:spPr bwMode="auto">
            <a:xfrm>
              <a:off x="4146260" y="2135603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6" name="Isosceles Triangle 134"/>
            <p:cNvSpPr/>
            <p:nvPr/>
          </p:nvSpPr>
          <p:spPr bwMode="auto">
            <a:xfrm>
              <a:off x="3941472" y="2080532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7" name="Isosceles Triangle 135"/>
            <p:cNvSpPr/>
            <p:nvPr/>
          </p:nvSpPr>
          <p:spPr bwMode="auto">
            <a:xfrm>
              <a:off x="3880879" y="2080532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8" name="Isosceles Triangle 136"/>
            <p:cNvSpPr/>
            <p:nvPr/>
          </p:nvSpPr>
          <p:spPr bwMode="auto">
            <a:xfrm>
              <a:off x="3779507" y="206361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" name="Isosceles Triangle 137"/>
            <p:cNvSpPr/>
            <p:nvPr/>
          </p:nvSpPr>
          <p:spPr bwMode="auto">
            <a:xfrm>
              <a:off x="3646976" y="2038582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0" name="Isosceles Triangle 138"/>
            <p:cNvSpPr/>
            <p:nvPr/>
          </p:nvSpPr>
          <p:spPr bwMode="auto">
            <a:xfrm>
              <a:off x="2980720" y="177268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1" name="Isosceles Triangle 139"/>
            <p:cNvSpPr/>
            <p:nvPr/>
          </p:nvSpPr>
          <p:spPr bwMode="auto">
            <a:xfrm>
              <a:off x="2995464" y="1772689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2" name="Isosceles Triangle 140"/>
            <p:cNvSpPr/>
            <p:nvPr/>
          </p:nvSpPr>
          <p:spPr bwMode="auto">
            <a:xfrm>
              <a:off x="2920127" y="1746571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3" name="Isosceles Triangle 141"/>
            <p:cNvSpPr/>
            <p:nvPr/>
          </p:nvSpPr>
          <p:spPr bwMode="auto">
            <a:xfrm>
              <a:off x="2601821" y="1711968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4" name="Isosceles Triangle 142"/>
            <p:cNvSpPr/>
            <p:nvPr/>
          </p:nvSpPr>
          <p:spPr bwMode="auto">
            <a:xfrm>
              <a:off x="3426996" y="1958207"/>
              <a:ext cx="60593" cy="52235"/>
            </a:xfrm>
            <a:prstGeom prst="triangle">
              <a:avLst/>
            </a:prstGeom>
            <a:grpFill/>
            <a:ln w="12700" cap="flat" cmpd="sng" algn="ctr">
              <a:solidFill>
                <a:srgbClr val="6D268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eaLnBrk="1" hangingPunct="1">
                <a:spcBef>
                  <a:spcPct val="0"/>
                </a:spcBef>
              </a:pPr>
              <a:endParaRPr lang="en-US" sz="1800" b="0"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55" name="Freeform 143"/>
          <p:cNvSpPr/>
          <p:nvPr/>
        </p:nvSpPr>
        <p:spPr bwMode="auto">
          <a:xfrm>
            <a:off x="2498056" y="1120956"/>
            <a:ext cx="5120855" cy="2365133"/>
          </a:xfrm>
          <a:custGeom>
            <a:avLst/>
            <a:gdLst>
              <a:gd name="connsiteX0" fmla="*/ 0 w 3637547"/>
              <a:gd name="connsiteY0" fmla="*/ 0 h 1880937"/>
              <a:gd name="connsiteX1" fmla="*/ 92242 w 3637547"/>
              <a:gd name="connsiteY1" fmla="*/ 0 h 1880937"/>
              <a:gd name="connsiteX2" fmla="*/ 92242 w 3637547"/>
              <a:gd name="connsiteY2" fmla="*/ 36095 h 1880937"/>
              <a:gd name="connsiteX3" fmla="*/ 132347 w 3637547"/>
              <a:gd name="connsiteY3" fmla="*/ 36095 h 1880937"/>
              <a:gd name="connsiteX4" fmla="*/ 132347 w 3637547"/>
              <a:gd name="connsiteY4" fmla="*/ 56148 h 1880937"/>
              <a:gd name="connsiteX5" fmla="*/ 176463 w 3637547"/>
              <a:gd name="connsiteY5" fmla="*/ 56148 h 1880937"/>
              <a:gd name="connsiteX6" fmla="*/ 176463 w 3637547"/>
              <a:gd name="connsiteY6" fmla="*/ 84221 h 1880937"/>
              <a:gd name="connsiteX7" fmla="*/ 200526 w 3637547"/>
              <a:gd name="connsiteY7" fmla="*/ 84221 h 1880937"/>
              <a:gd name="connsiteX8" fmla="*/ 200526 w 3637547"/>
              <a:gd name="connsiteY8" fmla="*/ 112295 h 1880937"/>
              <a:gd name="connsiteX9" fmla="*/ 200526 w 3637547"/>
              <a:gd name="connsiteY9" fmla="*/ 112295 h 1880937"/>
              <a:gd name="connsiteX10" fmla="*/ 232610 w 3637547"/>
              <a:gd name="connsiteY10" fmla="*/ 112295 h 1880937"/>
              <a:gd name="connsiteX11" fmla="*/ 232610 w 3637547"/>
              <a:gd name="connsiteY11" fmla="*/ 136358 h 1880937"/>
              <a:gd name="connsiteX12" fmla="*/ 368968 w 3637547"/>
              <a:gd name="connsiteY12" fmla="*/ 136358 h 1880937"/>
              <a:gd name="connsiteX13" fmla="*/ 368968 w 3637547"/>
              <a:gd name="connsiteY13" fmla="*/ 156411 h 1880937"/>
              <a:gd name="connsiteX14" fmla="*/ 389021 w 3637547"/>
              <a:gd name="connsiteY14" fmla="*/ 156411 h 1880937"/>
              <a:gd name="connsiteX15" fmla="*/ 389021 w 3637547"/>
              <a:gd name="connsiteY15" fmla="*/ 180474 h 1880937"/>
              <a:gd name="connsiteX16" fmla="*/ 497305 w 3637547"/>
              <a:gd name="connsiteY16" fmla="*/ 180474 h 1880937"/>
              <a:gd name="connsiteX17" fmla="*/ 497305 w 3637547"/>
              <a:gd name="connsiteY17" fmla="*/ 196516 h 1880937"/>
              <a:gd name="connsiteX18" fmla="*/ 533400 w 3637547"/>
              <a:gd name="connsiteY18" fmla="*/ 196516 h 1880937"/>
              <a:gd name="connsiteX19" fmla="*/ 533400 w 3637547"/>
              <a:gd name="connsiteY19" fmla="*/ 296779 h 1880937"/>
              <a:gd name="connsiteX20" fmla="*/ 553452 w 3637547"/>
              <a:gd name="connsiteY20" fmla="*/ 296779 h 1880937"/>
              <a:gd name="connsiteX21" fmla="*/ 553452 w 3637547"/>
              <a:gd name="connsiteY21" fmla="*/ 320843 h 1880937"/>
              <a:gd name="connsiteX22" fmla="*/ 573505 w 3637547"/>
              <a:gd name="connsiteY22" fmla="*/ 320843 h 1880937"/>
              <a:gd name="connsiteX23" fmla="*/ 573505 w 3637547"/>
              <a:gd name="connsiteY23" fmla="*/ 344906 h 1880937"/>
              <a:gd name="connsiteX24" fmla="*/ 589547 w 3637547"/>
              <a:gd name="connsiteY24" fmla="*/ 344906 h 1880937"/>
              <a:gd name="connsiteX25" fmla="*/ 589547 w 3637547"/>
              <a:gd name="connsiteY25" fmla="*/ 393032 h 1880937"/>
              <a:gd name="connsiteX26" fmla="*/ 633663 w 3637547"/>
              <a:gd name="connsiteY26" fmla="*/ 393032 h 1880937"/>
              <a:gd name="connsiteX27" fmla="*/ 633663 w 3637547"/>
              <a:gd name="connsiteY27" fmla="*/ 425116 h 1880937"/>
              <a:gd name="connsiteX28" fmla="*/ 705852 w 3637547"/>
              <a:gd name="connsiteY28" fmla="*/ 425116 h 1880937"/>
              <a:gd name="connsiteX29" fmla="*/ 717884 w 3637547"/>
              <a:gd name="connsiteY29" fmla="*/ 437148 h 1880937"/>
              <a:gd name="connsiteX30" fmla="*/ 717884 w 3637547"/>
              <a:gd name="connsiteY30" fmla="*/ 449179 h 1880937"/>
              <a:gd name="connsiteX31" fmla="*/ 749968 w 3637547"/>
              <a:gd name="connsiteY31" fmla="*/ 449179 h 1880937"/>
              <a:gd name="connsiteX32" fmla="*/ 749968 w 3637547"/>
              <a:gd name="connsiteY32" fmla="*/ 493295 h 1880937"/>
              <a:gd name="connsiteX33" fmla="*/ 766010 w 3637547"/>
              <a:gd name="connsiteY33" fmla="*/ 493295 h 1880937"/>
              <a:gd name="connsiteX34" fmla="*/ 766010 w 3637547"/>
              <a:gd name="connsiteY34" fmla="*/ 513348 h 1880937"/>
              <a:gd name="connsiteX35" fmla="*/ 798094 w 3637547"/>
              <a:gd name="connsiteY35" fmla="*/ 513348 h 1880937"/>
              <a:gd name="connsiteX36" fmla="*/ 814136 w 3637547"/>
              <a:gd name="connsiteY36" fmla="*/ 529390 h 1880937"/>
              <a:gd name="connsiteX37" fmla="*/ 838200 w 3637547"/>
              <a:gd name="connsiteY37" fmla="*/ 529390 h 1880937"/>
              <a:gd name="connsiteX38" fmla="*/ 838200 w 3637547"/>
              <a:gd name="connsiteY38" fmla="*/ 529390 h 1880937"/>
              <a:gd name="connsiteX39" fmla="*/ 858253 w 3637547"/>
              <a:gd name="connsiteY39" fmla="*/ 549443 h 1880937"/>
              <a:gd name="connsiteX40" fmla="*/ 890337 w 3637547"/>
              <a:gd name="connsiteY40" fmla="*/ 549443 h 1880937"/>
              <a:gd name="connsiteX41" fmla="*/ 890337 w 3637547"/>
              <a:gd name="connsiteY41" fmla="*/ 597569 h 1880937"/>
              <a:gd name="connsiteX42" fmla="*/ 930442 w 3637547"/>
              <a:gd name="connsiteY42" fmla="*/ 597569 h 1880937"/>
              <a:gd name="connsiteX43" fmla="*/ 930442 w 3637547"/>
              <a:gd name="connsiteY43" fmla="*/ 625643 h 1880937"/>
              <a:gd name="connsiteX44" fmla="*/ 962526 w 3637547"/>
              <a:gd name="connsiteY44" fmla="*/ 625643 h 1880937"/>
              <a:gd name="connsiteX45" fmla="*/ 962526 w 3637547"/>
              <a:gd name="connsiteY45" fmla="*/ 637674 h 1880937"/>
              <a:gd name="connsiteX46" fmla="*/ 1042737 w 3637547"/>
              <a:gd name="connsiteY46" fmla="*/ 637674 h 1880937"/>
              <a:gd name="connsiteX47" fmla="*/ 1042737 w 3637547"/>
              <a:gd name="connsiteY47" fmla="*/ 693821 h 1880937"/>
              <a:gd name="connsiteX48" fmla="*/ 1070810 w 3637547"/>
              <a:gd name="connsiteY48" fmla="*/ 693821 h 1880937"/>
              <a:gd name="connsiteX49" fmla="*/ 1070810 w 3637547"/>
              <a:gd name="connsiteY49" fmla="*/ 737937 h 1880937"/>
              <a:gd name="connsiteX50" fmla="*/ 1094873 w 3637547"/>
              <a:gd name="connsiteY50" fmla="*/ 737937 h 1880937"/>
              <a:gd name="connsiteX51" fmla="*/ 1094873 w 3637547"/>
              <a:gd name="connsiteY51" fmla="*/ 753979 h 1880937"/>
              <a:gd name="connsiteX52" fmla="*/ 1215189 w 3637547"/>
              <a:gd name="connsiteY52" fmla="*/ 753979 h 1880937"/>
              <a:gd name="connsiteX53" fmla="*/ 1215189 w 3637547"/>
              <a:gd name="connsiteY53" fmla="*/ 778043 h 1880937"/>
              <a:gd name="connsiteX54" fmla="*/ 1231231 w 3637547"/>
              <a:gd name="connsiteY54" fmla="*/ 778043 h 1880937"/>
              <a:gd name="connsiteX55" fmla="*/ 1231231 w 3637547"/>
              <a:gd name="connsiteY55" fmla="*/ 810127 h 1880937"/>
              <a:gd name="connsiteX56" fmla="*/ 1231231 w 3637547"/>
              <a:gd name="connsiteY56" fmla="*/ 810127 h 1880937"/>
              <a:gd name="connsiteX57" fmla="*/ 1247273 w 3637547"/>
              <a:gd name="connsiteY57" fmla="*/ 826169 h 1880937"/>
              <a:gd name="connsiteX58" fmla="*/ 1359568 w 3637547"/>
              <a:gd name="connsiteY58" fmla="*/ 826169 h 1880937"/>
              <a:gd name="connsiteX59" fmla="*/ 1359568 w 3637547"/>
              <a:gd name="connsiteY59" fmla="*/ 850232 h 1880937"/>
              <a:gd name="connsiteX60" fmla="*/ 1391652 w 3637547"/>
              <a:gd name="connsiteY60" fmla="*/ 850232 h 1880937"/>
              <a:gd name="connsiteX61" fmla="*/ 1391652 w 3637547"/>
              <a:gd name="connsiteY61" fmla="*/ 898358 h 1880937"/>
              <a:gd name="connsiteX62" fmla="*/ 1435768 w 3637547"/>
              <a:gd name="connsiteY62" fmla="*/ 898358 h 1880937"/>
              <a:gd name="connsiteX63" fmla="*/ 1435768 w 3637547"/>
              <a:gd name="connsiteY63" fmla="*/ 910390 h 1880937"/>
              <a:gd name="connsiteX64" fmla="*/ 1532021 w 3637547"/>
              <a:gd name="connsiteY64" fmla="*/ 910390 h 1880937"/>
              <a:gd name="connsiteX65" fmla="*/ 1532021 w 3637547"/>
              <a:gd name="connsiteY65" fmla="*/ 930443 h 1880937"/>
              <a:gd name="connsiteX66" fmla="*/ 1552073 w 3637547"/>
              <a:gd name="connsiteY66" fmla="*/ 930443 h 1880937"/>
              <a:gd name="connsiteX67" fmla="*/ 1552073 w 3637547"/>
              <a:gd name="connsiteY67" fmla="*/ 978569 h 1880937"/>
              <a:gd name="connsiteX68" fmla="*/ 1584158 w 3637547"/>
              <a:gd name="connsiteY68" fmla="*/ 978569 h 1880937"/>
              <a:gd name="connsiteX69" fmla="*/ 1584158 w 3637547"/>
              <a:gd name="connsiteY69" fmla="*/ 1006643 h 1880937"/>
              <a:gd name="connsiteX70" fmla="*/ 1652337 w 3637547"/>
              <a:gd name="connsiteY70" fmla="*/ 1006643 h 1880937"/>
              <a:gd name="connsiteX71" fmla="*/ 1652337 w 3637547"/>
              <a:gd name="connsiteY71" fmla="*/ 1034716 h 1880937"/>
              <a:gd name="connsiteX72" fmla="*/ 1700463 w 3637547"/>
              <a:gd name="connsiteY72" fmla="*/ 1034716 h 1880937"/>
              <a:gd name="connsiteX73" fmla="*/ 1700463 w 3637547"/>
              <a:gd name="connsiteY73" fmla="*/ 1046748 h 1880937"/>
              <a:gd name="connsiteX74" fmla="*/ 1732547 w 3637547"/>
              <a:gd name="connsiteY74" fmla="*/ 1046748 h 1880937"/>
              <a:gd name="connsiteX75" fmla="*/ 1732547 w 3637547"/>
              <a:gd name="connsiteY75" fmla="*/ 1054769 h 1880937"/>
              <a:gd name="connsiteX76" fmla="*/ 1772652 w 3637547"/>
              <a:gd name="connsiteY76" fmla="*/ 1054769 h 1880937"/>
              <a:gd name="connsiteX77" fmla="*/ 1772652 w 3637547"/>
              <a:gd name="connsiteY77" fmla="*/ 1074821 h 1880937"/>
              <a:gd name="connsiteX78" fmla="*/ 1872916 w 3637547"/>
              <a:gd name="connsiteY78" fmla="*/ 1074821 h 1880937"/>
              <a:gd name="connsiteX79" fmla="*/ 1872916 w 3637547"/>
              <a:gd name="connsiteY79" fmla="*/ 1074821 h 1880937"/>
              <a:gd name="connsiteX80" fmla="*/ 1896980 w 3637547"/>
              <a:gd name="connsiteY80" fmla="*/ 1098885 h 1880937"/>
              <a:gd name="connsiteX81" fmla="*/ 1896980 w 3637547"/>
              <a:gd name="connsiteY81" fmla="*/ 1143000 h 1880937"/>
              <a:gd name="connsiteX82" fmla="*/ 1896980 w 3637547"/>
              <a:gd name="connsiteY82" fmla="*/ 1143000 h 1880937"/>
              <a:gd name="connsiteX83" fmla="*/ 1925052 w 3637547"/>
              <a:gd name="connsiteY83" fmla="*/ 1143000 h 1880937"/>
              <a:gd name="connsiteX84" fmla="*/ 1925052 w 3637547"/>
              <a:gd name="connsiteY84" fmla="*/ 1179095 h 1880937"/>
              <a:gd name="connsiteX85" fmla="*/ 2001252 w 3637547"/>
              <a:gd name="connsiteY85" fmla="*/ 1179095 h 1880937"/>
              <a:gd name="connsiteX86" fmla="*/ 2001252 w 3637547"/>
              <a:gd name="connsiteY86" fmla="*/ 1179095 h 1880937"/>
              <a:gd name="connsiteX87" fmla="*/ 2001252 w 3637547"/>
              <a:gd name="connsiteY87" fmla="*/ 1203158 h 1880937"/>
              <a:gd name="connsiteX88" fmla="*/ 2053389 w 3637547"/>
              <a:gd name="connsiteY88" fmla="*/ 1203158 h 1880937"/>
              <a:gd name="connsiteX89" fmla="*/ 2065421 w 3637547"/>
              <a:gd name="connsiteY89" fmla="*/ 1215190 h 1880937"/>
              <a:gd name="connsiteX90" fmla="*/ 2109537 w 3637547"/>
              <a:gd name="connsiteY90" fmla="*/ 1215190 h 1880937"/>
              <a:gd name="connsiteX91" fmla="*/ 2109537 w 3637547"/>
              <a:gd name="connsiteY91" fmla="*/ 1239253 h 1880937"/>
              <a:gd name="connsiteX92" fmla="*/ 2133600 w 3637547"/>
              <a:gd name="connsiteY92" fmla="*/ 1239253 h 1880937"/>
              <a:gd name="connsiteX93" fmla="*/ 2133600 w 3637547"/>
              <a:gd name="connsiteY93" fmla="*/ 1251285 h 1880937"/>
              <a:gd name="connsiteX94" fmla="*/ 2185737 w 3637547"/>
              <a:gd name="connsiteY94" fmla="*/ 1251285 h 1880937"/>
              <a:gd name="connsiteX95" fmla="*/ 2185737 w 3637547"/>
              <a:gd name="connsiteY95" fmla="*/ 1279358 h 1880937"/>
              <a:gd name="connsiteX96" fmla="*/ 2265947 w 3637547"/>
              <a:gd name="connsiteY96" fmla="*/ 1279358 h 1880937"/>
              <a:gd name="connsiteX97" fmla="*/ 2265947 w 3637547"/>
              <a:gd name="connsiteY97" fmla="*/ 1279358 h 1880937"/>
              <a:gd name="connsiteX98" fmla="*/ 2265947 w 3637547"/>
              <a:gd name="connsiteY98" fmla="*/ 1307432 h 1880937"/>
              <a:gd name="connsiteX99" fmla="*/ 2410326 w 3637547"/>
              <a:gd name="connsiteY99" fmla="*/ 1307432 h 1880937"/>
              <a:gd name="connsiteX100" fmla="*/ 2410326 w 3637547"/>
              <a:gd name="connsiteY100" fmla="*/ 1327485 h 1880937"/>
              <a:gd name="connsiteX101" fmla="*/ 2550694 w 3637547"/>
              <a:gd name="connsiteY101" fmla="*/ 1327485 h 1880937"/>
              <a:gd name="connsiteX102" fmla="*/ 2550694 w 3637547"/>
              <a:gd name="connsiteY102" fmla="*/ 1327485 h 1880937"/>
              <a:gd name="connsiteX103" fmla="*/ 2550694 w 3637547"/>
              <a:gd name="connsiteY103" fmla="*/ 1359569 h 1880937"/>
              <a:gd name="connsiteX104" fmla="*/ 2598821 w 3637547"/>
              <a:gd name="connsiteY104" fmla="*/ 1359569 h 1880937"/>
              <a:gd name="connsiteX105" fmla="*/ 2598821 w 3637547"/>
              <a:gd name="connsiteY105" fmla="*/ 1407695 h 1880937"/>
              <a:gd name="connsiteX106" fmla="*/ 2675021 w 3637547"/>
              <a:gd name="connsiteY106" fmla="*/ 1407695 h 1880937"/>
              <a:gd name="connsiteX107" fmla="*/ 2675021 w 3637547"/>
              <a:gd name="connsiteY107" fmla="*/ 1447800 h 1880937"/>
              <a:gd name="connsiteX108" fmla="*/ 2759242 w 3637547"/>
              <a:gd name="connsiteY108" fmla="*/ 1447800 h 1880937"/>
              <a:gd name="connsiteX109" fmla="*/ 2759242 w 3637547"/>
              <a:gd name="connsiteY109" fmla="*/ 1483895 h 1880937"/>
              <a:gd name="connsiteX110" fmla="*/ 2951747 w 3637547"/>
              <a:gd name="connsiteY110" fmla="*/ 1483895 h 1880937"/>
              <a:gd name="connsiteX111" fmla="*/ 2951747 w 3637547"/>
              <a:gd name="connsiteY111" fmla="*/ 1544053 h 1880937"/>
              <a:gd name="connsiteX112" fmla="*/ 3433010 w 3637547"/>
              <a:gd name="connsiteY112" fmla="*/ 1544053 h 1880937"/>
              <a:gd name="connsiteX113" fmla="*/ 3433010 w 3637547"/>
              <a:gd name="connsiteY113" fmla="*/ 1880937 h 1880937"/>
              <a:gd name="connsiteX114" fmla="*/ 3637547 w 3637547"/>
              <a:gd name="connsiteY114" fmla="*/ 1880937 h 18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637547" h="1880937">
                <a:moveTo>
                  <a:pt x="0" y="0"/>
                </a:moveTo>
                <a:lnTo>
                  <a:pt x="92242" y="0"/>
                </a:lnTo>
                <a:lnTo>
                  <a:pt x="92242" y="36095"/>
                </a:lnTo>
                <a:lnTo>
                  <a:pt x="132347" y="36095"/>
                </a:lnTo>
                <a:lnTo>
                  <a:pt x="132347" y="56148"/>
                </a:lnTo>
                <a:lnTo>
                  <a:pt x="176463" y="56148"/>
                </a:lnTo>
                <a:lnTo>
                  <a:pt x="176463" y="84221"/>
                </a:lnTo>
                <a:lnTo>
                  <a:pt x="200526" y="84221"/>
                </a:lnTo>
                <a:lnTo>
                  <a:pt x="200526" y="112295"/>
                </a:lnTo>
                <a:lnTo>
                  <a:pt x="200526" y="112295"/>
                </a:lnTo>
                <a:lnTo>
                  <a:pt x="232610" y="112295"/>
                </a:lnTo>
                <a:lnTo>
                  <a:pt x="232610" y="136358"/>
                </a:lnTo>
                <a:lnTo>
                  <a:pt x="368968" y="136358"/>
                </a:lnTo>
                <a:lnTo>
                  <a:pt x="368968" y="156411"/>
                </a:lnTo>
                <a:lnTo>
                  <a:pt x="389021" y="156411"/>
                </a:lnTo>
                <a:lnTo>
                  <a:pt x="389021" y="180474"/>
                </a:lnTo>
                <a:lnTo>
                  <a:pt x="497305" y="180474"/>
                </a:lnTo>
                <a:lnTo>
                  <a:pt x="497305" y="196516"/>
                </a:lnTo>
                <a:lnTo>
                  <a:pt x="533400" y="196516"/>
                </a:lnTo>
                <a:lnTo>
                  <a:pt x="533400" y="296779"/>
                </a:lnTo>
                <a:lnTo>
                  <a:pt x="553452" y="296779"/>
                </a:lnTo>
                <a:lnTo>
                  <a:pt x="553452" y="320843"/>
                </a:lnTo>
                <a:lnTo>
                  <a:pt x="573505" y="320843"/>
                </a:lnTo>
                <a:lnTo>
                  <a:pt x="573505" y="344906"/>
                </a:lnTo>
                <a:lnTo>
                  <a:pt x="589547" y="344906"/>
                </a:lnTo>
                <a:lnTo>
                  <a:pt x="589547" y="393032"/>
                </a:lnTo>
                <a:lnTo>
                  <a:pt x="633663" y="393032"/>
                </a:lnTo>
                <a:lnTo>
                  <a:pt x="633663" y="425116"/>
                </a:lnTo>
                <a:lnTo>
                  <a:pt x="705852" y="425116"/>
                </a:lnTo>
                <a:lnTo>
                  <a:pt x="717884" y="437148"/>
                </a:lnTo>
                <a:lnTo>
                  <a:pt x="717884" y="449179"/>
                </a:lnTo>
                <a:lnTo>
                  <a:pt x="749968" y="449179"/>
                </a:lnTo>
                <a:lnTo>
                  <a:pt x="749968" y="493295"/>
                </a:lnTo>
                <a:lnTo>
                  <a:pt x="766010" y="493295"/>
                </a:lnTo>
                <a:lnTo>
                  <a:pt x="766010" y="513348"/>
                </a:lnTo>
                <a:lnTo>
                  <a:pt x="798094" y="513348"/>
                </a:lnTo>
                <a:lnTo>
                  <a:pt x="814136" y="529390"/>
                </a:lnTo>
                <a:lnTo>
                  <a:pt x="838200" y="529390"/>
                </a:lnTo>
                <a:lnTo>
                  <a:pt x="838200" y="529390"/>
                </a:lnTo>
                <a:lnTo>
                  <a:pt x="858253" y="549443"/>
                </a:lnTo>
                <a:lnTo>
                  <a:pt x="890337" y="549443"/>
                </a:lnTo>
                <a:lnTo>
                  <a:pt x="890337" y="597569"/>
                </a:lnTo>
                <a:lnTo>
                  <a:pt x="930442" y="597569"/>
                </a:lnTo>
                <a:lnTo>
                  <a:pt x="930442" y="625643"/>
                </a:lnTo>
                <a:lnTo>
                  <a:pt x="962526" y="625643"/>
                </a:lnTo>
                <a:lnTo>
                  <a:pt x="962526" y="637674"/>
                </a:lnTo>
                <a:lnTo>
                  <a:pt x="1042737" y="637674"/>
                </a:lnTo>
                <a:lnTo>
                  <a:pt x="1042737" y="693821"/>
                </a:lnTo>
                <a:lnTo>
                  <a:pt x="1070810" y="693821"/>
                </a:lnTo>
                <a:lnTo>
                  <a:pt x="1070810" y="737937"/>
                </a:lnTo>
                <a:lnTo>
                  <a:pt x="1094873" y="737937"/>
                </a:lnTo>
                <a:lnTo>
                  <a:pt x="1094873" y="753979"/>
                </a:lnTo>
                <a:lnTo>
                  <a:pt x="1215189" y="753979"/>
                </a:lnTo>
                <a:lnTo>
                  <a:pt x="1215189" y="778043"/>
                </a:lnTo>
                <a:lnTo>
                  <a:pt x="1231231" y="778043"/>
                </a:lnTo>
                <a:lnTo>
                  <a:pt x="1231231" y="810127"/>
                </a:lnTo>
                <a:lnTo>
                  <a:pt x="1231231" y="810127"/>
                </a:lnTo>
                <a:lnTo>
                  <a:pt x="1247273" y="826169"/>
                </a:lnTo>
                <a:lnTo>
                  <a:pt x="1359568" y="826169"/>
                </a:lnTo>
                <a:lnTo>
                  <a:pt x="1359568" y="850232"/>
                </a:lnTo>
                <a:lnTo>
                  <a:pt x="1391652" y="850232"/>
                </a:lnTo>
                <a:lnTo>
                  <a:pt x="1391652" y="898358"/>
                </a:lnTo>
                <a:lnTo>
                  <a:pt x="1435768" y="898358"/>
                </a:lnTo>
                <a:lnTo>
                  <a:pt x="1435768" y="910390"/>
                </a:lnTo>
                <a:lnTo>
                  <a:pt x="1532021" y="910390"/>
                </a:lnTo>
                <a:lnTo>
                  <a:pt x="1532021" y="930443"/>
                </a:lnTo>
                <a:lnTo>
                  <a:pt x="1552073" y="930443"/>
                </a:lnTo>
                <a:lnTo>
                  <a:pt x="1552073" y="978569"/>
                </a:lnTo>
                <a:lnTo>
                  <a:pt x="1584158" y="978569"/>
                </a:lnTo>
                <a:lnTo>
                  <a:pt x="1584158" y="1006643"/>
                </a:lnTo>
                <a:lnTo>
                  <a:pt x="1652337" y="1006643"/>
                </a:lnTo>
                <a:lnTo>
                  <a:pt x="1652337" y="1034716"/>
                </a:lnTo>
                <a:lnTo>
                  <a:pt x="1700463" y="1034716"/>
                </a:lnTo>
                <a:lnTo>
                  <a:pt x="1700463" y="1046748"/>
                </a:lnTo>
                <a:lnTo>
                  <a:pt x="1732547" y="1046748"/>
                </a:lnTo>
                <a:lnTo>
                  <a:pt x="1732547" y="1054769"/>
                </a:lnTo>
                <a:lnTo>
                  <a:pt x="1772652" y="1054769"/>
                </a:lnTo>
                <a:lnTo>
                  <a:pt x="1772652" y="1074821"/>
                </a:lnTo>
                <a:lnTo>
                  <a:pt x="1872916" y="1074821"/>
                </a:lnTo>
                <a:lnTo>
                  <a:pt x="1872916" y="1074821"/>
                </a:lnTo>
                <a:lnTo>
                  <a:pt x="1896980" y="1098885"/>
                </a:lnTo>
                <a:lnTo>
                  <a:pt x="1896980" y="1143000"/>
                </a:lnTo>
                <a:lnTo>
                  <a:pt x="1896980" y="1143000"/>
                </a:lnTo>
                <a:lnTo>
                  <a:pt x="1925052" y="1143000"/>
                </a:lnTo>
                <a:lnTo>
                  <a:pt x="1925052" y="1179095"/>
                </a:lnTo>
                <a:lnTo>
                  <a:pt x="2001252" y="1179095"/>
                </a:lnTo>
                <a:lnTo>
                  <a:pt x="2001252" y="1179095"/>
                </a:lnTo>
                <a:lnTo>
                  <a:pt x="2001252" y="1203158"/>
                </a:lnTo>
                <a:lnTo>
                  <a:pt x="2053389" y="1203158"/>
                </a:lnTo>
                <a:lnTo>
                  <a:pt x="2065421" y="1215190"/>
                </a:lnTo>
                <a:lnTo>
                  <a:pt x="2109537" y="1215190"/>
                </a:lnTo>
                <a:lnTo>
                  <a:pt x="2109537" y="1239253"/>
                </a:lnTo>
                <a:lnTo>
                  <a:pt x="2133600" y="1239253"/>
                </a:lnTo>
                <a:lnTo>
                  <a:pt x="2133600" y="1251285"/>
                </a:lnTo>
                <a:lnTo>
                  <a:pt x="2185737" y="1251285"/>
                </a:lnTo>
                <a:lnTo>
                  <a:pt x="2185737" y="1279358"/>
                </a:lnTo>
                <a:lnTo>
                  <a:pt x="2265947" y="1279358"/>
                </a:lnTo>
                <a:lnTo>
                  <a:pt x="2265947" y="1279358"/>
                </a:lnTo>
                <a:lnTo>
                  <a:pt x="2265947" y="1307432"/>
                </a:lnTo>
                <a:lnTo>
                  <a:pt x="2410326" y="1307432"/>
                </a:lnTo>
                <a:lnTo>
                  <a:pt x="2410326" y="1327485"/>
                </a:lnTo>
                <a:lnTo>
                  <a:pt x="2550694" y="1327485"/>
                </a:lnTo>
                <a:lnTo>
                  <a:pt x="2550694" y="1327485"/>
                </a:lnTo>
                <a:lnTo>
                  <a:pt x="2550694" y="1359569"/>
                </a:lnTo>
                <a:lnTo>
                  <a:pt x="2598821" y="1359569"/>
                </a:lnTo>
                <a:lnTo>
                  <a:pt x="2598821" y="1407695"/>
                </a:lnTo>
                <a:lnTo>
                  <a:pt x="2675021" y="1407695"/>
                </a:lnTo>
                <a:lnTo>
                  <a:pt x="2675021" y="1447800"/>
                </a:lnTo>
                <a:lnTo>
                  <a:pt x="2759242" y="1447800"/>
                </a:lnTo>
                <a:lnTo>
                  <a:pt x="2759242" y="1483895"/>
                </a:lnTo>
                <a:lnTo>
                  <a:pt x="2951747" y="1483895"/>
                </a:lnTo>
                <a:lnTo>
                  <a:pt x="2951747" y="1544053"/>
                </a:lnTo>
                <a:lnTo>
                  <a:pt x="3433010" y="1544053"/>
                </a:lnTo>
                <a:lnTo>
                  <a:pt x="3433010" y="1880937"/>
                </a:lnTo>
                <a:lnTo>
                  <a:pt x="3637547" y="1880937"/>
                </a:lnTo>
              </a:path>
            </a:pathLst>
          </a:custGeom>
          <a:noFill/>
          <a:ln w="28575" cap="flat" cmpd="sng" algn="ctr">
            <a:solidFill>
              <a:srgbClr val="EF8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56" name="Group 144"/>
          <p:cNvGrpSpPr/>
          <p:nvPr/>
        </p:nvGrpSpPr>
        <p:grpSpPr>
          <a:xfrm>
            <a:off x="2706437" y="1176463"/>
            <a:ext cx="4941472" cy="2345216"/>
            <a:chOff x="2774918" y="1784713"/>
            <a:chExt cx="3510124" cy="1865098"/>
          </a:xfrm>
        </p:grpSpPr>
        <p:sp>
          <p:nvSpPr>
            <p:cNvPr id="1257" name="Oval 145"/>
            <p:cNvSpPr/>
            <p:nvPr/>
          </p:nvSpPr>
          <p:spPr bwMode="auto">
            <a:xfrm>
              <a:off x="6228429" y="359319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8" name="Oval 146"/>
            <p:cNvSpPr/>
            <p:nvPr/>
          </p:nvSpPr>
          <p:spPr bwMode="auto">
            <a:xfrm>
              <a:off x="6088863" y="359319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" name="Oval 147"/>
            <p:cNvSpPr/>
            <p:nvPr/>
          </p:nvSpPr>
          <p:spPr bwMode="auto">
            <a:xfrm>
              <a:off x="6071793" y="359319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0" name="Oval 148"/>
            <p:cNvSpPr/>
            <p:nvPr/>
          </p:nvSpPr>
          <p:spPr bwMode="auto">
            <a:xfrm>
              <a:off x="5921086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1" name="Oval 149"/>
            <p:cNvSpPr/>
            <p:nvPr/>
          </p:nvSpPr>
          <p:spPr bwMode="auto">
            <a:xfrm>
              <a:off x="5875491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2" name="Oval 150"/>
            <p:cNvSpPr/>
            <p:nvPr/>
          </p:nvSpPr>
          <p:spPr bwMode="auto">
            <a:xfrm>
              <a:off x="5864473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3" name="Oval 151"/>
            <p:cNvSpPr/>
            <p:nvPr/>
          </p:nvSpPr>
          <p:spPr bwMode="auto">
            <a:xfrm>
              <a:off x="5786846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4" name="Oval 152"/>
            <p:cNvSpPr/>
            <p:nvPr/>
          </p:nvSpPr>
          <p:spPr bwMode="auto">
            <a:xfrm>
              <a:off x="5750258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5" name="Oval 153"/>
            <p:cNvSpPr/>
            <p:nvPr/>
          </p:nvSpPr>
          <p:spPr bwMode="auto">
            <a:xfrm>
              <a:off x="5738189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6" name="Oval 154"/>
            <p:cNvSpPr/>
            <p:nvPr/>
          </p:nvSpPr>
          <p:spPr bwMode="auto">
            <a:xfrm>
              <a:off x="5721506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7" name="Oval 155"/>
            <p:cNvSpPr/>
            <p:nvPr/>
          </p:nvSpPr>
          <p:spPr bwMode="auto">
            <a:xfrm>
              <a:off x="5709383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8" name="Oval 156"/>
            <p:cNvSpPr/>
            <p:nvPr/>
          </p:nvSpPr>
          <p:spPr bwMode="auto">
            <a:xfrm>
              <a:off x="5694427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9" name="Oval 157"/>
            <p:cNvSpPr/>
            <p:nvPr/>
          </p:nvSpPr>
          <p:spPr bwMode="auto">
            <a:xfrm>
              <a:off x="5675484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0" name="Oval 158"/>
            <p:cNvSpPr/>
            <p:nvPr/>
          </p:nvSpPr>
          <p:spPr bwMode="auto">
            <a:xfrm>
              <a:off x="5625766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1" name="Oval 159"/>
            <p:cNvSpPr/>
            <p:nvPr/>
          </p:nvSpPr>
          <p:spPr bwMode="auto">
            <a:xfrm>
              <a:off x="5618871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2" name="Oval 160"/>
            <p:cNvSpPr/>
            <p:nvPr/>
          </p:nvSpPr>
          <p:spPr bwMode="auto">
            <a:xfrm>
              <a:off x="5580989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3" name="Oval 161"/>
            <p:cNvSpPr/>
            <p:nvPr/>
          </p:nvSpPr>
          <p:spPr bwMode="auto">
            <a:xfrm>
              <a:off x="5569153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4" name="Oval 162"/>
            <p:cNvSpPr/>
            <p:nvPr/>
          </p:nvSpPr>
          <p:spPr bwMode="auto">
            <a:xfrm>
              <a:off x="5552682" y="3256895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5" name="Oval 163"/>
            <p:cNvSpPr/>
            <p:nvPr/>
          </p:nvSpPr>
          <p:spPr bwMode="auto">
            <a:xfrm>
              <a:off x="5526223" y="319075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6" name="Oval 164"/>
            <p:cNvSpPr/>
            <p:nvPr/>
          </p:nvSpPr>
          <p:spPr bwMode="auto">
            <a:xfrm>
              <a:off x="5429328" y="319075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7" name="Oval 165"/>
            <p:cNvSpPr/>
            <p:nvPr/>
          </p:nvSpPr>
          <p:spPr bwMode="auto">
            <a:xfrm>
              <a:off x="5409799" y="3190758"/>
              <a:ext cx="56613" cy="56613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8" name="Oval 166"/>
            <p:cNvSpPr/>
            <p:nvPr/>
          </p:nvSpPr>
          <p:spPr bwMode="auto">
            <a:xfrm flipH="1">
              <a:off x="5387724" y="319075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9" name="Oval 167"/>
            <p:cNvSpPr/>
            <p:nvPr/>
          </p:nvSpPr>
          <p:spPr bwMode="auto">
            <a:xfrm flipH="1">
              <a:off x="5368735" y="319075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0" name="Oval 168"/>
            <p:cNvSpPr/>
            <p:nvPr/>
          </p:nvSpPr>
          <p:spPr bwMode="auto">
            <a:xfrm flipH="1">
              <a:off x="5352913" y="319075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1" name="Oval 169"/>
            <p:cNvSpPr/>
            <p:nvPr/>
          </p:nvSpPr>
          <p:spPr bwMode="auto">
            <a:xfrm flipH="1">
              <a:off x="5352913" y="315757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2" name="Oval 170"/>
            <p:cNvSpPr/>
            <p:nvPr/>
          </p:nvSpPr>
          <p:spPr bwMode="auto">
            <a:xfrm flipH="1">
              <a:off x="5345851" y="315757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3" name="Oval 171"/>
            <p:cNvSpPr/>
            <p:nvPr/>
          </p:nvSpPr>
          <p:spPr bwMode="auto">
            <a:xfrm flipH="1">
              <a:off x="5317544" y="315757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4" name="Oval 172"/>
            <p:cNvSpPr/>
            <p:nvPr/>
          </p:nvSpPr>
          <p:spPr bwMode="auto">
            <a:xfrm flipH="1">
              <a:off x="5260875" y="311684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5" name="Oval 173"/>
            <p:cNvSpPr/>
            <p:nvPr/>
          </p:nvSpPr>
          <p:spPr bwMode="auto">
            <a:xfrm flipH="1">
              <a:off x="5217589" y="311684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6" name="Oval 174"/>
            <p:cNvSpPr/>
            <p:nvPr/>
          </p:nvSpPr>
          <p:spPr bwMode="auto">
            <a:xfrm flipH="1">
              <a:off x="5205410" y="311684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7" name="Oval 175"/>
            <p:cNvSpPr/>
            <p:nvPr/>
          </p:nvSpPr>
          <p:spPr bwMode="auto">
            <a:xfrm flipH="1">
              <a:off x="5190790" y="311684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8" name="Oval 176"/>
            <p:cNvSpPr/>
            <p:nvPr/>
          </p:nvSpPr>
          <p:spPr bwMode="auto">
            <a:xfrm flipH="1">
              <a:off x="5179326" y="311684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9" name="Oval 177"/>
            <p:cNvSpPr/>
            <p:nvPr/>
          </p:nvSpPr>
          <p:spPr bwMode="auto">
            <a:xfrm flipH="1">
              <a:off x="5171134" y="306717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0" name="Oval 178"/>
            <p:cNvSpPr/>
            <p:nvPr/>
          </p:nvSpPr>
          <p:spPr bwMode="auto">
            <a:xfrm flipH="1">
              <a:off x="5151289" y="306717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1" name="Oval 179"/>
            <p:cNvSpPr/>
            <p:nvPr/>
          </p:nvSpPr>
          <p:spPr bwMode="auto">
            <a:xfrm flipH="1">
              <a:off x="5108660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2" name="Oval 180"/>
            <p:cNvSpPr/>
            <p:nvPr/>
          </p:nvSpPr>
          <p:spPr bwMode="auto">
            <a:xfrm flipH="1">
              <a:off x="5094675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3" name="Oval 181"/>
            <p:cNvSpPr/>
            <p:nvPr/>
          </p:nvSpPr>
          <p:spPr bwMode="auto">
            <a:xfrm flipH="1">
              <a:off x="5080353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4" name="Oval 182"/>
            <p:cNvSpPr/>
            <p:nvPr/>
          </p:nvSpPr>
          <p:spPr bwMode="auto">
            <a:xfrm flipH="1">
              <a:off x="5063123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5" name="Oval 183"/>
            <p:cNvSpPr/>
            <p:nvPr/>
          </p:nvSpPr>
          <p:spPr bwMode="auto">
            <a:xfrm flipH="1">
              <a:off x="5049495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6" name="Oval 184"/>
            <p:cNvSpPr/>
            <p:nvPr/>
          </p:nvSpPr>
          <p:spPr bwMode="auto">
            <a:xfrm flipH="1">
              <a:off x="5031200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7" name="Oval 185"/>
            <p:cNvSpPr/>
            <p:nvPr/>
          </p:nvSpPr>
          <p:spPr bwMode="auto">
            <a:xfrm flipH="1">
              <a:off x="5019759" y="303886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8" name="Oval 186"/>
            <p:cNvSpPr/>
            <p:nvPr/>
          </p:nvSpPr>
          <p:spPr bwMode="auto">
            <a:xfrm flipH="1">
              <a:off x="5005120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9" name="Oval 187"/>
            <p:cNvSpPr/>
            <p:nvPr/>
          </p:nvSpPr>
          <p:spPr bwMode="auto">
            <a:xfrm flipH="1">
              <a:off x="4995766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0" name="Oval 188"/>
            <p:cNvSpPr/>
            <p:nvPr/>
          </p:nvSpPr>
          <p:spPr bwMode="auto">
            <a:xfrm flipH="1">
              <a:off x="4985103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1" name="Oval 189"/>
            <p:cNvSpPr/>
            <p:nvPr/>
          </p:nvSpPr>
          <p:spPr bwMode="auto">
            <a:xfrm flipH="1">
              <a:off x="4974670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2" name="Oval 190"/>
            <p:cNvSpPr/>
            <p:nvPr/>
          </p:nvSpPr>
          <p:spPr bwMode="auto">
            <a:xfrm flipH="1">
              <a:off x="4962906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3" name="Oval 191"/>
            <p:cNvSpPr/>
            <p:nvPr/>
          </p:nvSpPr>
          <p:spPr bwMode="auto">
            <a:xfrm flipH="1">
              <a:off x="4948506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4" name="Oval 192"/>
            <p:cNvSpPr/>
            <p:nvPr/>
          </p:nvSpPr>
          <p:spPr bwMode="auto">
            <a:xfrm flipH="1">
              <a:off x="4934276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5" name="Oval 193"/>
            <p:cNvSpPr/>
            <p:nvPr/>
          </p:nvSpPr>
          <p:spPr bwMode="auto">
            <a:xfrm flipH="1">
              <a:off x="4922606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6" name="Oval 194"/>
            <p:cNvSpPr/>
            <p:nvPr/>
          </p:nvSpPr>
          <p:spPr bwMode="auto">
            <a:xfrm flipH="1">
              <a:off x="4901669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7" name="Oval 195"/>
            <p:cNvSpPr/>
            <p:nvPr/>
          </p:nvSpPr>
          <p:spPr bwMode="auto">
            <a:xfrm flipH="1">
              <a:off x="4885330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8" name="Oval 196"/>
            <p:cNvSpPr/>
            <p:nvPr/>
          </p:nvSpPr>
          <p:spPr bwMode="auto">
            <a:xfrm flipH="1">
              <a:off x="4873362" y="302047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9" name="Oval 197"/>
            <p:cNvSpPr/>
            <p:nvPr/>
          </p:nvSpPr>
          <p:spPr bwMode="auto">
            <a:xfrm flipH="1">
              <a:off x="4863257" y="299822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0" name="Oval 198"/>
            <p:cNvSpPr/>
            <p:nvPr/>
          </p:nvSpPr>
          <p:spPr bwMode="auto">
            <a:xfrm flipH="1">
              <a:off x="4848152" y="299822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1" name="Oval 199"/>
            <p:cNvSpPr/>
            <p:nvPr/>
          </p:nvSpPr>
          <p:spPr bwMode="auto">
            <a:xfrm flipH="1">
              <a:off x="4832961" y="299822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2" name="Oval 200"/>
            <p:cNvSpPr/>
            <p:nvPr/>
          </p:nvSpPr>
          <p:spPr bwMode="auto">
            <a:xfrm flipH="1">
              <a:off x="4820912" y="299822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" name="Oval 201"/>
            <p:cNvSpPr/>
            <p:nvPr/>
          </p:nvSpPr>
          <p:spPr bwMode="auto">
            <a:xfrm flipH="1">
              <a:off x="4798895" y="2992171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4" name="Oval 202"/>
            <p:cNvSpPr/>
            <p:nvPr/>
          </p:nvSpPr>
          <p:spPr bwMode="auto">
            <a:xfrm flipH="1">
              <a:off x="4791538" y="2973624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5" name="Oval 203"/>
            <p:cNvSpPr/>
            <p:nvPr/>
          </p:nvSpPr>
          <p:spPr bwMode="auto">
            <a:xfrm flipH="1">
              <a:off x="4742281" y="2963865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6" name="Oval 204"/>
            <p:cNvSpPr/>
            <p:nvPr/>
          </p:nvSpPr>
          <p:spPr bwMode="auto">
            <a:xfrm flipH="1">
              <a:off x="4713974" y="293555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7" name="Oval 205"/>
            <p:cNvSpPr/>
            <p:nvPr/>
          </p:nvSpPr>
          <p:spPr bwMode="auto">
            <a:xfrm flipH="1">
              <a:off x="4685667" y="2921252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8" name="Oval 206"/>
            <p:cNvSpPr/>
            <p:nvPr/>
          </p:nvSpPr>
          <p:spPr bwMode="auto">
            <a:xfrm flipH="1">
              <a:off x="4671066" y="2921252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9" name="Oval 207"/>
            <p:cNvSpPr/>
            <p:nvPr/>
          </p:nvSpPr>
          <p:spPr bwMode="auto">
            <a:xfrm flipH="1">
              <a:off x="4629053" y="290725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0" name="Oval 208"/>
            <p:cNvSpPr/>
            <p:nvPr/>
          </p:nvSpPr>
          <p:spPr bwMode="auto">
            <a:xfrm flipH="1">
              <a:off x="4540347" y="2892946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1" name="Oval 209"/>
            <p:cNvSpPr/>
            <p:nvPr/>
          </p:nvSpPr>
          <p:spPr bwMode="auto">
            <a:xfrm flipH="1">
              <a:off x="4521785" y="2892946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2" name="Oval 210"/>
            <p:cNvSpPr/>
            <p:nvPr/>
          </p:nvSpPr>
          <p:spPr bwMode="auto">
            <a:xfrm flipH="1">
              <a:off x="4492051" y="2821775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3" name="Oval 211"/>
            <p:cNvSpPr/>
            <p:nvPr/>
          </p:nvSpPr>
          <p:spPr bwMode="auto">
            <a:xfrm flipH="1">
              <a:off x="4334309" y="2767544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4" name="Oval 212"/>
            <p:cNvSpPr/>
            <p:nvPr/>
          </p:nvSpPr>
          <p:spPr bwMode="auto">
            <a:xfrm flipH="1">
              <a:off x="4317724" y="2760932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5" name="Oval 213"/>
            <p:cNvSpPr/>
            <p:nvPr/>
          </p:nvSpPr>
          <p:spPr bwMode="auto">
            <a:xfrm flipH="1">
              <a:off x="4159929" y="269532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6" name="Oval 214"/>
            <p:cNvSpPr/>
            <p:nvPr/>
          </p:nvSpPr>
          <p:spPr bwMode="auto">
            <a:xfrm flipH="1">
              <a:off x="3992158" y="2607221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7" name="Oval 215"/>
            <p:cNvSpPr/>
            <p:nvPr/>
          </p:nvSpPr>
          <p:spPr bwMode="auto">
            <a:xfrm flipH="1">
              <a:off x="3983548" y="2573905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8" name="Oval 216"/>
            <p:cNvSpPr/>
            <p:nvPr/>
          </p:nvSpPr>
          <p:spPr bwMode="auto">
            <a:xfrm flipH="1">
              <a:off x="3686603" y="245326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9" name="Oval 217"/>
            <p:cNvSpPr/>
            <p:nvPr/>
          </p:nvSpPr>
          <p:spPr bwMode="auto">
            <a:xfrm flipH="1">
              <a:off x="3580466" y="2348797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0" name="Oval 218"/>
            <p:cNvSpPr/>
            <p:nvPr/>
          </p:nvSpPr>
          <p:spPr bwMode="auto">
            <a:xfrm flipH="1">
              <a:off x="3502786" y="2308868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1" name="Oval 219"/>
            <p:cNvSpPr/>
            <p:nvPr/>
          </p:nvSpPr>
          <p:spPr bwMode="auto">
            <a:xfrm flipH="1">
              <a:off x="3446172" y="2251624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2" name="Oval 220"/>
            <p:cNvSpPr/>
            <p:nvPr/>
          </p:nvSpPr>
          <p:spPr bwMode="auto">
            <a:xfrm flipH="1">
              <a:off x="3336634" y="216662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3" name="Oval 221"/>
            <p:cNvSpPr/>
            <p:nvPr/>
          </p:nvSpPr>
          <p:spPr bwMode="auto">
            <a:xfrm flipH="1">
              <a:off x="3291747" y="2143079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4" name="Oval 222"/>
            <p:cNvSpPr/>
            <p:nvPr/>
          </p:nvSpPr>
          <p:spPr bwMode="auto">
            <a:xfrm flipH="1">
              <a:off x="3204798" y="2104461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5" name="Oval 223"/>
            <p:cNvSpPr/>
            <p:nvPr/>
          </p:nvSpPr>
          <p:spPr bwMode="auto">
            <a:xfrm flipH="1">
              <a:off x="3178135" y="2059241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6" name="Oval 224"/>
            <p:cNvSpPr/>
            <p:nvPr/>
          </p:nvSpPr>
          <p:spPr bwMode="auto">
            <a:xfrm flipH="1">
              <a:off x="3119933" y="1953836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7" name="Oval 225"/>
            <p:cNvSpPr/>
            <p:nvPr/>
          </p:nvSpPr>
          <p:spPr bwMode="auto">
            <a:xfrm flipH="1">
              <a:off x="2784177" y="178471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8" name="Oval 226"/>
            <p:cNvSpPr/>
            <p:nvPr/>
          </p:nvSpPr>
          <p:spPr bwMode="auto">
            <a:xfrm flipH="1">
              <a:off x="2774918" y="1784713"/>
              <a:ext cx="56614" cy="56612"/>
            </a:xfrm>
            <a:prstGeom prst="ellipse">
              <a:avLst/>
            </a:prstGeom>
            <a:noFill/>
            <a:ln w="12700" cap="flat" cmpd="sng" algn="ctr">
              <a:solidFill>
                <a:srgbClr val="EF82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40" name="TextBox 243"/>
          <p:cNvSpPr txBox="1"/>
          <p:nvPr/>
        </p:nvSpPr>
        <p:spPr>
          <a:xfrm>
            <a:off x="7760102" y="3362977"/>
            <a:ext cx="2725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600" dirty="0">
                <a:latin typeface="Arial"/>
                <a:ea typeface="ＭＳ Ｐゴシック" charset="0"/>
                <a:cs typeface="ＭＳ Ｐゴシック" charset="0"/>
              </a:rPr>
              <a:t>Rd</a:t>
            </a:r>
          </a:p>
        </p:txBody>
      </p:sp>
      <p:sp>
        <p:nvSpPr>
          <p:cNvPr id="1341" name="TextBox 247"/>
          <p:cNvSpPr txBox="1"/>
          <p:nvPr/>
        </p:nvSpPr>
        <p:spPr>
          <a:xfrm>
            <a:off x="8041879" y="1882967"/>
            <a:ext cx="419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600" dirty="0" err="1">
                <a:latin typeface="Arial"/>
                <a:ea typeface="ＭＳ Ｐゴシック" charset="0"/>
                <a:cs typeface="ＭＳ Ｐゴシック" charset="0"/>
              </a:rPr>
              <a:t>DRd</a:t>
            </a:r>
            <a:endParaRPr lang="en-US" sz="1600" dirty="0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42" name="Rectangle 2"/>
          <p:cNvSpPr/>
          <p:nvPr/>
        </p:nvSpPr>
        <p:spPr>
          <a:xfrm>
            <a:off x="114625" y="6349630"/>
            <a:ext cx="7597679" cy="369332"/>
          </a:xfrm>
          <a:prstGeom prst="rect">
            <a:avLst/>
          </a:prstGeom>
          <a:solidFill>
            <a:srgbClr val="336699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63% reduction in the risk of disease progression or death for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DRd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 vs Rd</a:t>
            </a:r>
          </a:p>
        </p:txBody>
      </p:sp>
      <p:cxnSp>
        <p:nvCxnSpPr>
          <p:cNvPr id="1343" name="Straight Connector 248"/>
          <p:cNvCxnSpPr/>
          <p:nvPr/>
        </p:nvCxnSpPr>
        <p:spPr bwMode="auto">
          <a:xfrm>
            <a:off x="2469875" y="3186363"/>
            <a:ext cx="5832242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lgDash"/>
            <a:headEnd type="none" w="med" len="med"/>
            <a:tailEnd type="none" w="med" len="med"/>
          </a:ln>
          <a:effectLst/>
          <a:extLst/>
        </p:spPr>
      </p:cxnSp>
      <p:cxnSp>
        <p:nvCxnSpPr>
          <p:cNvPr id="1344" name="Straight Connector 249"/>
          <p:cNvCxnSpPr/>
          <p:nvPr/>
        </p:nvCxnSpPr>
        <p:spPr>
          <a:xfrm flipH="1" flipV="1">
            <a:off x="5590749" y="1185717"/>
            <a:ext cx="24952" cy="416932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ash"/>
          </a:ln>
          <a:effectLst/>
        </p:spPr>
      </p:cxnSp>
      <p:sp>
        <p:nvSpPr>
          <p:cNvPr id="1345" name="Rectangle 250"/>
          <p:cNvSpPr/>
          <p:nvPr/>
        </p:nvSpPr>
        <p:spPr>
          <a:xfrm>
            <a:off x="4878391" y="908720"/>
            <a:ext cx="1424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 panose="020B0604020202020204" pitchFamily="34" charset="0"/>
              </a:rPr>
              <a:t>12-month PFS*</a:t>
            </a:r>
          </a:p>
        </p:txBody>
      </p:sp>
      <p:sp>
        <p:nvSpPr>
          <p:cNvPr id="1347" name="Rectangle 252"/>
          <p:cNvSpPr/>
          <p:nvPr/>
        </p:nvSpPr>
        <p:spPr>
          <a:xfrm>
            <a:off x="5577836" y="1353723"/>
            <a:ext cx="104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/>
                <a:ea typeface="ＭＳ Ｐゴシック" charset="0"/>
                <a:cs typeface="Arial" panose="020B0604020202020204" pitchFamily="34" charset="0"/>
              </a:rPr>
              <a:t>83%</a:t>
            </a:r>
          </a:p>
        </p:txBody>
      </p:sp>
      <p:sp>
        <p:nvSpPr>
          <p:cNvPr id="1348" name="Rectangle 253"/>
          <p:cNvSpPr/>
          <p:nvPr/>
        </p:nvSpPr>
        <p:spPr>
          <a:xfrm>
            <a:off x="5577836" y="2328907"/>
            <a:ext cx="837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/>
                <a:ea typeface="ＭＳ Ｐゴシック" charset="0"/>
                <a:cs typeface="Arial" panose="020B0604020202020204" pitchFamily="34" charset="0"/>
              </a:rPr>
              <a:t>60%</a:t>
            </a:r>
          </a:p>
        </p:txBody>
      </p:sp>
      <p:cxnSp>
        <p:nvCxnSpPr>
          <p:cNvPr id="1349" name="Straight Connector 235"/>
          <p:cNvCxnSpPr/>
          <p:nvPr/>
        </p:nvCxnSpPr>
        <p:spPr>
          <a:xfrm flipH="1" flipV="1">
            <a:off x="7175391" y="1184165"/>
            <a:ext cx="15767" cy="4112148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ysDash"/>
          </a:ln>
          <a:effectLst/>
        </p:spPr>
      </p:cxnSp>
      <p:sp>
        <p:nvSpPr>
          <p:cNvPr id="1350" name="Rectangle 239"/>
          <p:cNvSpPr/>
          <p:nvPr/>
        </p:nvSpPr>
        <p:spPr>
          <a:xfrm>
            <a:off x="6461864" y="908720"/>
            <a:ext cx="1424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 panose="020B0604020202020204" pitchFamily="34" charset="0"/>
              </a:rPr>
              <a:t>18-month PFS*</a:t>
            </a:r>
          </a:p>
        </p:txBody>
      </p:sp>
      <p:sp>
        <p:nvSpPr>
          <p:cNvPr id="1351" name="Rectangle 240"/>
          <p:cNvSpPr/>
          <p:nvPr/>
        </p:nvSpPr>
        <p:spPr>
          <a:xfrm>
            <a:off x="7143875" y="1675573"/>
            <a:ext cx="1040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/>
                <a:ea typeface="ＭＳ Ｐゴシック" charset="0"/>
                <a:cs typeface="Arial" panose="020B0604020202020204" pitchFamily="34" charset="0"/>
              </a:rPr>
              <a:t>78%</a:t>
            </a:r>
          </a:p>
        </p:txBody>
      </p:sp>
      <p:sp>
        <p:nvSpPr>
          <p:cNvPr id="1352" name="Rectangle 241"/>
          <p:cNvSpPr/>
          <p:nvPr/>
        </p:nvSpPr>
        <p:spPr>
          <a:xfrm>
            <a:off x="7143875" y="2650757"/>
            <a:ext cx="837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/>
                <a:ea typeface="ＭＳ Ｐゴシック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1353" name="TextBox 238"/>
          <p:cNvSpPr txBox="1"/>
          <p:nvPr/>
        </p:nvSpPr>
        <p:spPr>
          <a:xfrm>
            <a:off x="2466543" y="4893183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HR: 0.37 (95% CI, 0.27-0.52;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P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&lt;0.0001)</a:t>
            </a:r>
          </a:p>
        </p:txBody>
      </p:sp>
      <p:sp>
        <p:nvSpPr>
          <p:cNvPr id="1354" name="TextBox 236"/>
          <p:cNvSpPr txBox="1"/>
          <p:nvPr/>
        </p:nvSpPr>
        <p:spPr>
          <a:xfrm>
            <a:off x="6394487" y="3654940"/>
            <a:ext cx="2277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Median PFS: 18.4 months</a:t>
            </a:r>
          </a:p>
        </p:txBody>
      </p:sp>
    </p:spTree>
    <p:extLst>
      <p:ext uri="{BB962C8B-B14F-4D97-AF65-F5344CB8AC3E}">
        <p14:creationId xmlns:p14="http://schemas.microsoft.com/office/powerpoint/2010/main" val="16456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14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err="1" smtClean="0">
                <a:solidFill>
                  <a:srgbClr val="FFFF00"/>
                </a:solidFill>
              </a:rPr>
              <a:t>Bispecific</a:t>
            </a:r>
            <a:r>
              <a:rPr lang="en-US" sz="3600" dirty="0" smtClean="0">
                <a:solidFill>
                  <a:srgbClr val="FFFF00"/>
                </a:solidFill>
              </a:rPr>
              <a:t> Antibodies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6733612" y="46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3" descr="Slide01.jpg"/>
          <p:cNvPicPr>
            <a:picLocks noChangeAspect="1"/>
          </p:cNvPicPr>
          <p:nvPr/>
        </p:nvPicPr>
        <p:blipFill rotWithShape="1">
          <a:blip r:embed="rId3"/>
          <a:srcRect l="2999" t="7149" r="1676" b="8043"/>
          <a:stretch/>
        </p:blipFill>
        <p:spPr>
          <a:xfrm>
            <a:off x="751012" y="905510"/>
            <a:ext cx="8784975" cy="586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14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err="1" smtClean="0">
                <a:solidFill>
                  <a:srgbClr val="FFFF00"/>
                </a:solidFill>
              </a:rPr>
              <a:t>Bispecific</a:t>
            </a:r>
            <a:r>
              <a:rPr lang="en-US" sz="3600" dirty="0" smtClean="0">
                <a:solidFill>
                  <a:srgbClr val="FFFF00"/>
                </a:solidFill>
              </a:rPr>
              <a:t> Antibodies: BITE</a:t>
            </a:r>
            <a:r>
              <a:rPr lang="en-US" sz="3600" baseline="30000" dirty="0" smtClean="0">
                <a:solidFill>
                  <a:srgbClr val="FFFF00"/>
                </a:solidFill>
              </a:rPr>
              <a:t>® </a:t>
            </a:r>
            <a:r>
              <a:rPr lang="en-US" sz="3600" dirty="0" smtClean="0">
                <a:solidFill>
                  <a:srgbClr val="FFFF00"/>
                </a:solidFill>
              </a:rPr>
              <a:t>Platform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6733612" y="461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-624" r="-387"/>
          <a:stretch/>
        </p:blipFill>
        <p:spPr>
          <a:xfrm>
            <a:off x="246956" y="1074247"/>
            <a:ext cx="9849874" cy="561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1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0966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Immune-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herapies under investigation </a:t>
            </a:r>
            <a:r>
              <a:rPr lang="en-US" sz="3200" smtClean="0">
                <a:solidFill>
                  <a:srgbClr val="FFFF00"/>
                </a:solidFill>
              </a:rPr>
              <a:t>in Cancer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9" name="Rectangle 7"/>
          <p:cNvSpPr/>
          <p:nvPr/>
        </p:nvSpPr>
        <p:spPr bwMode="auto">
          <a:xfrm>
            <a:off x="173488" y="1285875"/>
            <a:ext cx="9909914" cy="369332"/>
          </a:xfrm>
          <a:prstGeom prst="rect">
            <a:avLst/>
          </a:prstGeom>
          <a:solidFill>
            <a:srgbClr val="AACFC9">
              <a:lumMod val="75000"/>
            </a:srgbClr>
          </a:solidFill>
          <a:ln w="12700" cap="flat" cmpd="sng" algn="ctr">
            <a:solidFill>
              <a:srgbClr val="F6BE7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Immunotherapy</a:t>
            </a:r>
            <a:r>
              <a:rPr kumimoji="0" lang="en-US" sz="1800" i="0" u="none" strike="noStrike" kern="0" cap="none" spc="0" normalizeH="0" baseline="3000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1,2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30" name="Straight Connector 11"/>
          <p:cNvCxnSpPr/>
          <p:nvPr/>
        </p:nvCxnSpPr>
        <p:spPr bwMode="auto">
          <a:xfrm>
            <a:off x="5111353" y="1655210"/>
            <a:ext cx="0" cy="440293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1" name="Straight Connector 13"/>
          <p:cNvCxnSpPr/>
          <p:nvPr/>
        </p:nvCxnSpPr>
        <p:spPr bwMode="auto">
          <a:xfrm flipH="1">
            <a:off x="3306793" y="2095500"/>
            <a:ext cx="5056755" cy="0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2" name="Straight Arrow Connector 17"/>
          <p:cNvCxnSpPr/>
          <p:nvPr/>
        </p:nvCxnSpPr>
        <p:spPr bwMode="auto">
          <a:xfrm>
            <a:off x="3312149" y="2095507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3" name="Straight Arrow Connector 18"/>
          <p:cNvCxnSpPr/>
          <p:nvPr/>
        </p:nvCxnSpPr>
        <p:spPr bwMode="auto">
          <a:xfrm flipH="1">
            <a:off x="8358187" y="2095500"/>
            <a:ext cx="5358" cy="362902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4" name="Rectangle 19"/>
          <p:cNvSpPr/>
          <p:nvPr/>
        </p:nvSpPr>
        <p:spPr bwMode="auto">
          <a:xfrm>
            <a:off x="6643690" y="2458403"/>
            <a:ext cx="3439716" cy="600164"/>
          </a:xfrm>
          <a:prstGeom prst="rect">
            <a:avLst/>
          </a:prstGeom>
          <a:solidFill>
            <a:srgbClr val="D1F1EE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Passive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Designed to act on the tumor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35" name="Straight Arrow Connector 21"/>
          <p:cNvCxnSpPr/>
          <p:nvPr/>
        </p:nvCxnSpPr>
        <p:spPr bwMode="auto">
          <a:xfrm>
            <a:off x="7503615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7" name="Straight Arrow Connector 23"/>
          <p:cNvCxnSpPr/>
          <p:nvPr/>
        </p:nvCxnSpPr>
        <p:spPr bwMode="auto">
          <a:xfrm>
            <a:off x="9281080" y="307122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8" name="Rectangle 25"/>
          <p:cNvSpPr/>
          <p:nvPr/>
        </p:nvSpPr>
        <p:spPr bwMode="auto">
          <a:xfrm>
            <a:off x="6643690" y="3466109"/>
            <a:ext cx="1719857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Antitumor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mAbs</a:t>
            </a:r>
          </a:p>
        </p:txBody>
      </p:sp>
      <p:sp>
        <p:nvSpPr>
          <p:cNvPr id="139" name="Rectangle 26"/>
          <p:cNvSpPr/>
          <p:nvPr/>
        </p:nvSpPr>
        <p:spPr bwMode="auto">
          <a:xfrm>
            <a:off x="8477408" y="3466109"/>
            <a:ext cx="1607344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</p:txBody>
      </p:sp>
      <p:sp>
        <p:nvSpPr>
          <p:cNvPr id="140" name="TextBox 29"/>
          <p:cNvSpPr txBox="1"/>
          <p:nvPr/>
        </p:nvSpPr>
        <p:spPr>
          <a:xfrm>
            <a:off x="8672258" y="3604608"/>
            <a:ext cx="117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Adoptive</a:t>
            </a:r>
          </a:p>
        </p:txBody>
      </p:sp>
      <p:cxnSp>
        <p:nvCxnSpPr>
          <p:cNvPr id="141" name="Straight Arrow Connector 35"/>
          <p:cNvCxnSpPr/>
          <p:nvPr/>
        </p:nvCxnSpPr>
        <p:spPr bwMode="auto">
          <a:xfrm>
            <a:off x="7503615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2" name="Straight Arrow Connector 37"/>
          <p:cNvCxnSpPr/>
          <p:nvPr/>
        </p:nvCxnSpPr>
        <p:spPr bwMode="auto">
          <a:xfrm>
            <a:off x="9281080" y="414114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3" name="Rectangle 33"/>
          <p:cNvSpPr/>
          <p:nvPr/>
        </p:nvSpPr>
        <p:spPr bwMode="auto">
          <a:xfrm>
            <a:off x="173489" y="2458402"/>
            <a:ext cx="6266602" cy="600164"/>
          </a:xfrm>
          <a:prstGeom prst="rect">
            <a:avLst/>
          </a:prstGeom>
          <a:solidFill>
            <a:srgbClr val="075868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Active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Designed to act on the immune system itself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44" name="Straight Arrow Connector 39"/>
          <p:cNvCxnSpPr/>
          <p:nvPr/>
        </p:nvCxnSpPr>
        <p:spPr bwMode="auto">
          <a:xfrm>
            <a:off x="3312149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5" name="Straight Arrow Connector 40"/>
          <p:cNvCxnSpPr/>
          <p:nvPr/>
        </p:nvCxnSpPr>
        <p:spPr bwMode="auto">
          <a:xfrm>
            <a:off x="1185095" y="307390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6" name="Rectangle 41"/>
          <p:cNvSpPr/>
          <p:nvPr/>
        </p:nvSpPr>
        <p:spPr bwMode="auto">
          <a:xfrm>
            <a:off x="2305900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Therapeutic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cancer vaccines</a:t>
            </a:r>
          </a:p>
        </p:txBody>
      </p:sp>
      <p:sp>
        <p:nvSpPr>
          <p:cNvPr id="147" name="Rectangle 42"/>
          <p:cNvSpPr/>
          <p:nvPr/>
        </p:nvSpPr>
        <p:spPr bwMode="auto">
          <a:xfrm>
            <a:off x="173492" y="3466109"/>
            <a:ext cx="2023215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I-O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therapies</a:t>
            </a:r>
          </a:p>
        </p:txBody>
      </p:sp>
      <p:sp>
        <p:nvSpPr>
          <p:cNvPr id="148" name="Rectangle 43"/>
          <p:cNvSpPr/>
          <p:nvPr/>
        </p:nvSpPr>
        <p:spPr bwMode="auto">
          <a:xfrm>
            <a:off x="2305905" y="453190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Cell-based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DC-based cancer vaccines</a:t>
            </a:r>
          </a:p>
          <a:p>
            <a:pPr marL="217170" marR="0" lvl="1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Single antigen/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  peptide-based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49" name="Rectangle 44"/>
          <p:cNvSpPr/>
          <p:nvPr/>
        </p:nvSpPr>
        <p:spPr bwMode="auto">
          <a:xfrm>
            <a:off x="173492" y="4531903"/>
            <a:ext cx="2023215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Immune effector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cell modulators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Checkpoint</a:t>
            </a:r>
          </a:p>
          <a:p>
            <a:pPr marL="5029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Inhibitors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Co-stimulatory agonists</a:t>
            </a:r>
          </a:p>
          <a:p>
            <a:pPr marL="2743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0" name="Straight Arrow Connector 45"/>
          <p:cNvCxnSpPr/>
          <p:nvPr/>
        </p:nvCxnSpPr>
        <p:spPr bwMode="auto">
          <a:xfrm>
            <a:off x="3312149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1" name="Straight Arrow Connector 46"/>
          <p:cNvCxnSpPr/>
          <p:nvPr/>
        </p:nvCxnSpPr>
        <p:spPr bwMode="auto">
          <a:xfrm>
            <a:off x="1185095" y="4143826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2" name="Rectangle 27"/>
          <p:cNvSpPr/>
          <p:nvPr/>
        </p:nvSpPr>
        <p:spPr bwMode="auto">
          <a:xfrm>
            <a:off x="4427596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3" name="Straight Arrow Connector 31"/>
          <p:cNvCxnSpPr/>
          <p:nvPr/>
        </p:nvCxnSpPr>
        <p:spPr bwMode="auto">
          <a:xfrm>
            <a:off x="5433842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4" name="TextBox 32"/>
          <p:cNvSpPr txBox="1"/>
          <p:nvPr/>
        </p:nvSpPr>
        <p:spPr>
          <a:xfrm>
            <a:off x="4731248" y="3604608"/>
            <a:ext cx="135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Unspecific</a:t>
            </a:r>
          </a:p>
        </p:txBody>
      </p:sp>
      <p:sp>
        <p:nvSpPr>
          <p:cNvPr id="155" name="Rectangle 36"/>
          <p:cNvSpPr/>
          <p:nvPr/>
        </p:nvSpPr>
        <p:spPr bwMode="auto">
          <a:xfrm>
            <a:off x="4427595" y="453434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6" name="TextBox 6"/>
          <p:cNvSpPr txBox="1"/>
          <p:nvPr/>
        </p:nvSpPr>
        <p:spPr>
          <a:xfrm>
            <a:off x="4536785" y="4534351"/>
            <a:ext cx="16863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Cytokines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Interleukins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Interferons</a:t>
            </a: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17170" lvl="1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100584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IMiDs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sp>
        <p:nvSpPr>
          <p:cNvPr id="157" name="Rectangle 48"/>
          <p:cNvSpPr/>
          <p:nvPr/>
        </p:nvSpPr>
        <p:spPr bwMode="auto">
          <a:xfrm>
            <a:off x="6643690" y="4534344"/>
            <a:ext cx="1719857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8" name="TextBox 49"/>
          <p:cNvSpPr txBox="1"/>
          <p:nvPr/>
        </p:nvSpPr>
        <p:spPr>
          <a:xfrm>
            <a:off x="6641517" y="4534350"/>
            <a:ext cx="1724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Tumor-directed </a:t>
            </a: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mAbs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Ab-drug Conjugates (ADC)</a:t>
            </a:r>
          </a:p>
        </p:txBody>
      </p:sp>
      <p:sp>
        <p:nvSpPr>
          <p:cNvPr id="159" name="Rectangle 50"/>
          <p:cNvSpPr/>
          <p:nvPr/>
        </p:nvSpPr>
        <p:spPr bwMode="auto">
          <a:xfrm>
            <a:off x="8477408" y="4534344"/>
            <a:ext cx="1607344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0" name="TextBox 51"/>
          <p:cNvSpPr txBox="1"/>
          <p:nvPr/>
        </p:nvSpPr>
        <p:spPr>
          <a:xfrm>
            <a:off x="8477409" y="4534350"/>
            <a:ext cx="1607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Cell therapies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Adoptive T-cell therapy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cxnSp>
        <p:nvCxnSpPr>
          <p:cNvPr id="162" name="Straight Arrow Connector 52"/>
          <p:cNvCxnSpPr/>
          <p:nvPr/>
        </p:nvCxnSpPr>
        <p:spPr bwMode="auto">
          <a:xfrm>
            <a:off x="5433842" y="307559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3" name="TextBox 8"/>
          <p:cNvSpPr txBox="1"/>
          <p:nvPr/>
        </p:nvSpPr>
        <p:spPr>
          <a:xfrm>
            <a:off x="28559" y="6542042"/>
            <a:ext cx="9170535" cy="296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DC, dendritic cell; IMiD, immunomodulatory agent; I-O, immuno-oncology; mAb, monoclonal antibody.</a:t>
            </a:r>
          </a:p>
          <a:p>
            <a:pPr marL="176213" indent="-176213"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FontTx/>
              <a:buAutoNum type="arabicPeriod"/>
            </a:pP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1000" i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2012;23(</a:t>
            </a:r>
            <a:r>
              <a:rPr lang="en-US" sz="10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8 ):viii6-viii9. 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10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Mellman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et al.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2011;480:480-489.</a:t>
            </a:r>
          </a:p>
        </p:txBody>
      </p:sp>
      <p:sp>
        <p:nvSpPr>
          <p:cNvPr id="2" name="Rectángulo 1"/>
          <p:cNvSpPr/>
          <p:nvPr/>
        </p:nvSpPr>
        <p:spPr bwMode="auto">
          <a:xfrm>
            <a:off x="6641517" y="2459971"/>
            <a:ext cx="3409606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ángulo 37"/>
          <p:cNvSpPr/>
          <p:nvPr/>
        </p:nvSpPr>
        <p:spPr bwMode="auto">
          <a:xfrm>
            <a:off x="8475241" y="4531673"/>
            <a:ext cx="1575881" cy="160066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01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Adoptive T cell therapy: CAR-T cells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5" name="TextBox 2"/>
          <p:cNvSpPr txBox="1"/>
          <p:nvPr/>
        </p:nvSpPr>
        <p:spPr>
          <a:xfrm>
            <a:off x="102940" y="980728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CAR T or NK cells are engineered anti-tumor immune cells with high affinity chimeric antigen receptors specific for tumor antigens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854721" y="2566645"/>
            <a:ext cx="357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Single-chain antibody able to 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</a:rPr>
              <a:t>recognize tumor-associated antigens in a non-MHC–specific manner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1873999" y="3284984"/>
            <a:ext cx="359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Molecular hinge region derived from CD8 to provide flexibility to allow reorientation to bind antigen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843295" y="4221088"/>
            <a:ext cx="3603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Cytoplasmic domain of CD28 and additional signaling domains, including CD137, were added to</a:t>
            </a:r>
            <a:r>
              <a:rPr kumimoji="0" lang="en-US" sz="120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later generation CARs to enhance cytokine secretion and tumor growth inhibition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860781" y="5258095"/>
            <a:ext cx="3121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Cytoplasmic signaling domain of CD3</a:t>
            </a:r>
            <a:r>
              <a:rPr kumimoji="0" lang="el-GR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ζ</a:t>
            </a:r>
            <a:endParaRPr kumimoji="0" lang="en-US" sz="12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Picture 2" descr="P:\Elotuzumab\BMELUS15X244_Elo Training Module 3\2_Content\6_Slides\PNGs\BMELGL15X244_PNGs\BMELGL15X244_PNGs\BMELGL15X244_ELO_Module3_L03_p2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3"/>
          <a:stretch/>
        </p:blipFill>
        <p:spPr bwMode="auto">
          <a:xfrm>
            <a:off x="174948" y="2444105"/>
            <a:ext cx="1733458" cy="34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704479" y="6523310"/>
            <a:ext cx="4277320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/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1. Kershaw MH et al. Nat 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Rev </a:t>
            </a:r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Cancer. 2013;13:525-541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246956" y="1916832"/>
            <a:ext cx="3867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Chimeric Antigen Receptor Structure</a:t>
            </a:r>
            <a:r>
              <a:rPr lang="en-US" sz="1600" baseline="30000" dirty="0" smtClean="0">
                <a:solidFill>
                  <a:schemeClr val="tx2"/>
                </a:solidFill>
                <a:latin typeface="Arial"/>
                <a:cs typeface="Arial"/>
              </a:rPr>
              <a:t>1</a:t>
            </a:r>
            <a:endParaRPr lang="en-US" sz="1600" baseline="30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94" y="1565503"/>
            <a:ext cx="3577435" cy="4757228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5422750" y="6523310"/>
            <a:ext cx="4277320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Turtle 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CJ, </a:t>
            </a:r>
            <a:r>
              <a:rPr lang="en-US" sz="1200" i="1" dirty="0" err="1">
                <a:solidFill>
                  <a:srgbClr val="A6A6A6"/>
                </a:solidFill>
                <a:latin typeface="Arial"/>
                <a:cs typeface="Arial"/>
              </a:rPr>
              <a:t>Hudecek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 M, </a:t>
            </a:r>
            <a:r>
              <a:rPr lang="en-US" sz="1200" i="1" dirty="0" err="1">
                <a:solidFill>
                  <a:srgbClr val="A6A6A6"/>
                </a:solidFill>
                <a:latin typeface="Arial"/>
                <a:cs typeface="Arial"/>
              </a:rPr>
              <a:t>Curr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en-US" sz="1200" i="1" dirty="0" err="1">
                <a:solidFill>
                  <a:srgbClr val="A6A6A6"/>
                </a:solidFill>
                <a:latin typeface="Arial"/>
                <a:cs typeface="Arial"/>
              </a:rPr>
              <a:t>Opin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en-US" sz="1200" i="1" dirty="0" err="1">
                <a:solidFill>
                  <a:srgbClr val="A6A6A6"/>
                </a:solidFill>
                <a:latin typeface="Arial"/>
                <a:cs typeface="Arial"/>
              </a:rPr>
              <a:t>Immunol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, </a:t>
            </a:r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2012</a:t>
            </a:r>
            <a:endParaRPr lang="en-US" sz="1200" i="1" dirty="0">
              <a:solidFill>
                <a:srgbClr val="A6A6A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8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2083160" y="1072555"/>
            <a:ext cx="6120680" cy="5445077"/>
            <a:chOff x="2335188" y="1268760"/>
            <a:chExt cx="5256584" cy="4680520"/>
          </a:xfrm>
        </p:grpSpPr>
        <p:sp>
          <p:nvSpPr>
            <p:cNvPr id="4" name="Rectángulo 3"/>
            <p:cNvSpPr/>
            <p:nvPr/>
          </p:nvSpPr>
          <p:spPr bwMode="auto">
            <a:xfrm>
              <a:off x="2335188" y="1268760"/>
              <a:ext cx="5256584" cy="46805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43"/>
              <a:endParaRPr lang="es-ES"/>
            </a:p>
          </p:txBody>
        </p:sp>
        <p:grpSp>
          <p:nvGrpSpPr>
            <p:cNvPr id="3" name="Agrupar 2"/>
            <p:cNvGrpSpPr/>
            <p:nvPr/>
          </p:nvGrpSpPr>
          <p:grpSpPr>
            <a:xfrm>
              <a:off x="2407196" y="1327538"/>
              <a:ext cx="5146089" cy="4570470"/>
              <a:chOff x="2335188" y="1327538"/>
              <a:chExt cx="5146089" cy="4570470"/>
            </a:xfrm>
          </p:grpSpPr>
          <p:pic>
            <p:nvPicPr>
              <p:cNvPr id="3174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9" t="14715" r="25016" b="27137"/>
              <a:stretch/>
            </p:blipFill>
            <p:spPr bwMode="auto">
              <a:xfrm>
                <a:off x="2335188" y="1327538"/>
                <a:ext cx="5094754" cy="4570470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ángulo 1"/>
              <p:cNvSpPr/>
              <p:nvPr/>
            </p:nvSpPr>
            <p:spPr bwMode="auto">
              <a:xfrm>
                <a:off x="6937134" y="1353596"/>
                <a:ext cx="504056" cy="93610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43"/>
                <a:endParaRPr lang="es-ES" dirty="0"/>
              </a:p>
            </p:txBody>
          </p:sp>
          <p:sp>
            <p:nvSpPr>
              <p:cNvPr id="5" name="Rectángulo 4"/>
              <p:cNvSpPr/>
              <p:nvPr/>
            </p:nvSpPr>
            <p:spPr bwMode="auto">
              <a:xfrm>
                <a:off x="6930471" y="4953996"/>
                <a:ext cx="550806" cy="93610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43"/>
                <a:endParaRPr lang="es-ES" dirty="0"/>
              </a:p>
            </p:txBody>
          </p:sp>
          <p:sp>
            <p:nvSpPr>
              <p:cNvPr id="6" name="Rectángulo 5"/>
              <p:cNvSpPr/>
              <p:nvPr/>
            </p:nvSpPr>
            <p:spPr bwMode="auto">
              <a:xfrm>
                <a:off x="2335188" y="1412776"/>
                <a:ext cx="504056" cy="77926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43"/>
                <a:endParaRPr lang="es-ES" dirty="0"/>
              </a:p>
            </p:txBody>
          </p:sp>
          <p:sp>
            <p:nvSpPr>
              <p:cNvPr id="7" name="Rectángulo 6"/>
              <p:cNvSpPr/>
              <p:nvPr/>
            </p:nvSpPr>
            <p:spPr bwMode="auto">
              <a:xfrm>
                <a:off x="2335188" y="5059528"/>
                <a:ext cx="504056" cy="8177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43"/>
                <a:endParaRPr lang="es-ES" dirty="0"/>
              </a:p>
            </p:txBody>
          </p:sp>
        </p:grp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endParaRPr lang="es-ES"/>
          </a:p>
        </p:txBody>
      </p:sp>
      <p:sp>
        <p:nvSpPr>
          <p:cNvPr id="10" name="47 CuadroTexto"/>
          <p:cNvSpPr txBox="1">
            <a:spLocks noChangeArrowheads="1"/>
          </p:cNvSpPr>
          <p:nvPr/>
        </p:nvSpPr>
        <p:spPr bwMode="auto">
          <a:xfrm>
            <a:off x="0" y="115889"/>
            <a:ext cx="10287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The Hallmarks of Cancer</a:t>
            </a:r>
            <a:r>
              <a:rPr lang="ja-JP" altLang="en-US" sz="3200" dirty="0">
                <a:solidFill>
                  <a:srgbClr val="FFFF00"/>
                </a:solidFill>
                <a:latin typeface="Arial" charset="0"/>
              </a:rPr>
              <a:t>”</a:t>
            </a:r>
            <a:endParaRPr lang="en-US" sz="3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86066" y="6553618"/>
            <a:ext cx="2470776" cy="2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6" tIns="45713" rIns="91426" bIns="45713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es-ES" sz="1200" i="1" dirty="0" err="1" smtClean="0">
                <a:solidFill>
                  <a:schemeClr val="folHlink"/>
                </a:solidFill>
                <a:cs typeface="Arial" charset="0"/>
              </a:rPr>
              <a:t>Hanahan</a:t>
            </a:r>
            <a:r>
              <a:rPr lang="es-ES" sz="1200" i="1" dirty="0" smtClean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es-ES" sz="1200" i="1" dirty="0">
                <a:solidFill>
                  <a:schemeClr val="folHlink"/>
                </a:solidFill>
                <a:cs typeface="Arial" charset="0"/>
              </a:rPr>
              <a:t>&amp; </a:t>
            </a:r>
            <a:r>
              <a:rPr lang="es-ES" sz="1200" i="1" dirty="0" err="1">
                <a:solidFill>
                  <a:schemeClr val="folHlink"/>
                </a:solidFill>
                <a:cs typeface="Arial" charset="0"/>
              </a:rPr>
              <a:t>Weinberg</a:t>
            </a:r>
            <a:r>
              <a:rPr lang="es-ES" sz="1200" i="1" dirty="0">
                <a:solidFill>
                  <a:schemeClr val="folHlink"/>
                </a:solidFill>
                <a:cs typeface="Arial" charset="0"/>
              </a:rPr>
              <a:t>, </a:t>
            </a:r>
            <a:r>
              <a:rPr lang="es-ES" sz="1200" i="1" dirty="0" err="1">
                <a:solidFill>
                  <a:schemeClr val="folHlink"/>
                </a:solidFill>
                <a:cs typeface="Arial" charset="0"/>
              </a:rPr>
              <a:t>Cell</a:t>
            </a:r>
            <a:r>
              <a:rPr lang="es-ES" sz="1200" i="1" dirty="0">
                <a:solidFill>
                  <a:schemeClr val="folHlink"/>
                </a:solidFill>
                <a:cs typeface="Arial" charset="0"/>
              </a:rPr>
              <a:t> 2011</a:t>
            </a:r>
          </a:p>
        </p:txBody>
      </p:sp>
      <p:sp>
        <p:nvSpPr>
          <p:cNvPr id="13" name="Trapecio 12"/>
          <p:cNvSpPr/>
          <p:nvPr/>
        </p:nvSpPr>
        <p:spPr>
          <a:xfrm rot="14329992">
            <a:off x="5817220" y="1615045"/>
            <a:ext cx="1901967" cy="2151910"/>
          </a:xfrm>
          <a:prstGeom prst="trapezoid">
            <a:avLst>
              <a:gd name="adj" fmla="val 33901"/>
            </a:avLst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9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CAR-T cells in B-ALL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14" name="Agrupar 13"/>
          <p:cNvGrpSpPr/>
          <p:nvPr/>
        </p:nvGrpSpPr>
        <p:grpSpPr>
          <a:xfrm>
            <a:off x="571501" y="1888758"/>
            <a:ext cx="9144000" cy="4053687"/>
            <a:chOff x="0" y="2001897"/>
            <a:chExt cx="9137813" cy="3940547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02475"/>
              <a:ext cx="4954220" cy="2027731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020533"/>
              <a:ext cx="4624917" cy="1921911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4331" y="4020532"/>
              <a:ext cx="4523482" cy="1921911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6849" y="2001897"/>
              <a:ext cx="4240964" cy="2028309"/>
            </a:xfrm>
            <a:prstGeom prst="rect">
              <a:avLst/>
            </a:prstGeom>
          </p:spPr>
        </p:pic>
      </p:grpSp>
      <p:grpSp>
        <p:nvGrpSpPr>
          <p:cNvPr id="22" name="Agrupar 21"/>
          <p:cNvGrpSpPr/>
          <p:nvPr/>
        </p:nvGrpSpPr>
        <p:grpSpPr>
          <a:xfrm>
            <a:off x="2039842" y="2145824"/>
            <a:ext cx="7675659" cy="3048843"/>
            <a:chOff x="1468341" y="2145823"/>
            <a:chExt cx="7675659" cy="3048843"/>
          </a:xfrm>
        </p:grpSpPr>
        <p:sp>
          <p:nvSpPr>
            <p:cNvPr id="23" name="Rectángulo 22"/>
            <p:cNvSpPr/>
            <p:nvPr/>
          </p:nvSpPr>
          <p:spPr>
            <a:xfrm>
              <a:off x="1468341" y="2145823"/>
              <a:ext cx="16999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i="1" dirty="0">
                  <a:solidFill>
                    <a:srgbClr val="FF0000"/>
                  </a:solidFill>
                  <a:latin typeface="Calibri"/>
                </a:rPr>
                <a:t>CR: 70% of B-ALL</a:t>
              </a:r>
            </a:p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i="1" dirty="0">
                  <a:solidFill>
                    <a:srgbClr val="FF0000"/>
                  </a:solidFill>
                  <a:latin typeface="Calibri"/>
                </a:rPr>
                <a:t>60% MRD </a:t>
              </a:r>
              <a:r>
                <a:rPr lang="es-ES" sz="1400" i="1" dirty="0" err="1">
                  <a:solidFill>
                    <a:srgbClr val="FF0000"/>
                  </a:solidFill>
                  <a:latin typeface="Calibri"/>
                </a:rPr>
                <a:t>neg</a:t>
              </a:r>
              <a:endParaRPr lang="es-ES" sz="14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951579" y="4285315"/>
              <a:ext cx="21924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i="1" dirty="0">
                  <a:solidFill>
                    <a:srgbClr val="FF0000"/>
                  </a:solidFill>
                  <a:latin typeface="Calibri"/>
                </a:rPr>
                <a:t>51.6% OS </a:t>
              </a:r>
              <a:r>
                <a:rPr lang="es-ES" sz="1400" i="1" dirty="0" err="1">
                  <a:solidFill>
                    <a:srgbClr val="FF0000"/>
                  </a:solidFill>
                  <a:latin typeface="Calibri"/>
                </a:rPr>
                <a:t>after</a:t>
              </a:r>
              <a:r>
                <a:rPr lang="es-ES" sz="1400" i="1" dirty="0">
                  <a:solidFill>
                    <a:srgbClr val="FF0000"/>
                  </a:solidFill>
                  <a:latin typeface="Calibri"/>
                </a:rPr>
                <a:t> 9.7 </a:t>
              </a:r>
              <a:r>
                <a:rPr lang="es-ES" sz="1400" i="1" dirty="0" err="1">
                  <a:solidFill>
                    <a:srgbClr val="FF0000"/>
                  </a:solidFill>
                  <a:latin typeface="Calibri"/>
                </a:rPr>
                <a:t>months</a:t>
              </a:r>
              <a:endParaRPr lang="es-ES" sz="14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2165685" y="4886889"/>
              <a:ext cx="16576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i="1" dirty="0">
                  <a:solidFill>
                    <a:srgbClr val="FF0000"/>
                  </a:solidFill>
                  <a:latin typeface="Calibri"/>
                </a:rPr>
                <a:t>78.8% LFS at 4.8 m</a:t>
              </a: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524447" y="818709"/>
            <a:ext cx="454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charset="2"/>
              <a:buChar char="§"/>
            </a:pPr>
            <a:r>
              <a:rPr lang="es-ES" sz="1400" dirty="0" err="1">
                <a:solidFill>
                  <a:prstClr val="white"/>
                </a:solidFill>
                <a:latin typeface="Calibri"/>
              </a:rPr>
              <a:t>Phase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1b trial. </a:t>
            </a:r>
          </a:p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charset="2"/>
              <a:buChar char="§"/>
            </a:pPr>
            <a:r>
              <a:rPr lang="es-ES" sz="1400" dirty="0">
                <a:solidFill>
                  <a:prstClr val="white"/>
                </a:solidFill>
                <a:latin typeface="Calibri"/>
              </a:rPr>
              <a:t>CD19-CAR: anti-CD19 + TCR zeta + CD28 </a:t>
            </a:r>
          </a:p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charset="2"/>
              <a:buChar char="§"/>
            </a:pPr>
            <a:r>
              <a:rPr lang="es-ES" sz="1400" dirty="0">
                <a:solidFill>
                  <a:prstClr val="white"/>
                </a:solidFill>
                <a:latin typeface="Calibri"/>
              </a:rPr>
              <a:t>21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relapse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or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refractory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ALL and NHL. </a:t>
            </a:r>
          </a:p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charset="2"/>
              <a:buChar char="§"/>
            </a:pPr>
            <a:r>
              <a:rPr lang="es-ES" sz="1400" dirty="0">
                <a:solidFill>
                  <a:prstClr val="white"/>
                </a:solidFill>
                <a:latin typeface="Calibri"/>
              </a:rPr>
              <a:t>AE: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Cytokine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release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syndrome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s-ES" sz="1400" dirty="0" err="1">
                <a:solidFill>
                  <a:prstClr val="white"/>
                </a:solidFill>
                <a:latin typeface="Calibri"/>
              </a:rPr>
              <a:t>fever</a:t>
            </a:r>
            <a:r>
              <a:rPr lang="es-ES" sz="1400" dirty="0">
                <a:solidFill>
                  <a:prstClr val="white"/>
                </a:solidFill>
                <a:latin typeface="Calibri"/>
              </a:rPr>
              <a:t>. 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34163" y="5993167"/>
            <a:ext cx="7063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solidFill>
                  <a:srgbClr val="00FFFF"/>
                </a:solidFill>
                <a:latin typeface="Calibri"/>
              </a:rPr>
              <a:t>	- 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Be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aware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of off-target </a:t>
            </a:r>
            <a:r>
              <a:rPr lang="es-ES" sz="1800" i="1" dirty="0" err="1" smtClean="0">
                <a:solidFill>
                  <a:srgbClr val="00FFFF"/>
                </a:solidFill>
                <a:latin typeface="Calibri"/>
              </a:rPr>
              <a:t>effects</a:t>
            </a:r>
            <a:r>
              <a:rPr lang="es-ES" sz="1800" i="1" dirty="0" smtClean="0">
                <a:solidFill>
                  <a:srgbClr val="00FFFF"/>
                </a:solidFill>
                <a:latin typeface="Calibri"/>
              </a:rPr>
              <a:t>: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importance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selection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of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antigen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800" i="1" dirty="0">
                <a:solidFill>
                  <a:srgbClr val="00FFFF"/>
                </a:solidFill>
                <a:latin typeface="Calibri"/>
              </a:rPr>
              <a:t>	-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Manage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of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cytokine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releasing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syndrome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: </a:t>
            </a:r>
            <a:r>
              <a:rPr lang="es-ES" sz="1800" i="1" dirty="0" err="1">
                <a:solidFill>
                  <a:srgbClr val="00FFFF"/>
                </a:solidFill>
                <a:latin typeface="Calibri"/>
              </a:rPr>
              <a:t>corticosteroids</a:t>
            </a:r>
            <a:r>
              <a:rPr lang="es-ES" sz="1800" i="1" dirty="0">
                <a:solidFill>
                  <a:srgbClr val="00FFFF"/>
                </a:solidFill>
                <a:latin typeface="Calibri"/>
              </a:rPr>
              <a:t>, anti-IL2 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7890181" y="6581001"/>
            <a:ext cx="2396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i="1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Mackall</a:t>
            </a:r>
            <a:r>
              <a:rPr lang="es-ES" sz="1200" i="1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 CL, et al. </a:t>
            </a:r>
            <a:r>
              <a:rPr lang="es-ES" sz="1200" i="1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Lancet</a:t>
            </a:r>
            <a:r>
              <a:rPr lang="es-ES" sz="1200" i="1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9675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Adoptive T cell therapy: CAR-T cells in MM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0932" y="6536405"/>
            <a:ext cx="2736304" cy="27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s-ES" sz="1200" i="1" dirty="0" err="1" smtClean="0">
                <a:solidFill>
                  <a:schemeClr val="folHlink"/>
                </a:solidFill>
                <a:cs typeface="Arial" charset="0"/>
              </a:rPr>
              <a:t>Stadtmauer</a:t>
            </a:r>
            <a:r>
              <a:rPr lang="es-ES" sz="1200" i="1" dirty="0" smtClean="0">
                <a:solidFill>
                  <a:schemeClr val="folHlink"/>
                </a:solidFill>
                <a:cs typeface="Arial" charset="0"/>
              </a:rPr>
              <a:t>, NEJM 2015</a:t>
            </a:r>
            <a:endParaRPr lang="es-ES" sz="1200" i="1" dirty="0">
              <a:solidFill>
                <a:schemeClr val="folHlink"/>
              </a:solidFill>
              <a:cs typeface="Arial" charset="0"/>
            </a:endParaRPr>
          </a:p>
        </p:txBody>
      </p:sp>
      <p:pic>
        <p:nvPicPr>
          <p:cNvPr id="43" name="Picture 23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1075496"/>
            <a:ext cx="9793088" cy="3355645"/>
          </a:xfrm>
          <a:prstGeom prst="rect">
            <a:avLst/>
          </a:prstGeom>
        </p:spPr>
      </p:pic>
      <p:cxnSp>
        <p:nvCxnSpPr>
          <p:cNvPr id="44" name="Straight Arrow Connector 3"/>
          <p:cNvCxnSpPr/>
          <p:nvPr/>
        </p:nvCxnSpPr>
        <p:spPr bwMode="auto">
          <a:xfrm>
            <a:off x="3527678" y="2529407"/>
            <a:ext cx="1140248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"/>
          <p:cNvSpPr txBox="1"/>
          <p:nvPr/>
        </p:nvSpPr>
        <p:spPr>
          <a:xfrm>
            <a:off x="3703340" y="1553004"/>
            <a:ext cx="1518364" cy="2117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Additional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regimens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including…</a:t>
            </a:r>
          </a:p>
          <a:p>
            <a:pPr algn="l"/>
            <a:endParaRPr lang="en-US" sz="1400" dirty="0" smtClean="0">
              <a:solidFill>
                <a:srgbClr val="000000"/>
              </a:solidFill>
              <a:latin typeface="Arial"/>
              <a:ea typeface="Osaka" pitchFamily="1" charset="-128"/>
              <a:cs typeface="Arial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- carfilzomib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-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pomalidomide</a:t>
            </a:r>
            <a:endParaRPr lang="en-US" sz="1400" dirty="0" smtClean="0">
              <a:solidFill>
                <a:srgbClr val="000000"/>
              </a:solidFill>
              <a:latin typeface="Arial"/>
              <a:ea typeface="Osaka" pitchFamily="1" charset="-128"/>
              <a:cs typeface="Arial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-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vorinostat</a:t>
            </a:r>
            <a:endParaRPr lang="en-US" sz="1400" dirty="0" smtClean="0">
              <a:solidFill>
                <a:srgbClr val="000000"/>
              </a:solidFill>
              <a:latin typeface="Arial"/>
              <a:ea typeface="Osaka" pitchFamily="1" charset="-128"/>
              <a:cs typeface="Arial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-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Osaka" pitchFamily="1" charset="-128"/>
                <a:cs typeface="Arial"/>
              </a:rPr>
              <a:t>elotuzomab</a:t>
            </a:r>
            <a:endParaRPr lang="en-US" sz="1400" dirty="0">
              <a:solidFill>
                <a:srgbClr val="000000"/>
              </a:solidFill>
              <a:latin typeface="Arial"/>
              <a:ea typeface="Osaka" pitchFamily="1" charset="-128"/>
              <a:cs typeface="Arial"/>
            </a:endParaRPr>
          </a:p>
        </p:txBody>
      </p:sp>
      <p:grpSp>
        <p:nvGrpSpPr>
          <p:cNvPr id="46" name="Group 35"/>
          <p:cNvGrpSpPr/>
          <p:nvPr/>
        </p:nvGrpSpPr>
        <p:grpSpPr>
          <a:xfrm>
            <a:off x="4926286" y="4077072"/>
            <a:ext cx="4537694" cy="2520280"/>
            <a:chOff x="4222108" y="2769866"/>
            <a:chExt cx="4537694" cy="1890210"/>
          </a:xfrm>
        </p:grpSpPr>
        <p:grpSp>
          <p:nvGrpSpPr>
            <p:cNvPr id="47" name="Group 24"/>
            <p:cNvGrpSpPr/>
            <p:nvPr/>
          </p:nvGrpSpPr>
          <p:grpSpPr>
            <a:xfrm>
              <a:off x="4222108" y="3165814"/>
              <a:ext cx="1952439" cy="1465259"/>
              <a:chOff x="2042531" y="3439874"/>
              <a:chExt cx="1952439" cy="1465259"/>
            </a:xfrm>
          </p:grpSpPr>
          <p:pic>
            <p:nvPicPr>
              <p:cNvPr id="54" name="Picture 25" descr="Pre CD138-1 small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2531" y="3439874"/>
                <a:ext cx="1952439" cy="1465259"/>
              </a:xfrm>
              <a:prstGeom prst="rect">
                <a:avLst/>
              </a:prstGeom>
            </p:spPr>
          </p:pic>
          <p:sp>
            <p:nvSpPr>
              <p:cNvPr id="55" name="TextBox 26"/>
              <p:cNvSpPr txBox="1"/>
              <p:nvPr/>
            </p:nvSpPr>
            <p:spPr>
              <a:xfrm>
                <a:off x="3332747" y="4665706"/>
                <a:ext cx="660758" cy="20774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ea typeface="Osaka" pitchFamily="1" charset="-128"/>
                  </a:rPr>
                  <a:t>CD138</a:t>
                </a:r>
                <a:endParaRPr lang="en-US" sz="1200" kern="0" dirty="0">
                  <a:solidFill>
                    <a:sysClr val="windowText" lastClr="000000"/>
                  </a:solidFill>
                  <a:ea typeface="Osaka" pitchFamily="1" charset="-128"/>
                </a:endParaRPr>
              </a:p>
            </p:txBody>
          </p:sp>
        </p:grpSp>
        <p:grpSp>
          <p:nvGrpSpPr>
            <p:cNvPr id="48" name="Group 27"/>
            <p:cNvGrpSpPr/>
            <p:nvPr/>
          </p:nvGrpSpPr>
          <p:grpSpPr>
            <a:xfrm>
              <a:off x="6809040" y="3196076"/>
              <a:ext cx="1950762" cy="1464000"/>
              <a:chOff x="5126696" y="3161376"/>
              <a:chExt cx="1950762" cy="1464000"/>
            </a:xfrm>
          </p:grpSpPr>
          <p:pic>
            <p:nvPicPr>
              <p:cNvPr id="52" name="Picture 28" descr="Post CD138 small.jpe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6696" y="3161376"/>
                <a:ext cx="1950762" cy="1464000"/>
              </a:xfrm>
              <a:prstGeom prst="rect">
                <a:avLst/>
              </a:prstGeom>
            </p:spPr>
          </p:pic>
          <p:sp>
            <p:nvSpPr>
              <p:cNvPr id="53" name="TextBox 29"/>
              <p:cNvSpPr txBox="1"/>
              <p:nvPr/>
            </p:nvSpPr>
            <p:spPr>
              <a:xfrm>
                <a:off x="6415235" y="4350939"/>
                <a:ext cx="660758" cy="20774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ea typeface="Osaka" pitchFamily="1" charset="-128"/>
                  </a:rPr>
                  <a:t>CD138</a:t>
                </a:r>
                <a:endParaRPr lang="en-US" sz="1200" kern="0" dirty="0">
                  <a:solidFill>
                    <a:sysClr val="windowText" lastClr="000000"/>
                  </a:solidFill>
                  <a:ea typeface="Osaka" pitchFamily="1" charset="-128"/>
                </a:endParaRPr>
              </a:p>
            </p:txBody>
          </p:sp>
        </p:grpSp>
        <p:cxnSp>
          <p:nvCxnSpPr>
            <p:cNvPr id="49" name="Straight Connector 6"/>
            <p:cNvCxnSpPr/>
            <p:nvPr/>
          </p:nvCxnSpPr>
          <p:spPr bwMode="auto">
            <a:xfrm>
              <a:off x="6906379" y="2769866"/>
              <a:ext cx="917319" cy="21602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31"/>
            <p:cNvCxnSpPr/>
            <p:nvPr/>
          </p:nvCxnSpPr>
          <p:spPr bwMode="auto">
            <a:xfrm>
              <a:off x="7823698" y="2985890"/>
              <a:ext cx="0" cy="203933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33"/>
            <p:cNvCxnSpPr/>
            <p:nvPr/>
          </p:nvCxnSpPr>
          <p:spPr bwMode="auto">
            <a:xfrm flipH="1">
              <a:off x="5876925" y="2769866"/>
              <a:ext cx="450" cy="374687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6" name="Straight Arrow Connector 39"/>
          <p:cNvCxnSpPr/>
          <p:nvPr/>
        </p:nvCxnSpPr>
        <p:spPr bwMode="auto">
          <a:xfrm>
            <a:off x="7002016" y="2918898"/>
            <a:ext cx="0" cy="75380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Box 40"/>
          <p:cNvSpPr txBox="1"/>
          <p:nvPr/>
        </p:nvSpPr>
        <p:spPr>
          <a:xfrm>
            <a:off x="6805372" y="2361736"/>
            <a:ext cx="177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Calibri"/>
                <a:ea typeface="Osaka" pitchFamily="1" charset="-128"/>
                <a:cs typeface="Calibri"/>
              </a:rPr>
              <a:t>CTL019 first undetectable</a:t>
            </a:r>
          </a:p>
          <a:p>
            <a:r>
              <a:rPr lang="en-US" sz="1200" dirty="0" smtClean="0">
                <a:solidFill>
                  <a:srgbClr val="800000"/>
                </a:solidFill>
                <a:latin typeface="Calibri"/>
                <a:ea typeface="Osaka" pitchFamily="1" charset="-128"/>
                <a:cs typeface="Calibri"/>
              </a:rPr>
              <a:t>MRD-negative</a:t>
            </a:r>
            <a:endParaRPr lang="en-US" sz="1200" dirty="0">
              <a:solidFill>
                <a:srgbClr val="800000"/>
              </a:solidFill>
              <a:latin typeface="Calibri"/>
              <a:ea typeface="Osaka" pitchFamily="1" charset="-128"/>
              <a:cs typeface="Calibri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462980" y="4797152"/>
            <a:ext cx="306393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chemeClr val="bg1"/>
                </a:solidFill>
                <a:ea typeface="Osaka" pitchFamily="1" charset="-128"/>
              </a:rPr>
              <a:t>sCR</a:t>
            </a:r>
            <a:r>
              <a:rPr lang="en-US" sz="2000" dirty="0" smtClean="0">
                <a:solidFill>
                  <a:schemeClr val="bg1"/>
                </a:solidFill>
                <a:ea typeface="Osaka" pitchFamily="1" charset="-128"/>
              </a:rPr>
              <a:t>, MRD </a:t>
            </a:r>
            <a:r>
              <a:rPr lang="en-US" sz="2000" dirty="0" err="1" smtClean="0">
                <a:solidFill>
                  <a:schemeClr val="bg1"/>
                </a:solidFill>
                <a:ea typeface="Osaka" pitchFamily="1" charset="-128"/>
              </a:rPr>
              <a:t>neg</a:t>
            </a:r>
            <a:endParaRPr lang="en-US" sz="2000" dirty="0" smtClean="0">
              <a:solidFill>
                <a:schemeClr val="bg1"/>
              </a:solidFill>
              <a:ea typeface="Osaka" pitchFamily="1" charset="-128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ea typeface="Osaka" pitchFamily="1" charset="-128"/>
              </a:rPr>
              <a:t>Now d +307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ea typeface="Osaka" pitchFamily="1" charset="-128"/>
              </a:rPr>
              <a:t>TTP after ASCT #1 d190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  <a:ea typeface="Osaka" pitchFamily="1" charset="-128"/>
              </a:rPr>
              <a:t>Remission inversion</a:t>
            </a:r>
          </a:p>
        </p:txBody>
      </p:sp>
    </p:spTree>
    <p:extLst>
      <p:ext uri="{BB962C8B-B14F-4D97-AF65-F5344CB8AC3E}">
        <p14:creationId xmlns:p14="http://schemas.microsoft.com/office/powerpoint/2010/main" val="25919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Adoptive T cell therapy: CAR-T cells in MM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5" name="TextBox 2"/>
          <p:cNvSpPr txBox="1"/>
          <p:nvPr/>
        </p:nvSpPr>
        <p:spPr>
          <a:xfrm>
            <a:off x="102940" y="980728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CAR T or NK cells are engineered anti-tumor immune cells with high affinity chimeric antigen receptors specific for tumor antigens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854721" y="2566645"/>
            <a:ext cx="357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Single-chain antibody able to 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</a:rPr>
              <a:t>recognize tumor-associated antigens in a non-MHC–specific manner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1873999" y="3284984"/>
            <a:ext cx="359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Molecular hinge region derived from CD8 to provide flexibility to allow reorientation to bind antigen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843295" y="4221088"/>
            <a:ext cx="3603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Cytoplasmic domain of CD28 and additional signaling domains, including CD137, were added to</a:t>
            </a:r>
            <a:r>
              <a:rPr kumimoji="0" lang="en-US" sz="120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later generation CARs to enhance cytokine secretion and tumor growth inhibition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860781" y="5258095"/>
            <a:ext cx="3121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Cytoplasmic signaling domain of CD3</a:t>
            </a:r>
            <a:r>
              <a:rPr kumimoji="0" lang="el-GR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ζ</a:t>
            </a:r>
            <a:endParaRPr kumimoji="0" lang="en-US" sz="12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Picture 2" descr="P:\Elotuzumab\BMELUS15X244_Elo Training Module 3\2_Content\6_Slides\PNGs\BMELGL15X244_PNGs\BMELGL15X244_PNGs\BMELGL15X244_ELO_Module3_L03_p2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3"/>
          <a:stretch/>
        </p:blipFill>
        <p:spPr bwMode="auto">
          <a:xfrm>
            <a:off x="174948" y="2444105"/>
            <a:ext cx="1733458" cy="34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102940" y="6597352"/>
            <a:ext cx="4277320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/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1. Kershaw MH et al. Nat 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Rev </a:t>
            </a:r>
            <a:r>
              <a:rPr lang="en-US" sz="1200" i="1" dirty="0" smtClean="0">
                <a:solidFill>
                  <a:srgbClr val="A6A6A6"/>
                </a:solidFill>
                <a:latin typeface="Arial"/>
                <a:cs typeface="Arial"/>
              </a:rPr>
              <a:t>Cancer. 2013;13:525-541</a:t>
            </a:r>
            <a:r>
              <a:rPr lang="en-US" sz="1200" i="1" dirty="0">
                <a:solidFill>
                  <a:srgbClr val="A6A6A6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246956" y="1916832"/>
            <a:ext cx="3867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Chimeric Antigen Receptor Structure</a:t>
            </a:r>
            <a:r>
              <a:rPr lang="en-US" sz="1600" baseline="30000" dirty="0" smtClean="0">
                <a:solidFill>
                  <a:schemeClr val="tx2"/>
                </a:solidFill>
                <a:latin typeface="Arial"/>
                <a:cs typeface="Arial"/>
              </a:rPr>
              <a:t>1</a:t>
            </a:r>
            <a:endParaRPr lang="en-US" sz="1600" baseline="30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894512" y="2350328"/>
            <a:ext cx="4392488" cy="3958992"/>
          </a:xfrm>
          <a:prstGeom prst="rect">
            <a:avLst/>
          </a:prstGeom>
        </p:spPr>
        <p:txBody>
          <a:bodyPr>
            <a:normAutofit/>
          </a:bodyPr>
          <a:lstStyle>
            <a:lvl1pPr marL="342846" indent="-3428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830" indent="-28570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2818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944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070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198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325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450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576" indent="-2285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400" dirty="0" smtClean="0">
                <a:latin typeface="Arial"/>
                <a:cs typeface="Arial"/>
              </a:rPr>
              <a:t>Multiple promising targets:</a:t>
            </a:r>
          </a:p>
          <a:p>
            <a:endParaRPr lang="en-US" sz="900" dirty="0" smtClean="0">
              <a:latin typeface="Arial"/>
              <a:cs typeface="Arial"/>
            </a:endParaRPr>
          </a:p>
          <a:p>
            <a:pPr lvl="1"/>
            <a:r>
              <a:rPr lang="en-US" sz="1400" dirty="0" smtClean="0">
                <a:latin typeface="Arial"/>
                <a:cs typeface="Arial"/>
              </a:rPr>
              <a:t>CD19, CD138, </a:t>
            </a:r>
            <a:r>
              <a:rPr lang="en-US" sz="1400" u="sng" dirty="0" smtClean="0">
                <a:latin typeface="Arial"/>
                <a:cs typeface="Arial"/>
              </a:rPr>
              <a:t>CD38</a:t>
            </a:r>
            <a:r>
              <a:rPr lang="en-US" sz="1400" dirty="0" smtClean="0">
                <a:latin typeface="Arial"/>
                <a:cs typeface="Arial"/>
              </a:rPr>
              <a:t>, CD56, kappa, Lewis Y, CD44v6, </a:t>
            </a:r>
            <a:r>
              <a:rPr lang="en-US" sz="1400" u="sng" dirty="0" smtClean="0">
                <a:latin typeface="Arial"/>
                <a:cs typeface="Arial"/>
              </a:rPr>
              <a:t>CS1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u="sng" dirty="0" smtClean="0">
                <a:latin typeface="Arial"/>
                <a:cs typeface="Arial"/>
              </a:rPr>
              <a:t>BCMA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CAR T and NK cells have in vitro and in vivo activity against MM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Many questions remain about CAR design: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optimal co-stimulatory domains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optimal vector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optimal dose and schedule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need for chemotherapy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Perhaps ‘cocktails’ of multiple CARs or CARs + chemotherapy will be required for best outcome.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6079604" y="1844824"/>
            <a:ext cx="1461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CAR-T in MM</a:t>
            </a:r>
            <a:endParaRPr lang="en-US" sz="1600" baseline="300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39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14"/>
          <p:cNvSpPr>
            <a:spLocks noGrp="1"/>
          </p:cNvSpPr>
          <p:nvPr>
            <p:ph idx="1"/>
          </p:nvPr>
        </p:nvSpPr>
        <p:spPr>
          <a:xfrm>
            <a:off x="393700" y="1521241"/>
            <a:ext cx="8455025" cy="4651375"/>
          </a:xfrm>
        </p:spPr>
        <p:txBody>
          <a:bodyPr/>
          <a:lstStyle/>
          <a:p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First-in-human phase I </a:t>
            </a:r>
            <a:r>
              <a:rPr lang="en-US" altLang="en-US" sz="2400" b="1" dirty="0" smtClean="0">
                <a:latin typeface="Arial" charset="0"/>
                <a:ea typeface="Arial" charset="0"/>
                <a:cs typeface="Arial" charset="0"/>
              </a:rPr>
              <a:t>trial</a:t>
            </a: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CAR-BCMA </a:t>
            </a:r>
            <a:r>
              <a:rPr lang="en-US" altLang="en-US" sz="2400" b="1" dirty="0" smtClean="0">
                <a:latin typeface="Arial" charset="0"/>
                <a:ea typeface="Arial" charset="0"/>
                <a:cs typeface="Arial" charset="0"/>
              </a:rPr>
              <a:t>expression </a:t>
            </a:r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determined by flow cytometry</a:t>
            </a:r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751012" y="2201645"/>
            <a:ext cx="8839200" cy="1569660"/>
            <a:chOff x="-563346" y="2772129"/>
            <a:chExt cx="8839410" cy="1569472"/>
          </a:xfrm>
        </p:grpSpPr>
        <p:sp>
          <p:nvSpPr>
            <p:cNvPr id="11272" name="Text Box 23"/>
            <p:cNvSpPr txBox="1">
              <a:spLocks noChangeArrowheads="1"/>
            </p:cNvSpPr>
            <p:nvPr/>
          </p:nvSpPr>
          <p:spPr bwMode="auto">
            <a:xfrm>
              <a:off x="-563346" y="2772129"/>
              <a:ext cx="2847756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6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ea typeface="Arial" charset="0"/>
                  <a:cs typeface="Arial" charset="0"/>
                </a:rPr>
                <a:t>Pts with advanced R/R MM; ≥ 3 prior lines of therapy; normal organ function; clear, uniform BCMA expression on MM cells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ea typeface="Arial" charset="0"/>
                  <a:cs typeface="Arial" charset="0"/>
                </a:rPr>
                <a:t>(N = 12)</a:t>
              </a:r>
              <a:endParaRPr lang="en-US" altLang="en-US" sz="1600" dirty="0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" name="Rectangle 24"/>
            <p:cNvSpPr>
              <a:spLocks noChangeArrowheads="1"/>
            </p:cNvSpPr>
            <p:nvPr/>
          </p:nvSpPr>
          <p:spPr bwMode="auto">
            <a:xfrm>
              <a:off x="6245604" y="3026893"/>
              <a:ext cx="2030460" cy="108730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CAR-BCMA T cells*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Single infusion</a:t>
              </a:r>
            </a:p>
          </p:txBody>
        </p:sp>
        <p:sp>
          <p:nvSpPr>
            <p:cNvPr id="11274" name="Line 32"/>
            <p:cNvSpPr>
              <a:spLocks noChangeShapeType="1"/>
            </p:cNvSpPr>
            <p:nvPr/>
          </p:nvSpPr>
          <p:spPr bwMode="auto">
            <a:xfrm>
              <a:off x="2349268" y="3569736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>
                <a:ea typeface="Arial" charset="0"/>
                <a:cs typeface="Arial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727620" y="3026893"/>
              <a:ext cx="3076648" cy="1087306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Cyclophosphamide 300 mg/m</a:t>
              </a:r>
              <a:r>
                <a:rPr lang="en-US" sz="1600" baseline="300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2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 Fludarabine 30 mg/m</a:t>
              </a:r>
              <a:r>
                <a:rPr lang="en-US" sz="1600" baseline="300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2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ea typeface="Arial" charset="0"/>
                  <a:cs typeface="Arial" charset="0"/>
                </a:rPr>
                <a:t>QD for 3 days</a:t>
              </a:r>
            </a:p>
          </p:txBody>
        </p:sp>
        <p:sp>
          <p:nvSpPr>
            <p:cNvPr id="11276" name="Line 32"/>
            <p:cNvSpPr>
              <a:spLocks noChangeShapeType="1"/>
            </p:cNvSpPr>
            <p:nvPr/>
          </p:nvSpPr>
          <p:spPr bwMode="auto">
            <a:xfrm>
              <a:off x="5842221" y="3569736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>
                <a:ea typeface="Arial" charset="0"/>
                <a:cs typeface="Arial" charset="0"/>
              </a:endParaRPr>
            </a:p>
          </p:txBody>
        </p:sp>
      </p:grp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7559800" y="3555281"/>
            <a:ext cx="20304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*Dose escalation of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CAR+ T cells/kg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0.3 x 10</a:t>
            </a:r>
            <a:r>
              <a:rPr lang="en-US" altLang="en-US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6</a:t>
            </a: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1.0 x 10</a:t>
            </a:r>
            <a:r>
              <a:rPr lang="en-US" altLang="en-US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3.0 x 10</a:t>
            </a:r>
            <a:r>
              <a:rPr lang="en-US" altLang="en-US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9.0 x 10</a:t>
            </a:r>
            <a:r>
              <a:rPr lang="en-US" altLang="en-US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6</a:t>
            </a:r>
          </a:p>
        </p:txBody>
      </p:sp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6887025" y="6494311"/>
            <a:ext cx="3399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i="1">
                <a:solidFill>
                  <a:schemeClr val="bg1">
                    <a:lumMod val="75000"/>
                  </a:schemeClr>
                </a:solidFill>
              </a:rPr>
              <a:t>Ali SA, et al. ASH 2015. Abstract LBA-1. 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12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25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38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50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sz="3200" b="1" kern="0" dirty="0" smtClean="0">
                <a:latin typeface="Arial" charset="0"/>
                <a:cs typeface="Arial" charset="0"/>
              </a:rPr>
              <a:t>CAR-BCMA T cells in MM: Study Design</a:t>
            </a:r>
            <a:endParaRPr lang="en-US" sz="2400" b="1" kern="0" dirty="0">
              <a:latin typeface="Arial" charset="0"/>
              <a:cs typeface="Arial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8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6887025" y="6494311"/>
            <a:ext cx="3399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i="1">
                <a:solidFill>
                  <a:schemeClr val="bg1">
                    <a:lumMod val="75000"/>
                  </a:schemeClr>
                </a:solidFill>
              </a:rPr>
              <a:t>Ali SA, et al. ASH 2015. Abstract LBA-1. 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125760"/>
            <a:ext cx="10287000" cy="638944"/>
          </a:xfrm>
          <a:prstGeom prst="rect">
            <a:avLst/>
          </a:prstGeom>
        </p:spPr>
        <p:txBody>
          <a:bodyPr lIns="0" tIns="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12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25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38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50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sz="3200" b="1" kern="0" dirty="0" smtClean="0">
                <a:latin typeface="Arial" charset="0"/>
                <a:cs typeface="Arial" charset="0"/>
              </a:rPr>
              <a:t>CAR-BCMA T cells in MM: Results</a:t>
            </a:r>
            <a:endParaRPr lang="en-US" sz="2400" b="1" kern="0" dirty="0">
              <a:latin typeface="Arial" charset="0"/>
              <a:cs typeface="Arial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graphicFrame>
        <p:nvGraphicFramePr>
          <p:cNvPr id="1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9301"/>
              </p:ext>
            </p:extLst>
          </p:nvPr>
        </p:nvGraphicFramePr>
        <p:xfrm>
          <a:off x="967036" y="1052736"/>
          <a:ext cx="8208913" cy="4602090"/>
        </p:xfrm>
        <a:graphic>
          <a:graphicData uri="http://schemas.openxmlformats.org/drawingml/2006/table">
            <a:tbl>
              <a:tblPr/>
              <a:tblGrid>
                <a:gridCol w="807030"/>
                <a:gridCol w="1760372"/>
                <a:gridCol w="2005254"/>
                <a:gridCol w="1469288"/>
                <a:gridCol w="2166969"/>
              </a:tblGrid>
              <a:tr h="516706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Myeloma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Type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CAR-BCMA Dose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(T cells/kg)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Response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Response Duration, Wks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 light chain only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0.3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PR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IgA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0.3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 light chain only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0.3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 light chain only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IgG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1.0 x 10</a:t>
                      </a:r>
                      <a:r>
                        <a:rPr kumimoji="0" lang="en-US" altLang="es-ES_tradn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IgG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IgG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3.0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 light chain only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3.0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VGPR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κ</a:t>
                      </a: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 light chain only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3.0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IgA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9.0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sCR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12+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IgG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9.0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PR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6+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298979"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IgA </a:t>
                      </a:r>
                      <a:r>
                        <a:rPr kumimoji="0" lang="el-GR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λ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3.0 x 10</a:t>
                      </a:r>
                      <a:r>
                        <a:rPr kumimoji="0" lang="en-US" altLang="es-ES_tradnl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SD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1pPr>
                      <a:lvl2pPr marL="742950" indent="-28575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2pPr>
                      <a:lvl3pPr marL="11430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3pPr>
                      <a:lvl4pPr marL="16002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8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4pPr>
                      <a:lvl5pPr marL="2057400" indent="-228600" algn="l" defTabSz="457128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5pPr>
                      <a:lvl6pPr marL="25146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6pPr>
                      <a:lvl7pPr marL="29718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7pPr>
                      <a:lvl8pPr marL="34290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8pPr>
                      <a:lvl9pPr marL="3886200" indent="-228600" algn="l" defTabSz="457128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 kern="1200">
                          <a:solidFill>
                            <a:srgbClr val="FEFDDE"/>
                          </a:solidFill>
                          <a:latin typeface="Arial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1448" marR="91448" marT="45705" marB="4570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932763" y="5756062"/>
            <a:ext cx="8243185" cy="617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altLang="en-US" sz="1400" dirty="0"/>
              <a:t>Pt 10: </a:t>
            </a:r>
            <a:r>
              <a:rPr lang="en-US" altLang="en-US" sz="1400" dirty="0" smtClean="0"/>
              <a:t>IgA </a:t>
            </a:r>
            <a:r>
              <a:rPr lang="en-US" altLang="en-US" sz="1400" dirty="0"/>
              <a:t>MM with 3 prior lines of </a:t>
            </a:r>
            <a:r>
              <a:rPr lang="en-US" altLang="en-US" sz="1400" dirty="0" smtClean="0"/>
              <a:t>therapy. Relapse </a:t>
            </a:r>
            <a:r>
              <a:rPr lang="en-US" altLang="en-US" sz="1400" dirty="0"/>
              <a:t>3 </a:t>
            </a:r>
            <a:r>
              <a:rPr lang="en-US" altLang="en-US" sz="1400" dirty="0" err="1"/>
              <a:t>mos</a:t>
            </a:r>
            <a:r>
              <a:rPr lang="en-US" altLang="en-US" sz="1400" dirty="0"/>
              <a:t> after ASCT + </a:t>
            </a:r>
            <a:r>
              <a:rPr lang="en-US" altLang="en-US" sz="1400" dirty="0" err="1"/>
              <a:t>melphalan</a:t>
            </a:r>
            <a:r>
              <a:rPr lang="en-US" altLang="en-US" sz="1400" dirty="0"/>
              <a:t> 200 </a:t>
            </a:r>
            <a:r>
              <a:rPr lang="en-US" altLang="en-US" sz="1400" dirty="0" smtClean="0"/>
              <a:t>mg/m2</a:t>
            </a:r>
          </a:p>
          <a:p>
            <a:pPr algn="just">
              <a:spcAft>
                <a:spcPts val="400"/>
              </a:spcAft>
            </a:pPr>
            <a:r>
              <a:rPr lang="en-US" altLang="en-US" sz="1400" dirty="0"/>
              <a:t>Pt 11: </a:t>
            </a:r>
            <a:r>
              <a:rPr lang="en-US" altLang="en-US" sz="1400" dirty="0" smtClean="0"/>
              <a:t>Advanced </a:t>
            </a:r>
            <a:r>
              <a:rPr lang="en-US" altLang="en-US" sz="1400" dirty="0"/>
              <a:t>MM with 5 prior lines of </a:t>
            </a:r>
            <a:r>
              <a:rPr lang="en-US" altLang="en-US" sz="1400" dirty="0" smtClean="0"/>
              <a:t>therapy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554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0966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Immune-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herapies under investigation </a:t>
            </a:r>
            <a:r>
              <a:rPr lang="en-US" sz="3200" smtClean="0">
                <a:solidFill>
                  <a:srgbClr val="FFFF00"/>
                </a:solidFill>
              </a:rPr>
              <a:t>in Cancer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9" name="Rectangle 7"/>
          <p:cNvSpPr/>
          <p:nvPr/>
        </p:nvSpPr>
        <p:spPr bwMode="auto">
          <a:xfrm>
            <a:off x="173488" y="1285875"/>
            <a:ext cx="9909914" cy="369332"/>
          </a:xfrm>
          <a:prstGeom prst="rect">
            <a:avLst/>
          </a:prstGeom>
          <a:solidFill>
            <a:srgbClr val="AACFC9">
              <a:lumMod val="75000"/>
            </a:srgbClr>
          </a:solidFill>
          <a:ln w="12700" cap="flat" cmpd="sng" algn="ctr">
            <a:solidFill>
              <a:srgbClr val="F6BE7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Immunotherapy</a:t>
            </a:r>
            <a:r>
              <a:rPr kumimoji="0" lang="en-US" sz="1800" i="0" u="none" strike="noStrike" kern="0" cap="none" spc="0" normalizeH="0" baseline="3000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1,2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30" name="Straight Connector 11"/>
          <p:cNvCxnSpPr/>
          <p:nvPr/>
        </p:nvCxnSpPr>
        <p:spPr bwMode="auto">
          <a:xfrm>
            <a:off x="5111353" y="1655210"/>
            <a:ext cx="0" cy="440293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1" name="Straight Connector 13"/>
          <p:cNvCxnSpPr/>
          <p:nvPr/>
        </p:nvCxnSpPr>
        <p:spPr bwMode="auto">
          <a:xfrm flipH="1">
            <a:off x="3306793" y="2095500"/>
            <a:ext cx="5056755" cy="0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2" name="Straight Arrow Connector 17"/>
          <p:cNvCxnSpPr/>
          <p:nvPr/>
        </p:nvCxnSpPr>
        <p:spPr bwMode="auto">
          <a:xfrm>
            <a:off x="3312149" y="2095507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3" name="Straight Arrow Connector 18"/>
          <p:cNvCxnSpPr/>
          <p:nvPr/>
        </p:nvCxnSpPr>
        <p:spPr bwMode="auto">
          <a:xfrm flipH="1">
            <a:off x="8358187" y="2095500"/>
            <a:ext cx="5358" cy="362902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4" name="Rectangle 19"/>
          <p:cNvSpPr/>
          <p:nvPr/>
        </p:nvSpPr>
        <p:spPr bwMode="auto">
          <a:xfrm>
            <a:off x="6643690" y="2458403"/>
            <a:ext cx="3439716" cy="600164"/>
          </a:xfrm>
          <a:prstGeom prst="rect">
            <a:avLst/>
          </a:prstGeom>
          <a:solidFill>
            <a:srgbClr val="D1F1EE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Passive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Designed to act on the tumor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35" name="Straight Arrow Connector 21"/>
          <p:cNvCxnSpPr/>
          <p:nvPr/>
        </p:nvCxnSpPr>
        <p:spPr bwMode="auto">
          <a:xfrm>
            <a:off x="7503615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7" name="Straight Arrow Connector 23"/>
          <p:cNvCxnSpPr/>
          <p:nvPr/>
        </p:nvCxnSpPr>
        <p:spPr bwMode="auto">
          <a:xfrm>
            <a:off x="9281080" y="307122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8" name="Rectangle 25"/>
          <p:cNvSpPr/>
          <p:nvPr/>
        </p:nvSpPr>
        <p:spPr bwMode="auto">
          <a:xfrm>
            <a:off x="6643690" y="3466109"/>
            <a:ext cx="1719857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Antitumor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mAbs</a:t>
            </a:r>
          </a:p>
        </p:txBody>
      </p:sp>
      <p:sp>
        <p:nvSpPr>
          <p:cNvPr id="139" name="Rectangle 26"/>
          <p:cNvSpPr/>
          <p:nvPr/>
        </p:nvSpPr>
        <p:spPr bwMode="auto">
          <a:xfrm>
            <a:off x="8477408" y="3466109"/>
            <a:ext cx="1607344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</p:txBody>
      </p:sp>
      <p:sp>
        <p:nvSpPr>
          <p:cNvPr id="140" name="TextBox 29"/>
          <p:cNvSpPr txBox="1"/>
          <p:nvPr/>
        </p:nvSpPr>
        <p:spPr>
          <a:xfrm>
            <a:off x="8672258" y="3604608"/>
            <a:ext cx="117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Adoptive</a:t>
            </a:r>
          </a:p>
        </p:txBody>
      </p:sp>
      <p:cxnSp>
        <p:nvCxnSpPr>
          <p:cNvPr id="141" name="Straight Arrow Connector 35"/>
          <p:cNvCxnSpPr/>
          <p:nvPr/>
        </p:nvCxnSpPr>
        <p:spPr bwMode="auto">
          <a:xfrm>
            <a:off x="7503615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2" name="Straight Arrow Connector 37"/>
          <p:cNvCxnSpPr/>
          <p:nvPr/>
        </p:nvCxnSpPr>
        <p:spPr bwMode="auto">
          <a:xfrm>
            <a:off x="9281080" y="414114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3" name="Rectangle 33"/>
          <p:cNvSpPr/>
          <p:nvPr/>
        </p:nvSpPr>
        <p:spPr bwMode="auto">
          <a:xfrm>
            <a:off x="173489" y="2458402"/>
            <a:ext cx="6266602" cy="600164"/>
          </a:xfrm>
          <a:prstGeom prst="rect">
            <a:avLst/>
          </a:prstGeom>
          <a:solidFill>
            <a:srgbClr val="075868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Active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Designed to act on the immune system itself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44" name="Straight Arrow Connector 39"/>
          <p:cNvCxnSpPr/>
          <p:nvPr/>
        </p:nvCxnSpPr>
        <p:spPr bwMode="auto">
          <a:xfrm>
            <a:off x="3312149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5" name="Straight Arrow Connector 40"/>
          <p:cNvCxnSpPr/>
          <p:nvPr/>
        </p:nvCxnSpPr>
        <p:spPr bwMode="auto">
          <a:xfrm>
            <a:off x="1185095" y="307390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6" name="Rectangle 41"/>
          <p:cNvSpPr/>
          <p:nvPr/>
        </p:nvSpPr>
        <p:spPr bwMode="auto">
          <a:xfrm>
            <a:off x="2305900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Therapeutic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cancer vaccines</a:t>
            </a:r>
          </a:p>
        </p:txBody>
      </p:sp>
      <p:sp>
        <p:nvSpPr>
          <p:cNvPr id="147" name="Rectangle 42"/>
          <p:cNvSpPr/>
          <p:nvPr/>
        </p:nvSpPr>
        <p:spPr bwMode="auto">
          <a:xfrm>
            <a:off x="173492" y="3466109"/>
            <a:ext cx="2023215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I-O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therapies</a:t>
            </a:r>
          </a:p>
        </p:txBody>
      </p:sp>
      <p:sp>
        <p:nvSpPr>
          <p:cNvPr id="148" name="Rectangle 43"/>
          <p:cNvSpPr/>
          <p:nvPr/>
        </p:nvSpPr>
        <p:spPr bwMode="auto">
          <a:xfrm>
            <a:off x="2305905" y="453190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Cell-based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DC-based cancer vaccines</a:t>
            </a:r>
          </a:p>
          <a:p>
            <a:pPr marL="217170" marR="0" lvl="1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Single antigen/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  peptide-based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49" name="Rectangle 44"/>
          <p:cNvSpPr/>
          <p:nvPr/>
        </p:nvSpPr>
        <p:spPr bwMode="auto">
          <a:xfrm>
            <a:off x="173492" y="4531903"/>
            <a:ext cx="2023215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Immune effector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cell modulators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Checkpoint</a:t>
            </a:r>
          </a:p>
          <a:p>
            <a:pPr marL="5029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Inhibitors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Co-stimulatory agonists</a:t>
            </a:r>
          </a:p>
          <a:p>
            <a:pPr marL="2743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0" name="Straight Arrow Connector 45"/>
          <p:cNvCxnSpPr/>
          <p:nvPr/>
        </p:nvCxnSpPr>
        <p:spPr bwMode="auto">
          <a:xfrm>
            <a:off x="3312149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1" name="Straight Arrow Connector 46"/>
          <p:cNvCxnSpPr/>
          <p:nvPr/>
        </p:nvCxnSpPr>
        <p:spPr bwMode="auto">
          <a:xfrm>
            <a:off x="1185095" y="4143826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2" name="Rectangle 27"/>
          <p:cNvSpPr/>
          <p:nvPr/>
        </p:nvSpPr>
        <p:spPr bwMode="auto">
          <a:xfrm>
            <a:off x="4427596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3" name="Straight Arrow Connector 31"/>
          <p:cNvCxnSpPr/>
          <p:nvPr/>
        </p:nvCxnSpPr>
        <p:spPr bwMode="auto">
          <a:xfrm>
            <a:off x="5433842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4" name="TextBox 32"/>
          <p:cNvSpPr txBox="1"/>
          <p:nvPr/>
        </p:nvSpPr>
        <p:spPr>
          <a:xfrm>
            <a:off x="4731248" y="3604608"/>
            <a:ext cx="135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Unspecific</a:t>
            </a:r>
          </a:p>
        </p:txBody>
      </p:sp>
      <p:sp>
        <p:nvSpPr>
          <p:cNvPr id="155" name="Rectangle 36"/>
          <p:cNvSpPr/>
          <p:nvPr/>
        </p:nvSpPr>
        <p:spPr bwMode="auto">
          <a:xfrm>
            <a:off x="4427595" y="453434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6" name="TextBox 6"/>
          <p:cNvSpPr txBox="1"/>
          <p:nvPr/>
        </p:nvSpPr>
        <p:spPr>
          <a:xfrm>
            <a:off x="4536785" y="4534351"/>
            <a:ext cx="16863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Cytokines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Interleukins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Interferons</a:t>
            </a: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17170" lvl="1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100584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IMiDs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sp>
        <p:nvSpPr>
          <p:cNvPr id="157" name="Rectangle 48"/>
          <p:cNvSpPr/>
          <p:nvPr/>
        </p:nvSpPr>
        <p:spPr bwMode="auto">
          <a:xfrm>
            <a:off x="6643690" y="4534344"/>
            <a:ext cx="1719857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8" name="TextBox 49"/>
          <p:cNvSpPr txBox="1"/>
          <p:nvPr/>
        </p:nvSpPr>
        <p:spPr>
          <a:xfrm>
            <a:off x="6641517" y="4534350"/>
            <a:ext cx="1724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Tumor-directed </a:t>
            </a: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mAbs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Ab-drug Conjugates (ADC)</a:t>
            </a:r>
          </a:p>
        </p:txBody>
      </p:sp>
      <p:sp>
        <p:nvSpPr>
          <p:cNvPr id="159" name="Rectangle 50"/>
          <p:cNvSpPr/>
          <p:nvPr/>
        </p:nvSpPr>
        <p:spPr bwMode="auto">
          <a:xfrm>
            <a:off x="8477408" y="4534344"/>
            <a:ext cx="1607344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0" name="TextBox 51"/>
          <p:cNvSpPr txBox="1"/>
          <p:nvPr/>
        </p:nvSpPr>
        <p:spPr>
          <a:xfrm>
            <a:off x="8477409" y="4534350"/>
            <a:ext cx="1607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Cell therapies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Adoptive T-cell therapy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cxnSp>
        <p:nvCxnSpPr>
          <p:cNvPr id="162" name="Straight Arrow Connector 52"/>
          <p:cNvCxnSpPr/>
          <p:nvPr/>
        </p:nvCxnSpPr>
        <p:spPr bwMode="auto">
          <a:xfrm>
            <a:off x="5433842" y="307559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3" name="TextBox 8"/>
          <p:cNvSpPr txBox="1"/>
          <p:nvPr/>
        </p:nvSpPr>
        <p:spPr>
          <a:xfrm>
            <a:off x="28559" y="6542042"/>
            <a:ext cx="9170535" cy="296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DC, dendritic cell; IMiD, immunomodulatory agent; I-O, immuno-oncology; mAb, monoclonal antibody.</a:t>
            </a:r>
          </a:p>
          <a:p>
            <a:pPr marL="176213" indent="-176213"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FontTx/>
              <a:buAutoNum type="arabicPeriod"/>
            </a:pP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1000" i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2012;23(</a:t>
            </a:r>
            <a:r>
              <a:rPr lang="en-US" sz="10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8 ):viii6-viii9. 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10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Mellman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et al.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2011;480:480-489.</a:t>
            </a:r>
          </a:p>
        </p:txBody>
      </p:sp>
      <p:sp>
        <p:nvSpPr>
          <p:cNvPr id="2" name="Rectángulo 1"/>
          <p:cNvSpPr/>
          <p:nvPr/>
        </p:nvSpPr>
        <p:spPr bwMode="auto">
          <a:xfrm>
            <a:off x="173485" y="2466817"/>
            <a:ext cx="6266605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ángulo 37"/>
          <p:cNvSpPr/>
          <p:nvPr/>
        </p:nvSpPr>
        <p:spPr bwMode="auto">
          <a:xfrm>
            <a:off x="178849" y="4524049"/>
            <a:ext cx="2013195" cy="16082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39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267" name="47 CuadroTexto"/>
          <p:cNvSpPr txBox="1">
            <a:spLocks noChangeArrowheads="1"/>
          </p:cNvSpPr>
          <p:nvPr/>
        </p:nvSpPr>
        <p:spPr bwMode="auto">
          <a:xfrm>
            <a:off x="3" y="116241"/>
            <a:ext cx="10286999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200" dirty="0" err="1" smtClean="0">
                <a:solidFill>
                  <a:srgbClr val="FFFF00"/>
                </a:solidFill>
              </a:rPr>
              <a:t>Immuno</a:t>
            </a:r>
            <a:r>
              <a:rPr lang="en-US" sz="3200" dirty="0" smtClean="0">
                <a:solidFill>
                  <a:srgbClr val="FFFF00"/>
                </a:solidFill>
              </a:rPr>
              <a:t>-oncology Activating/Inhibitory Pathways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4" name="47 CuadroTexto"/>
          <p:cNvSpPr txBox="1">
            <a:spLocks noChangeArrowheads="1"/>
          </p:cNvSpPr>
          <p:nvPr/>
        </p:nvSpPr>
        <p:spPr bwMode="auto">
          <a:xfrm>
            <a:off x="72008" y="908724"/>
            <a:ext cx="2551212" cy="4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FFFF00"/>
                </a:solidFill>
              </a:rPr>
              <a:t>Activating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1606641" y="1268760"/>
            <a:ext cx="7376266" cy="1917704"/>
            <a:chOff x="1606641" y="1268760"/>
            <a:chExt cx="7376266" cy="1917704"/>
          </a:xfrm>
        </p:grpSpPr>
        <p:pic>
          <p:nvPicPr>
            <p:cNvPr id="21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4" t="13683" r="55001" b="52364"/>
            <a:stretch/>
          </p:blipFill>
          <p:spPr bwMode="auto">
            <a:xfrm>
              <a:off x="2555579" y="1411730"/>
              <a:ext cx="2101423" cy="1774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"/>
            <p:cNvSpPr txBox="1"/>
            <p:nvPr/>
          </p:nvSpPr>
          <p:spPr>
            <a:xfrm>
              <a:off x="3982905" y="1440743"/>
              <a:ext cx="706924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CD137</a:t>
              </a:r>
              <a:endParaRPr lang="en-US" sz="1200" b="1" dirty="0"/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4198929" y="2313306"/>
              <a:ext cx="800554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SLAMF7</a:t>
              </a:r>
              <a:endParaRPr lang="en-US" sz="1200" b="1" dirty="0"/>
            </a:p>
          </p:txBody>
        </p:sp>
        <p:pic>
          <p:nvPicPr>
            <p:cNvPr id="28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8" t="12500" r="11389" b="52365"/>
            <a:stretch/>
          </p:blipFill>
          <p:spPr bwMode="auto">
            <a:xfrm>
              <a:off x="6626363" y="1421018"/>
              <a:ext cx="2101424" cy="1755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14"/>
            <p:cNvSpPr txBox="1"/>
            <p:nvPr/>
          </p:nvSpPr>
          <p:spPr>
            <a:xfrm>
              <a:off x="6015908" y="2106770"/>
              <a:ext cx="643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 cell</a:t>
              </a:r>
              <a:endParaRPr lang="en-US" sz="1400" b="1" dirty="0"/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7676109" y="1268760"/>
              <a:ext cx="686464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CD137</a:t>
              </a:r>
              <a:endParaRPr lang="en-US" sz="1200" b="1" dirty="0"/>
            </a:p>
          </p:txBody>
        </p:sp>
        <p:sp>
          <p:nvSpPr>
            <p:cNvPr id="35" name="TextBox 9"/>
            <p:cNvSpPr txBox="1"/>
            <p:nvPr/>
          </p:nvSpPr>
          <p:spPr>
            <a:xfrm>
              <a:off x="8286451" y="1818959"/>
              <a:ext cx="696456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CD40L</a:t>
              </a:r>
              <a:endParaRPr lang="en-US" sz="1200" b="1" dirty="0"/>
            </a:p>
          </p:txBody>
        </p:sp>
        <p:sp>
          <p:nvSpPr>
            <p:cNvPr id="36" name="TextBox 22"/>
            <p:cNvSpPr txBox="1"/>
            <p:nvPr/>
          </p:nvSpPr>
          <p:spPr>
            <a:xfrm>
              <a:off x="8361725" y="2236166"/>
              <a:ext cx="598198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CD28</a:t>
              </a:r>
              <a:endParaRPr lang="en-US" sz="1200" b="1" dirty="0"/>
            </a:p>
          </p:txBody>
        </p:sp>
        <p:sp>
          <p:nvSpPr>
            <p:cNvPr id="37" name="TextBox 10"/>
            <p:cNvSpPr txBox="1"/>
            <p:nvPr/>
          </p:nvSpPr>
          <p:spPr>
            <a:xfrm>
              <a:off x="8150902" y="2717955"/>
              <a:ext cx="599865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OX40</a:t>
              </a:r>
              <a:endParaRPr lang="en-US" sz="1200" b="1" dirty="0"/>
            </a:p>
          </p:txBody>
        </p:sp>
        <p:sp>
          <p:nvSpPr>
            <p:cNvPr id="22" name="TextBox 2"/>
            <p:cNvSpPr txBox="1"/>
            <p:nvPr/>
          </p:nvSpPr>
          <p:spPr>
            <a:xfrm>
              <a:off x="1606641" y="220486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NK cell</a:t>
              </a:r>
              <a:endParaRPr lang="en-US" sz="1400" b="1" dirty="0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0" y="3789040"/>
            <a:ext cx="10287000" cy="2947770"/>
            <a:chOff x="0" y="3789040"/>
            <a:chExt cx="10287000" cy="2947770"/>
          </a:xfrm>
        </p:grpSpPr>
        <p:pic>
          <p:nvPicPr>
            <p:cNvPr id="62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1" t="52365" r="12778" b="11318"/>
            <a:stretch/>
          </p:blipFill>
          <p:spPr bwMode="auto">
            <a:xfrm>
              <a:off x="6439644" y="4154081"/>
              <a:ext cx="2226908" cy="193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4" t="52365" r="56435" b="11318"/>
            <a:stretch/>
          </p:blipFill>
          <p:spPr bwMode="auto">
            <a:xfrm>
              <a:off x="2511152" y="4149080"/>
              <a:ext cx="2057400" cy="193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7"/>
            <p:cNvSpPr txBox="1"/>
            <p:nvPr/>
          </p:nvSpPr>
          <p:spPr>
            <a:xfrm>
              <a:off x="4126921" y="4561383"/>
              <a:ext cx="581712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KIR</a:t>
              </a:r>
              <a:endParaRPr lang="en-US" sz="1400" b="1" dirty="0"/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8167836" y="4802153"/>
              <a:ext cx="588095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PD-1</a:t>
              </a:r>
              <a:endParaRPr lang="en-US" sz="1200" b="1" dirty="0"/>
            </a:p>
          </p:txBody>
        </p:sp>
        <p:sp>
          <p:nvSpPr>
            <p:cNvPr id="56" name="TextBox 9"/>
            <p:cNvSpPr txBox="1"/>
            <p:nvPr/>
          </p:nvSpPr>
          <p:spPr>
            <a:xfrm>
              <a:off x="7519764" y="4043933"/>
              <a:ext cx="715181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LAG-3</a:t>
              </a:r>
              <a:endParaRPr lang="en-US" sz="1200" b="1" dirty="0"/>
            </a:p>
          </p:txBody>
        </p:sp>
        <p:sp>
          <p:nvSpPr>
            <p:cNvPr id="57" name="TextBox 12"/>
            <p:cNvSpPr txBox="1"/>
            <p:nvPr/>
          </p:nvSpPr>
          <p:spPr>
            <a:xfrm>
              <a:off x="8294918" y="4442113"/>
              <a:ext cx="813674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CTLA-4</a:t>
              </a:r>
              <a:endParaRPr lang="en-US" sz="1200" b="1" dirty="0"/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8095828" y="5738257"/>
              <a:ext cx="893104" cy="49859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B7-H3 </a:t>
              </a:r>
            </a:p>
            <a:p>
              <a:pPr algn="ctr"/>
              <a:r>
                <a:rPr lang="en-US" sz="1200" b="1" dirty="0" smtClean="0"/>
                <a:t>receptor</a:t>
              </a:r>
              <a:endParaRPr lang="en-US" sz="1200" b="1" dirty="0"/>
            </a:p>
          </p:txBody>
        </p:sp>
        <p:sp>
          <p:nvSpPr>
            <p:cNvPr id="60" name="TextBox 2"/>
            <p:cNvSpPr txBox="1"/>
            <p:nvPr/>
          </p:nvSpPr>
          <p:spPr>
            <a:xfrm>
              <a:off x="1678649" y="5013176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NK cell</a:t>
              </a:r>
              <a:endParaRPr lang="en-US" sz="1400" b="1" dirty="0"/>
            </a:p>
          </p:txBody>
        </p:sp>
        <p:sp>
          <p:nvSpPr>
            <p:cNvPr id="63" name="47 CuadroTexto"/>
            <p:cNvSpPr txBox="1">
              <a:spLocks noChangeArrowheads="1"/>
            </p:cNvSpPr>
            <p:nvPr/>
          </p:nvSpPr>
          <p:spPr bwMode="auto">
            <a:xfrm>
              <a:off x="72008" y="3870328"/>
              <a:ext cx="2551212" cy="4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1" tIns="45706" rIns="91411" bIns="45706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2400" dirty="0" smtClean="0">
                  <a:solidFill>
                    <a:srgbClr val="FFFF00"/>
                  </a:solidFill>
                </a:rPr>
                <a:t>Inhibitory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4" name="TextBox 14"/>
            <p:cNvSpPr txBox="1"/>
            <p:nvPr/>
          </p:nvSpPr>
          <p:spPr>
            <a:xfrm>
              <a:off x="5799885" y="5124053"/>
              <a:ext cx="643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 cell</a:t>
              </a:r>
              <a:endParaRPr lang="en-US" sz="1400" b="1" dirty="0"/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102940" y="6381328"/>
              <a:ext cx="6768752" cy="355482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l"/>
              <a:r>
                <a:rPr lang="en-US" sz="1050" dirty="0" smtClean="0"/>
                <a:t>KIR</a:t>
              </a:r>
              <a:r>
                <a:rPr lang="en-US" sz="1050" dirty="0"/>
                <a:t>, killer cell immunoglobulin-like receptor; 	</a:t>
              </a:r>
              <a:r>
                <a:rPr lang="en-US" sz="1050" dirty="0" smtClean="0"/>
                <a:t>LAG</a:t>
              </a:r>
              <a:r>
                <a:rPr lang="en-US" sz="1050" dirty="0"/>
                <a:t>-3, lymphocyte-activation gene 3; </a:t>
              </a:r>
              <a:endParaRPr lang="en-US" sz="1050" dirty="0" smtClean="0"/>
            </a:p>
            <a:p>
              <a:pPr algn="l"/>
              <a:r>
                <a:rPr lang="en-US" sz="1050" dirty="0"/>
                <a:t>CTLA-4, cytotoxic T-lymphocyte-associated protein 4; </a:t>
              </a:r>
              <a:r>
                <a:rPr lang="en-US" sz="1050" dirty="0" smtClean="0"/>
                <a:t>	PD</a:t>
              </a:r>
              <a:r>
                <a:rPr lang="en-US" sz="1050" dirty="0"/>
                <a:t>-1, programmed cell death protein 1</a:t>
              </a:r>
              <a:r>
                <a:rPr lang="en-US" sz="1050" dirty="0" smtClean="0"/>
                <a:t>.</a:t>
              </a:r>
              <a:endParaRPr lang="en-US" sz="1050" dirty="0"/>
            </a:p>
          </p:txBody>
        </p:sp>
        <p:sp>
          <p:nvSpPr>
            <p:cNvPr id="67" name="Line 3"/>
            <p:cNvSpPr>
              <a:spLocks noChangeShapeType="1"/>
            </p:cNvSpPr>
            <p:nvPr/>
          </p:nvSpPr>
          <p:spPr bwMode="auto">
            <a:xfrm>
              <a:off x="0" y="3789040"/>
              <a:ext cx="102870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lIns="91411" tIns="45706" rIns="91411" bIns="45706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5054" y="3463116"/>
            <a:ext cx="51435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sz="1050" dirty="0">
                <a:solidFill>
                  <a:srgbClr val="FFFFFF"/>
                </a:solidFill>
              </a:rPr>
              <a:t>SLAMF7, signaling lymphocytic activation molecule family member 7. </a:t>
            </a:r>
          </a:p>
        </p:txBody>
      </p:sp>
    </p:spTree>
    <p:extLst>
      <p:ext uri="{BB962C8B-B14F-4D97-AF65-F5344CB8AC3E}">
        <p14:creationId xmlns:p14="http://schemas.microsoft.com/office/powerpoint/2010/main" val="2109345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269" name="Rectángulo 268"/>
          <p:cNvSpPr/>
          <p:nvPr/>
        </p:nvSpPr>
        <p:spPr>
          <a:xfrm>
            <a:off x="5287541" y="5589257"/>
            <a:ext cx="4224205" cy="392399"/>
          </a:xfrm>
          <a:prstGeom prst="rect">
            <a:avLst/>
          </a:prstGeom>
          <a:solidFill>
            <a:srgbClr val="1200F7"/>
          </a:solidFill>
          <a:ln>
            <a:solidFill>
              <a:srgbClr val="FFFFFF"/>
            </a:solidFill>
          </a:ln>
        </p:spPr>
        <p:txBody>
          <a:bodyPr wrap="none" lIns="91426" tIns="45712" rIns="91426" bIns="45712">
            <a:spAutoFit/>
          </a:bodyPr>
          <a:lstStyle/>
          <a:p>
            <a:pPr lvl="1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FontTx/>
              <a:buChar char="•"/>
            </a:pPr>
            <a:r>
              <a:rPr lang="en-GB" sz="1800" dirty="0">
                <a:solidFill>
                  <a:srgbClr val="66FFFF"/>
                </a:solidFill>
                <a:cs typeface="ＭＳ Ｐゴシック" charset="0"/>
              </a:rPr>
              <a:t> </a:t>
            </a:r>
            <a:r>
              <a:rPr lang="en-GB" sz="1800" dirty="0">
                <a:solidFill>
                  <a:srgbClr val="FFFF00"/>
                </a:solidFill>
                <a:cs typeface="ＭＳ Ｐゴシック" charset="0"/>
              </a:rPr>
              <a:t>Phase I</a:t>
            </a:r>
            <a:r>
              <a:rPr lang="en-GB" sz="1800" dirty="0">
                <a:cs typeface="ＭＳ Ｐゴシック" charset="0"/>
              </a:rPr>
              <a:t>		n=25 </a:t>
            </a:r>
            <a:r>
              <a:rPr lang="en-GB" sz="1800" dirty="0">
                <a:cs typeface="ＭＳ Ｐゴシック" charset="0"/>
                <a:sym typeface="Wingdings" charset="0"/>
              </a:rPr>
              <a:t> </a:t>
            </a:r>
            <a:r>
              <a:rPr lang="en-GB" sz="1800" i="1" dirty="0">
                <a:cs typeface="ＭＳ Ｐゴシック" charset="0"/>
                <a:sym typeface="Wingdings" charset="0"/>
              </a:rPr>
              <a:t>26% SD</a:t>
            </a:r>
          </a:p>
        </p:txBody>
      </p:sp>
      <p:sp>
        <p:nvSpPr>
          <p:cNvPr id="267" name="47 CuadroTexto"/>
          <p:cNvSpPr txBox="1">
            <a:spLocks noChangeArrowheads="1"/>
          </p:cNvSpPr>
          <p:nvPr/>
        </p:nvSpPr>
        <p:spPr bwMode="auto">
          <a:xfrm>
            <a:off x="390977" y="116239"/>
            <a:ext cx="9505055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600" dirty="0" err="1">
                <a:solidFill>
                  <a:srgbClr val="FFFF00"/>
                </a:solidFill>
              </a:rPr>
              <a:t>Elotuzumab</a:t>
            </a:r>
            <a:r>
              <a:rPr lang="en-US" sz="3600" dirty="0">
                <a:solidFill>
                  <a:srgbClr val="FFFF00"/>
                </a:solidFill>
              </a:rPr>
              <a:t> (Anti-SLAM F7 </a:t>
            </a:r>
            <a:r>
              <a:rPr lang="en-US" sz="3600" dirty="0" err="1">
                <a:solidFill>
                  <a:srgbClr val="FFFF00"/>
                </a:solidFill>
              </a:rPr>
              <a:t>MoAb</a:t>
            </a:r>
            <a:r>
              <a:rPr lang="en-US" sz="3600" dirty="0">
                <a:solidFill>
                  <a:srgbClr val="FFFF00"/>
                </a:solidFill>
              </a:rPr>
              <a:t>) in MM</a:t>
            </a:r>
          </a:p>
        </p:txBody>
      </p:sp>
      <p:sp>
        <p:nvSpPr>
          <p:cNvPr id="279" name="Rectangle 8"/>
          <p:cNvSpPr>
            <a:spLocks noChangeArrowheads="1"/>
          </p:cNvSpPr>
          <p:nvPr/>
        </p:nvSpPr>
        <p:spPr bwMode="auto">
          <a:xfrm>
            <a:off x="3775352" y="6213231"/>
            <a:ext cx="6552728" cy="6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/>
          <a:p>
            <a:pPr marL="228563" indent="-228563" algn="l" eaLnBrk="1" hangingPunct="1">
              <a:spcBef>
                <a:spcPct val="0"/>
              </a:spcBef>
              <a:buAutoNum type="arabicPeriod"/>
            </a:pP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Hsi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ED et al.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Clin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Cancer Res. 2008;1; 	      2. Tai YT et al. Blood. 2008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3. Van Rhee F et al. Mol Cancer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Ther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. 2009;    4. Collins SM et al. Cancer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Imm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.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Immunother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. 2013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5.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Guo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H et al.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Mol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Cell Biol. 2014;	      6.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cs typeface="Arial" charset="0"/>
              </a:rPr>
              <a:t>Zonder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 et al Blood 2012</a:t>
            </a:r>
          </a:p>
        </p:txBody>
      </p:sp>
      <p:sp>
        <p:nvSpPr>
          <p:cNvPr id="280" name="Rectangle 13"/>
          <p:cNvSpPr txBox="1">
            <a:spLocks/>
          </p:cNvSpPr>
          <p:nvPr/>
        </p:nvSpPr>
        <p:spPr bwMode="auto">
          <a:xfrm>
            <a:off x="219681" y="1015383"/>
            <a:ext cx="5211861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6" rIns="91411" bIns="45706"/>
          <a:lstStyle/>
          <a:p>
            <a:pPr marL="260266" indent="-260266" algn="l" defTabSz="457045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FFFF00"/>
                </a:solidFill>
              </a:rPr>
              <a:t>SLAMF7</a:t>
            </a:r>
            <a:r>
              <a:rPr lang="es-ES_tradnl" sz="1400" dirty="0">
                <a:solidFill>
                  <a:srgbClr val="FFFFFF"/>
                </a:solidFill>
              </a:rPr>
              <a:t>: </a:t>
            </a:r>
            <a:r>
              <a:rPr lang="es-ES_tradnl" sz="1400" dirty="0" err="1">
                <a:solidFill>
                  <a:srgbClr val="FFFFFF"/>
                </a:solidFill>
              </a:rPr>
              <a:t>Signaling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Lymphocyte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Activation</a:t>
            </a:r>
            <a:r>
              <a:rPr lang="es-ES_tradnl" sz="1400" dirty="0">
                <a:solidFill>
                  <a:srgbClr val="FFFFFF"/>
                </a:solidFill>
              </a:rPr>
              <a:t> Molecule-1</a:t>
            </a:r>
            <a:r>
              <a:rPr lang="es-ES" sz="1400" dirty="0">
                <a:solidFill>
                  <a:srgbClr val="FFFFFF"/>
                </a:solidFill>
              </a:rPr>
              <a:t>. </a:t>
            </a:r>
            <a:r>
              <a:rPr lang="es-ES" sz="1400" dirty="0" err="1">
                <a:solidFill>
                  <a:srgbClr val="FFFFFF"/>
                </a:solidFill>
              </a:rPr>
              <a:t>Also</a:t>
            </a:r>
            <a:r>
              <a:rPr lang="es-ES" sz="1400" dirty="0">
                <a:solidFill>
                  <a:srgbClr val="FFFFFF"/>
                </a:solidFill>
              </a:rPr>
              <a:t> </a:t>
            </a:r>
            <a:r>
              <a:rPr lang="es-ES" sz="1400" dirty="0" err="1">
                <a:solidFill>
                  <a:srgbClr val="FFFFFF"/>
                </a:solidFill>
              </a:rPr>
              <a:t>called</a:t>
            </a:r>
            <a:r>
              <a:rPr lang="es-ES" sz="1400" dirty="0">
                <a:solidFill>
                  <a:srgbClr val="FFFFFF"/>
                </a:solidFill>
              </a:rPr>
              <a:t> CS1</a:t>
            </a:r>
          </a:p>
          <a:p>
            <a:pPr marL="260266" indent="-260266" algn="l" defTabSz="457045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dirty="0" err="1">
                <a:solidFill>
                  <a:prstClr val="white"/>
                </a:solidFill>
                <a:latin typeface="Arial"/>
                <a:cs typeface="Arial" charset="0"/>
              </a:rPr>
              <a:t>Elotuzumab</a:t>
            </a:r>
            <a:r>
              <a:rPr lang="en-US" sz="1400" dirty="0">
                <a:solidFill>
                  <a:prstClr val="white"/>
                </a:solidFill>
                <a:latin typeface="Arial"/>
                <a:cs typeface="Arial" charset="0"/>
              </a:rPr>
              <a:t> is a humanized IgG1 </a:t>
            </a:r>
            <a:r>
              <a:rPr lang="en-US" sz="1400" dirty="0" err="1">
                <a:solidFill>
                  <a:prstClr val="white"/>
                </a:solidFill>
                <a:latin typeface="Arial"/>
                <a:cs typeface="Arial" charset="0"/>
              </a:rPr>
              <a:t>mAb</a:t>
            </a:r>
            <a:r>
              <a:rPr lang="en-US" sz="1400" dirty="0">
                <a:solidFill>
                  <a:prstClr val="white"/>
                </a:solidFill>
                <a:latin typeface="Arial"/>
                <a:cs typeface="Arial" charset="0"/>
              </a:rPr>
              <a:t> targeting human CS1, a cell surface glycoprotein</a:t>
            </a:r>
            <a:r>
              <a:rPr lang="en-US" sz="1400" baseline="30000" dirty="0">
                <a:solidFill>
                  <a:prstClr val="white"/>
                </a:solidFill>
                <a:latin typeface="Arial"/>
                <a:cs typeface="Arial" charset="0"/>
              </a:rPr>
              <a:t>1,2</a:t>
            </a:r>
          </a:p>
          <a:p>
            <a:pPr marL="260266" indent="-260266" algn="l" defTabSz="457045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  <a:cs typeface="Arial" charset="0"/>
              </a:rPr>
              <a:t>CS1 is </a:t>
            </a:r>
            <a:r>
              <a:rPr lang="en-US" sz="1400" dirty="0">
                <a:solidFill>
                  <a:srgbClr val="00FFFF"/>
                </a:solidFill>
                <a:latin typeface="Arial"/>
                <a:cs typeface="Arial" charset="0"/>
              </a:rPr>
              <a:t>highly expressed on &gt;95% of MM cells</a:t>
            </a:r>
            <a:r>
              <a:rPr lang="en-US" sz="1400" baseline="30000" dirty="0">
                <a:solidFill>
                  <a:srgbClr val="00FFFF"/>
                </a:solidFill>
                <a:latin typeface="Arial"/>
                <a:cs typeface="Arial" charset="0"/>
              </a:rPr>
              <a:t>1</a:t>
            </a:r>
            <a:r>
              <a:rPr lang="en-US" sz="1400" baseline="30000" dirty="0">
                <a:solidFill>
                  <a:prstClr val="white"/>
                </a:solidFill>
                <a:latin typeface="Arial"/>
                <a:cs typeface="Arial" charset="0"/>
              </a:rPr>
              <a:t>-3</a:t>
            </a:r>
          </a:p>
          <a:p>
            <a:pPr marL="579242" lvl="1" indent="-317393" algn="l" defTabSz="457045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/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 charset="0"/>
              </a:rPr>
              <a:t>Also on </a:t>
            </a:r>
            <a:r>
              <a:rPr lang="en-US" sz="1400" dirty="0">
                <a:solidFill>
                  <a:prstClr val="white"/>
                </a:solidFill>
                <a:latin typeface="Arial"/>
                <a:cs typeface="Arial" charset="0"/>
              </a:rPr>
              <a:t>NK cells</a:t>
            </a:r>
          </a:p>
          <a:p>
            <a:pPr marL="579242" lvl="1" indent="-317393" algn="l" defTabSz="457045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  <a:cs typeface="Arial" charset="0"/>
              </a:rPr>
              <a:t>Little to no expression on normal tissues</a:t>
            </a:r>
          </a:p>
        </p:txBody>
      </p:sp>
      <p:grpSp>
        <p:nvGrpSpPr>
          <p:cNvPr id="281" name="Group 42"/>
          <p:cNvGrpSpPr/>
          <p:nvPr/>
        </p:nvGrpSpPr>
        <p:grpSpPr>
          <a:xfrm>
            <a:off x="102940" y="3317964"/>
            <a:ext cx="3719726" cy="3207395"/>
            <a:chOff x="431107" y="2858672"/>
            <a:chExt cx="3306423" cy="3207395"/>
          </a:xfrm>
        </p:grpSpPr>
        <p:pic>
          <p:nvPicPr>
            <p:cNvPr id="28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6057" y="3092521"/>
              <a:ext cx="3161212" cy="255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3" name="TextBox 38"/>
            <p:cNvSpPr txBox="1"/>
            <p:nvPr/>
          </p:nvSpPr>
          <p:spPr>
            <a:xfrm>
              <a:off x="588068" y="2867721"/>
              <a:ext cx="13768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045" eaLnBrk="1" hangingPunct="1">
                <a:spcBef>
                  <a:spcPct val="0"/>
                </a:spcBef>
              </a:pPr>
              <a:r>
                <a:rPr lang="en-US" sz="1100" dirty="0">
                  <a:solidFill>
                    <a:prstClr val="white"/>
                  </a:solidFill>
                  <a:cs typeface="Arial" charset="0"/>
                </a:rPr>
                <a:t>Normal plasma cells</a:t>
              </a:r>
            </a:p>
          </p:txBody>
        </p:sp>
        <p:sp>
          <p:nvSpPr>
            <p:cNvPr id="284" name="TextBox 39"/>
            <p:cNvSpPr txBox="1"/>
            <p:nvPr/>
          </p:nvSpPr>
          <p:spPr>
            <a:xfrm>
              <a:off x="2325282" y="2858672"/>
              <a:ext cx="10423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045" eaLnBrk="1" hangingPunct="1">
                <a:spcBef>
                  <a:spcPct val="0"/>
                </a:spcBef>
              </a:pPr>
              <a:r>
                <a:rPr lang="en-US" sz="1100" dirty="0" err="1">
                  <a:solidFill>
                    <a:prstClr val="white"/>
                  </a:solidFill>
                  <a:cs typeface="Arial" charset="0"/>
                </a:rPr>
                <a:t>Plasmacytoma</a:t>
              </a:r>
              <a:endParaRPr lang="en-US" sz="11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285" name="Text Box 8"/>
            <p:cNvSpPr txBox="1">
              <a:spLocks noChangeArrowheads="1"/>
            </p:cNvSpPr>
            <p:nvPr/>
          </p:nvSpPr>
          <p:spPr bwMode="auto">
            <a:xfrm>
              <a:off x="431107" y="5635180"/>
              <a:ext cx="1892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sz="1100" dirty="0">
                  <a:solidFill>
                    <a:prstClr val="white"/>
                  </a:solidFill>
                  <a:ea typeface="ＭＳ Ｐゴシック"/>
                  <a:cs typeface="ＭＳ Ｐゴシック"/>
                </a:rPr>
                <a:t>Lymphoplasmacytic lymphoma</a:t>
              </a:r>
            </a:p>
          </p:txBody>
        </p:sp>
        <p:sp>
          <p:nvSpPr>
            <p:cNvPr id="286" name="Text Box 6"/>
            <p:cNvSpPr txBox="1">
              <a:spLocks noChangeArrowheads="1"/>
            </p:cNvSpPr>
            <p:nvPr/>
          </p:nvSpPr>
          <p:spPr bwMode="auto">
            <a:xfrm>
              <a:off x="2059542" y="5635180"/>
              <a:ext cx="167798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sz="1100" dirty="0">
                  <a:solidFill>
                    <a:prstClr val="white"/>
                  </a:solidFill>
                  <a:ea typeface="ＭＳ Ｐゴシック"/>
                  <a:cs typeface="ＭＳ Ｐゴシック"/>
                </a:rPr>
                <a:t>MM cells in bone marrow</a:t>
              </a:r>
            </a:p>
          </p:txBody>
        </p:sp>
      </p:grpSp>
      <p:pic>
        <p:nvPicPr>
          <p:cNvPr id="271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061" y="1412776"/>
            <a:ext cx="3062372" cy="21945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72" name="TextBox 5"/>
          <p:cNvSpPr txBox="1"/>
          <p:nvPr/>
        </p:nvSpPr>
        <p:spPr>
          <a:xfrm>
            <a:off x="5956055" y="980733"/>
            <a:ext cx="3435927" cy="40009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Dual mechanism of action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999486" y="3789055"/>
            <a:ext cx="5112568" cy="1607603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 algn="just">
              <a:spcAft>
                <a:spcPts val="1400"/>
              </a:spcAft>
            </a:pPr>
            <a:r>
              <a:rPr lang="en-US" sz="1400" dirty="0"/>
              <a:t>Binding to SLAMF7 directly activates Natural Killer cells,</a:t>
            </a:r>
            <a:r>
              <a:rPr lang="en-US" sz="1400" baseline="30000" dirty="0"/>
              <a:t>4</a:t>
            </a:r>
            <a:r>
              <a:rPr lang="en-US" sz="1400" dirty="0"/>
              <a:t> but not myeloma cells</a:t>
            </a:r>
            <a:r>
              <a:rPr lang="en-US" sz="1400" baseline="30000" dirty="0"/>
              <a:t>5</a:t>
            </a:r>
            <a:r>
              <a:rPr lang="en-US" sz="1400" dirty="0"/>
              <a:t> </a:t>
            </a:r>
          </a:p>
          <a:p>
            <a:pPr algn="just">
              <a:spcAft>
                <a:spcPts val="1400"/>
              </a:spcAft>
            </a:pPr>
            <a:r>
              <a:rPr lang="en-US" sz="1400" dirty="0"/>
              <a:t>When bound to myeloma via SLAMF7, </a:t>
            </a:r>
            <a:r>
              <a:rPr lang="en-US" sz="1400" dirty="0" err="1"/>
              <a:t>Elo</a:t>
            </a:r>
            <a:r>
              <a:rPr lang="en-US" sz="1400" dirty="0"/>
              <a:t> activates Natural Killer cells via a CD16 mediated pathway, enabling selective killing via antibody-dependent cellular cytotoxicity (</a:t>
            </a:r>
            <a:r>
              <a:rPr lang="en-US" sz="1400" dirty="0">
                <a:solidFill>
                  <a:srgbClr val="FFFF00"/>
                </a:solidFill>
              </a:rPr>
              <a:t>ADCC</a:t>
            </a:r>
            <a:r>
              <a:rPr lang="en-US" sz="1400" dirty="0"/>
              <a:t>) with minimal effects on normal tissue</a:t>
            </a:r>
          </a:p>
        </p:txBody>
      </p:sp>
    </p:spTree>
    <p:extLst>
      <p:ext uri="{BB962C8B-B14F-4D97-AF65-F5344CB8AC3E}">
        <p14:creationId xmlns:p14="http://schemas.microsoft.com/office/powerpoint/2010/main" val="2795167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" name="47 CuadroTexto"/>
          <p:cNvSpPr txBox="1">
            <a:spLocks noChangeArrowheads="1"/>
          </p:cNvSpPr>
          <p:nvPr/>
        </p:nvSpPr>
        <p:spPr bwMode="auto">
          <a:xfrm>
            <a:off x="3" y="116241"/>
            <a:ext cx="10286999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200" dirty="0" err="1">
                <a:solidFill>
                  <a:srgbClr val="FFFF00"/>
                </a:solidFill>
              </a:rPr>
              <a:t>Elotuzumab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synergizes with </a:t>
            </a:r>
            <a:r>
              <a:rPr lang="en-US" sz="3200" dirty="0" err="1" smtClean="0">
                <a:solidFill>
                  <a:srgbClr val="FFFF00"/>
                </a:solidFill>
              </a:rPr>
              <a:t>Lenalidomide</a:t>
            </a:r>
            <a:r>
              <a:rPr lang="en-US" sz="3200" dirty="0" smtClean="0">
                <a:solidFill>
                  <a:srgbClr val="FFFF00"/>
                </a:solidFill>
              </a:rPr>
              <a:t> in MM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2" name="Footer Placeholder 4"/>
          <p:cNvSpPr txBox="1">
            <a:spLocks/>
          </p:cNvSpPr>
          <p:nvPr/>
        </p:nvSpPr>
        <p:spPr>
          <a:xfrm>
            <a:off x="96325" y="6441029"/>
            <a:ext cx="1001572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spAutoFit/>
          </a:bodyPr>
          <a:lstStyle>
            <a:defPPr>
              <a:defRPr lang="es-ES"/>
            </a:defPPr>
            <a:lvl1pPr marL="0" algn="ctr" defTabSz="914400" rtl="0" eaLnBrk="1" latinLnBrk="0" hangingPunct="1">
              <a:lnSpc>
                <a:spcPct val="85000"/>
              </a:lnSpc>
              <a:defRPr lang="en-US" sz="1000" b="0" i="0" kern="1200" dirty="0" smtClean="0">
                <a:solidFill>
                  <a:srgbClr val="064F59"/>
                </a:solidFill>
                <a:latin typeface="Arial"/>
                <a:ea typeface="BiauKai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spcBef>
                <a:spcPts val="240"/>
              </a:spcBef>
            </a:pPr>
            <a:r>
              <a:rPr lang="en-GB" sz="1200" b="1" dirty="0" smtClean="0">
                <a:solidFill>
                  <a:srgbClr val="A6A6A6"/>
                </a:solidFill>
                <a:cs typeface="Calibri" pitchFamily="34" charset="0"/>
              </a:rPr>
              <a:t>ADCC, antibody-dependent cellular cytotoxicity; NK, natural killer; SLAMF7, </a:t>
            </a:r>
            <a:r>
              <a:rPr lang="en-GB" sz="1200" b="1" dirty="0" err="1" smtClean="0">
                <a:solidFill>
                  <a:srgbClr val="A6A6A6"/>
                </a:solidFill>
                <a:cs typeface="Calibri" pitchFamily="34" charset="0"/>
              </a:rPr>
              <a:t>signaling</a:t>
            </a:r>
            <a:r>
              <a:rPr lang="en-GB" sz="1200" b="1" dirty="0" smtClean="0">
                <a:solidFill>
                  <a:srgbClr val="A6A6A6"/>
                </a:solidFill>
                <a:cs typeface="Calibri" pitchFamily="34" charset="0"/>
              </a:rPr>
              <a:t> lymphocytic activation molecule family member 7</a:t>
            </a:r>
          </a:p>
          <a:p>
            <a:pPr marL="177800" indent="-177800" algn="l">
              <a:lnSpc>
                <a:spcPct val="80000"/>
              </a:lnSpc>
              <a:spcBef>
                <a:spcPts val="240"/>
              </a:spcBef>
            </a:pPr>
            <a:r>
              <a:rPr lang="en-GB" sz="1200" b="1" dirty="0" smtClean="0">
                <a:solidFill>
                  <a:srgbClr val="A6A6A6"/>
                </a:solidFill>
                <a:cs typeface="Calibri" pitchFamily="34" charset="0"/>
              </a:rPr>
              <a:t>1. 	</a:t>
            </a:r>
            <a:r>
              <a:rPr lang="en-GB" sz="1200" b="1" dirty="0" err="1" smtClean="0">
                <a:solidFill>
                  <a:srgbClr val="A6A6A6"/>
                </a:solidFill>
                <a:cs typeface="Calibri" pitchFamily="34" charset="0"/>
              </a:rPr>
              <a:t>Balasa</a:t>
            </a:r>
            <a:r>
              <a:rPr lang="en-GB" sz="1200" b="1" dirty="0" smtClean="0">
                <a:solidFill>
                  <a:srgbClr val="A6A6A6"/>
                </a:solidFill>
                <a:cs typeface="Calibri" pitchFamily="34" charset="0"/>
              </a:rPr>
              <a:t> B et al. </a:t>
            </a:r>
            <a:r>
              <a:rPr lang="en-GB" sz="1200" b="1" i="1" dirty="0" smtClean="0">
                <a:solidFill>
                  <a:srgbClr val="A6A6A6"/>
                </a:solidFill>
                <a:cs typeface="Calibri" pitchFamily="34" charset="0"/>
              </a:rPr>
              <a:t>Cancer </a:t>
            </a:r>
            <a:r>
              <a:rPr lang="en-GB" sz="1200" b="1" i="1" dirty="0" err="1" smtClean="0">
                <a:solidFill>
                  <a:srgbClr val="A6A6A6"/>
                </a:solidFill>
                <a:cs typeface="Calibri" pitchFamily="34" charset="0"/>
              </a:rPr>
              <a:t>Immunol</a:t>
            </a:r>
            <a:r>
              <a:rPr lang="en-GB" sz="1200" b="1" i="1" dirty="0" smtClean="0">
                <a:solidFill>
                  <a:srgbClr val="A6A6A6"/>
                </a:solidFill>
                <a:cs typeface="Calibri" pitchFamily="34" charset="0"/>
              </a:rPr>
              <a:t> </a:t>
            </a:r>
            <a:r>
              <a:rPr lang="en-GB" sz="1200" b="1" i="1" dirty="0" err="1" smtClean="0">
                <a:solidFill>
                  <a:srgbClr val="A6A6A6"/>
                </a:solidFill>
                <a:cs typeface="Calibri" pitchFamily="34" charset="0"/>
              </a:rPr>
              <a:t>Immunother</a:t>
            </a:r>
            <a:r>
              <a:rPr lang="en-GB" sz="1200" b="1" i="1" dirty="0" smtClean="0">
                <a:solidFill>
                  <a:srgbClr val="A6A6A6"/>
                </a:solidFill>
                <a:cs typeface="Calibri" pitchFamily="34" charset="0"/>
              </a:rPr>
              <a:t>. </a:t>
            </a:r>
            <a:r>
              <a:rPr lang="en-GB" sz="1200" b="1" dirty="0" smtClean="0">
                <a:solidFill>
                  <a:srgbClr val="A6A6A6"/>
                </a:solidFill>
                <a:cs typeface="Calibri" pitchFamily="34" charset="0"/>
              </a:rPr>
              <a:t>2015;64:61-73.</a:t>
            </a:r>
            <a:endParaRPr lang="en-GB" sz="1200" b="1" dirty="0">
              <a:solidFill>
                <a:srgbClr val="A6A6A6"/>
              </a:solidFill>
              <a:cs typeface="Calibri" pitchFamily="34" charset="0"/>
            </a:endParaRPr>
          </a:p>
        </p:txBody>
      </p:sp>
      <p:sp>
        <p:nvSpPr>
          <p:cNvPr id="83" name="TextBox 39"/>
          <p:cNvSpPr txBox="1"/>
          <p:nvPr/>
        </p:nvSpPr>
        <p:spPr>
          <a:xfrm>
            <a:off x="746451" y="1218466"/>
            <a:ext cx="5487069" cy="877163"/>
          </a:xfrm>
          <a:prstGeom prst="rect">
            <a:avLst/>
          </a:prstGeom>
          <a:gradFill rotWithShape="1">
            <a:gsLst>
              <a:gs pos="0">
                <a:srgbClr val="075868">
                  <a:tint val="50000"/>
                  <a:satMod val="300000"/>
                </a:srgbClr>
              </a:gs>
              <a:gs pos="35000">
                <a:srgbClr val="075868">
                  <a:tint val="37000"/>
                  <a:satMod val="300000"/>
                </a:srgbClr>
              </a:gs>
              <a:gs pos="100000">
                <a:srgbClr val="07586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7586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82880" rIns="182880" b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Lenalidomide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Induces myeloma cell injury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lowers threshold for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NK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cell–mediated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killing of myeloma cells by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elotuzumab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4" name="Group 3"/>
          <p:cNvGrpSpPr/>
          <p:nvPr/>
        </p:nvGrpSpPr>
        <p:grpSpPr>
          <a:xfrm>
            <a:off x="2164413" y="2117278"/>
            <a:ext cx="6723505" cy="3318765"/>
            <a:chOff x="1523603" y="1950073"/>
            <a:chExt cx="7080845" cy="3495151"/>
          </a:xfrm>
        </p:grpSpPr>
        <p:sp>
          <p:nvSpPr>
            <p:cNvPr id="85" name="Lightning Bolt 45"/>
            <p:cNvSpPr/>
            <p:nvPr/>
          </p:nvSpPr>
          <p:spPr>
            <a:xfrm rot="1261548">
              <a:off x="1523603" y="1950073"/>
              <a:ext cx="720080" cy="504056"/>
            </a:xfrm>
            <a:prstGeom prst="lightningBolt">
              <a:avLst/>
            </a:prstGeom>
            <a:gradFill rotWithShape="1">
              <a:gsLst>
                <a:gs pos="0">
                  <a:srgbClr val="075868">
                    <a:tint val="50000"/>
                    <a:satMod val="300000"/>
                  </a:srgbClr>
                </a:gs>
                <a:gs pos="35000">
                  <a:srgbClr val="075868">
                    <a:tint val="37000"/>
                    <a:satMod val="300000"/>
                  </a:srgbClr>
                </a:gs>
                <a:gs pos="100000">
                  <a:srgbClr val="075868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7586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Curved Left Arrow 41"/>
            <p:cNvSpPr/>
            <p:nvPr/>
          </p:nvSpPr>
          <p:spPr>
            <a:xfrm rot="10800000" flipH="1">
              <a:off x="7380312" y="2852936"/>
              <a:ext cx="1224136" cy="2592288"/>
            </a:xfrm>
            <a:prstGeom prst="curvedLeftArrow">
              <a:avLst>
                <a:gd name="adj1" fmla="val 25000"/>
                <a:gd name="adj2" fmla="val 45286"/>
                <a:gd name="adj3" fmla="val 52967"/>
              </a:avLst>
            </a:prstGeom>
            <a:gradFill rotWithShape="1">
              <a:gsLst>
                <a:gs pos="0">
                  <a:srgbClr val="075868">
                    <a:tint val="50000"/>
                    <a:satMod val="300000"/>
                  </a:srgbClr>
                </a:gs>
                <a:gs pos="35000">
                  <a:srgbClr val="075868">
                    <a:tint val="37000"/>
                    <a:satMod val="300000"/>
                  </a:srgbClr>
                </a:gs>
                <a:gs pos="100000">
                  <a:srgbClr val="075868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7586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7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875907">
              <a:off x="4660095" y="2656523"/>
              <a:ext cx="549932" cy="374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793690">
              <a:off x="3472123" y="2577981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13441">
              <a:off x="3711435" y="2803810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" name="Group 28"/>
            <p:cNvGrpSpPr/>
            <p:nvPr/>
          </p:nvGrpSpPr>
          <p:grpSpPr>
            <a:xfrm>
              <a:off x="2060279" y="2049045"/>
              <a:ext cx="5248023" cy="2744854"/>
              <a:chOff x="2946218" y="2390673"/>
              <a:chExt cx="3500760" cy="1605460"/>
            </a:xfrm>
          </p:grpSpPr>
          <p:sp>
            <p:nvSpPr>
              <p:cNvPr id="106" name="TextBox 26"/>
              <p:cNvSpPr txBox="1">
                <a:spLocks noChangeArrowheads="1"/>
              </p:cNvSpPr>
              <p:nvPr/>
            </p:nvSpPr>
            <p:spPr bwMode="auto">
              <a:xfrm>
                <a:off x="5390235" y="3711755"/>
                <a:ext cx="838299" cy="284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Arial" panose="020B0604020202020204" pitchFamily="34" charset="0"/>
                  </a:rPr>
                  <a:t>Direct NK cell activation</a:t>
                </a:r>
              </a:p>
            </p:txBody>
          </p:sp>
          <p:pic>
            <p:nvPicPr>
              <p:cNvPr id="133" name="Picture 2" descr="P:\Elotuzumab\BMELGL14X113_MedAdBoard\2_Content\5_Art\3_MOA\BMELGL14X113_meyloma_cell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45141" flipH="1">
                <a:off x="2946218" y="2390673"/>
                <a:ext cx="1427162" cy="1363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Picture 4" descr="P:\Elotuzumab\BMELGL14X113_MedAdBoard\2_Content\5_Art\3_MOA\BMELGL14x113_1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7192" y="3021040"/>
                <a:ext cx="444500" cy="5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Picture 12"/>
              <p:cNvPicPr>
                <a:picLocks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016949" y="2456035"/>
                <a:ext cx="1430029" cy="1318228"/>
              </a:xfrm>
              <a:prstGeom prst="rect">
                <a:avLst/>
              </a:prstGeom>
              <a:noFill/>
              <a:ln>
                <a:noFill/>
              </a:ln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dist="35921" dir="2700000" algn="ctr" rotWithShape="0">
                  <a:srgbClr val="EEECE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Picture 5" descr="P:\Elotuzumab\BMELGL14X113_MedAdBoard\2_Content\5_Art\3_MOA\BMELGL14x113_2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duotone>
                  <a:srgbClr val="EEECE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481197" y="3021040"/>
                <a:ext cx="332631" cy="164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" name="TextBox 6"/>
              <p:cNvSpPr txBox="1">
                <a:spLocks noChangeArrowheads="1"/>
              </p:cNvSpPr>
              <p:nvPr/>
            </p:nvSpPr>
            <p:spPr bwMode="auto">
              <a:xfrm>
                <a:off x="5452381" y="2608164"/>
                <a:ext cx="539784" cy="208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Arial" panose="020B0604020202020204" pitchFamily="34" charset="0"/>
                  </a:rPr>
                  <a:t>NK cell</a:t>
                </a:r>
              </a:p>
            </p:txBody>
          </p:sp>
          <p:pic>
            <p:nvPicPr>
              <p:cNvPr id="138" name="Picture 6" descr="P:\Elotuzumab\BMELGL14X113_MedAdBoard\2_Content\5_Art\3_MOA\BMELGL14x113_3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76633" flipH="1">
                <a:off x="4794250" y="2992335"/>
                <a:ext cx="377825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TextBox 19"/>
              <p:cNvSpPr txBox="1">
                <a:spLocks noChangeArrowheads="1"/>
              </p:cNvSpPr>
              <p:nvPr/>
            </p:nvSpPr>
            <p:spPr bwMode="auto">
              <a:xfrm>
                <a:off x="4237761" y="3501114"/>
                <a:ext cx="751805" cy="18958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Arial" panose="020B0604020202020204" pitchFamily="34" charset="0"/>
                  </a:rPr>
                  <a:t>Elotuzumab</a:t>
                </a:r>
              </a:p>
            </p:txBody>
          </p:sp>
          <p:sp>
            <p:nvSpPr>
              <p:cNvPr id="140" name="TextBox 18"/>
              <p:cNvSpPr txBox="1"/>
              <p:nvPr/>
            </p:nvSpPr>
            <p:spPr>
              <a:xfrm>
                <a:off x="4320114" y="2393974"/>
                <a:ext cx="588920" cy="170627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SLAMF7</a:t>
                </a:r>
              </a:p>
            </p:txBody>
          </p:sp>
          <p:cxnSp>
            <p:nvCxnSpPr>
              <p:cNvPr id="141" name="Straight Connector 22"/>
              <p:cNvCxnSpPr>
                <a:cxnSpLocks noChangeShapeType="1"/>
              </p:cNvCxnSpPr>
              <p:nvPr/>
            </p:nvCxnSpPr>
            <p:spPr bwMode="auto">
              <a:xfrm flipV="1">
                <a:off x="4621693" y="3189510"/>
                <a:ext cx="96068" cy="336938"/>
              </a:xfrm>
              <a:prstGeom prst="line">
                <a:avLst/>
              </a:prstGeom>
              <a:noFill/>
              <a:ln w="19050" algn="ctr">
                <a:solidFill>
                  <a:srgbClr val="075868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142" name="Straight Connector 23"/>
              <p:cNvCxnSpPr>
                <a:cxnSpLocks noChangeShapeType="1"/>
                <a:endCxn id="139" idx="2"/>
              </p:cNvCxnSpPr>
              <p:nvPr/>
            </p:nvCxnSpPr>
            <p:spPr bwMode="auto">
              <a:xfrm flipH="1" flipV="1">
                <a:off x="4613664" y="3690700"/>
                <a:ext cx="296234" cy="130573"/>
              </a:xfrm>
              <a:prstGeom prst="line">
                <a:avLst/>
              </a:prstGeom>
              <a:noFill/>
              <a:ln w="19050" algn="ctr">
                <a:solidFill>
                  <a:srgbClr val="075868"/>
                </a:solidFill>
                <a:prstDash val="sysDash"/>
                <a:round/>
                <a:headEnd/>
                <a:tailEnd/>
              </a:ln>
            </p:spPr>
          </p:cxnSp>
        </p:grpSp>
        <p:pic>
          <p:nvPicPr>
            <p:cNvPr id="91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431005">
              <a:off x="5175971" y="4047255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431005">
              <a:off x="5317898" y="4194116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5" descr="P:\Elotuzumab\BMELGL14X113_MedAdBoard\2_Content\5_Art\3_MOA\BMELGL14x113_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304073">
              <a:off x="5048138" y="4259158"/>
              <a:ext cx="498650" cy="28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646" y="3342805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13441">
              <a:off x="3851920" y="2910757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06649">
              <a:off x="3855403" y="2715583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495205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4" descr="P:\Elotuzumab\BMELGL14X113_MedAdBoard\2_Content\5_Art\3_MOA\BMELGL14x113_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383915">
              <a:off x="3783395" y="2612835"/>
              <a:ext cx="666354" cy="1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9" name="Straight Connector 23"/>
            <p:cNvCxnSpPr>
              <a:cxnSpLocks noChangeShapeType="1"/>
            </p:cNvCxnSpPr>
            <p:nvPr/>
          </p:nvCxnSpPr>
          <p:spPr bwMode="auto">
            <a:xfrm flipV="1">
              <a:off x="4139952" y="2262685"/>
              <a:ext cx="152400" cy="360040"/>
            </a:xfrm>
            <a:prstGeom prst="line">
              <a:avLst/>
            </a:prstGeom>
            <a:noFill/>
            <a:ln w="19050" algn="ctr">
              <a:solidFill>
                <a:srgbClr val="075868"/>
              </a:solidFill>
              <a:prstDash val="sysDash"/>
              <a:round/>
              <a:headEnd/>
              <a:tailEnd/>
            </a:ln>
          </p:spPr>
        </p:cxnSp>
        <p:sp>
          <p:nvSpPr>
            <p:cNvPr id="100" name="TextBox 26"/>
            <p:cNvSpPr txBox="1">
              <a:spLocks noChangeArrowheads="1"/>
            </p:cNvSpPr>
            <p:nvPr/>
          </p:nvSpPr>
          <p:spPr bwMode="auto">
            <a:xfrm>
              <a:off x="4644007" y="2444355"/>
              <a:ext cx="648072" cy="29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ADCC</a:t>
              </a:r>
            </a:p>
          </p:txBody>
        </p:sp>
        <p:sp>
          <p:nvSpPr>
            <p:cNvPr id="101" name="TextBox 33"/>
            <p:cNvSpPr txBox="1"/>
            <p:nvPr/>
          </p:nvSpPr>
          <p:spPr>
            <a:xfrm>
              <a:off x="4842319" y="3286929"/>
              <a:ext cx="694165" cy="275514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CD16a</a:t>
              </a:r>
            </a:p>
          </p:txBody>
        </p:sp>
        <p:pic>
          <p:nvPicPr>
            <p:cNvPr id="102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924270">
              <a:off x="5401545" y="4374109"/>
              <a:ext cx="549932" cy="374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" name="TextBox 42"/>
            <p:cNvSpPr txBox="1"/>
            <p:nvPr/>
          </p:nvSpPr>
          <p:spPr>
            <a:xfrm>
              <a:off x="5911396" y="2996952"/>
              <a:ext cx="478415" cy="680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+</a:t>
              </a:r>
            </a:p>
          </p:txBody>
        </p:sp>
        <p:sp>
          <p:nvSpPr>
            <p:cNvPr id="104" name="Arc 43"/>
            <p:cNvSpPr/>
            <p:nvPr/>
          </p:nvSpPr>
          <p:spPr>
            <a:xfrm rot="1519737">
              <a:off x="5865507" y="3484759"/>
              <a:ext cx="417101" cy="562145"/>
            </a:xfrm>
            <a:prstGeom prst="arc">
              <a:avLst>
                <a:gd name="adj1" fmla="val 16200000"/>
                <a:gd name="adj2" fmla="val 5081554"/>
              </a:avLst>
            </a:prstGeom>
            <a:noFill/>
            <a:ln w="57150" cap="flat" cmpd="sng" algn="ctr">
              <a:solidFill>
                <a:srgbClr val="064F59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Arc 44"/>
            <p:cNvSpPr/>
            <p:nvPr/>
          </p:nvSpPr>
          <p:spPr>
            <a:xfrm rot="15999742" flipV="1">
              <a:off x="5628614" y="2937067"/>
              <a:ext cx="278566" cy="575379"/>
            </a:xfrm>
            <a:prstGeom prst="arc">
              <a:avLst>
                <a:gd name="adj1" fmla="val 16200000"/>
                <a:gd name="adj2" fmla="val 5081554"/>
              </a:avLst>
            </a:prstGeom>
            <a:noFill/>
            <a:ln w="57150" cap="flat" cmpd="sng" algn="ctr">
              <a:solidFill>
                <a:srgbClr val="064F59"/>
              </a:solidFill>
              <a:prstDash val="solid"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3" name="TextBox 38"/>
          <p:cNvSpPr txBox="1"/>
          <p:nvPr/>
        </p:nvSpPr>
        <p:spPr>
          <a:xfrm>
            <a:off x="2402632" y="5144129"/>
            <a:ext cx="5328592" cy="877163"/>
          </a:xfrm>
          <a:prstGeom prst="rect">
            <a:avLst/>
          </a:prstGeom>
          <a:gradFill rotWithShape="1">
            <a:gsLst>
              <a:gs pos="0">
                <a:srgbClr val="075868">
                  <a:tint val="50000"/>
                  <a:satMod val="300000"/>
                </a:srgbClr>
              </a:gs>
              <a:gs pos="35000">
                <a:srgbClr val="075868">
                  <a:tint val="37000"/>
                  <a:satMod val="300000"/>
                </a:srgbClr>
              </a:gs>
              <a:gs pos="100000">
                <a:srgbClr val="07586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7586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82880" rIns="182880" b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Lenalidomide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Enhances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adaptive and innate immune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including production of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IL-2,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NK cell activity</a:t>
            </a:r>
          </a:p>
        </p:txBody>
      </p:sp>
      <p:sp>
        <p:nvSpPr>
          <p:cNvPr id="144" name="TextBox 7"/>
          <p:cNvSpPr txBox="1">
            <a:spLocks noChangeArrowheads="1"/>
          </p:cNvSpPr>
          <p:nvPr/>
        </p:nvSpPr>
        <p:spPr bwMode="auto">
          <a:xfrm>
            <a:off x="2896229" y="2514608"/>
            <a:ext cx="14551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54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Myeloma 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54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54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ell</a:t>
            </a:r>
          </a:p>
        </p:txBody>
      </p:sp>
    </p:spTree>
    <p:extLst>
      <p:ext uri="{BB962C8B-B14F-4D97-AF65-F5344CB8AC3E}">
        <p14:creationId xmlns:p14="http://schemas.microsoft.com/office/powerpoint/2010/main" val="4121784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1340768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" name="47 CuadroTexto"/>
          <p:cNvSpPr txBox="1">
            <a:spLocks noChangeArrowheads="1"/>
          </p:cNvSpPr>
          <p:nvPr/>
        </p:nvSpPr>
        <p:spPr bwMode="auto">
          <a:xfrm>
            <a:off x="462979" y="116234"/>
            <a:ext cx="9289033" cy="10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Eloquent-2: </a:t>
            </a:r>
            <a:r>
              <a:rPr lang="en-US" sz="3200" dirty="0" err="1" smtClean="0">
                <a:solidFill>
                  <a:srgbClr val="FFFF00"/>
                </a:solidFill>
              </a:rPr>
              <a:t>Elo</a:t>
            </a:r>
            <a:r>
              <a:rPr lang="en-US" sz="3200" dirty="0" smtClean="0">
                <a:solidFill>
                  <a:srgbClr val="FFFF00"/>
                </a:solidFill>
              </a:rPr>
              <a:t> + </a:t>
            </a:r>
            <a:r>
              <a:rPr lang="en-US" sz="3200" dirty="0" err="1" smtClean="0">
                <a:solidFill>
                  <a:srgbClr val="FFFF00"/>
                </a:solidFill>
              </a:rPr>
              <a:t>Ld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vs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Ld</a:t>
            </a:r>
            <a:endParaRPr lang="en-US" sz="3200" dirty="0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Study Design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8" name="Text Box 38"/>
          <p:cNvSpPr txBox="1">
            <a:spLocks noChangeArrowheads="1"/>
          </p:cNvSpPr>
          <p:nvPr/>
        </p:nvSpPr>
        <p:spPr bwMode="auto">
          <a:xfrm>
            <a:off x="838199" y="5981244"/>
            <a:ext cx="8769350" cy="73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2" rIns="91426" bIns="45712" anchor="b">
            <a:spAutoFit/>
          </a:bodyPr>
          <a:lstStyle/>
          <a:p>
            <a:pPr defTabSz="457128">
              <a:spcBef>
                <a:spcPct val="50000"/>
              </a:spcBef>
            </a:pPr>
            <a:endParaRPr lang="en-US" sz="1200">
              <a:solidFill>
                <a:srgbClr val="0000FF"/>
              </a:solidFill>
              <a:cs typeface="Arial" charset="0"/>
            </a:endParaRPr>
          </a:p>
          <a:p>
            <a:pPr defTabSz="457128"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cs typeface="Arial" charset="0"/>
              </a:rPr>
              <a:t/>
            </a:r>
            <a:br>
              <a:rPr lang="en-US" sz="1200">
                <a:solidFill>
                  <a:srgbClr val="0000FF"/>
                </a:solidFill>
                <a:cs typeface="Arial" charset="0"/>
              </a:rPr>
            </a:br>
            <a:endParaRPr lang="en-US" sz="12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" name="Text Box 22"/>
          <p:cNvSpPr txBox="1">
            <a:spLocks noChangeArrowheads="1"/>
          </p:cNvSpPr>
          <p:nvPr/>
        </p:nvSpPr>
        <p:spPr bwMode="auto">
          <a:xfrm>
            <a:off x="7735788" y="6525354"/>
            <a:ext cx="2551212" cy="2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2" rIns="91426" bIns="45712">
            <a:spAutoFit/>
          </a:bodyPr>
          <a:lstStyle/>
          <a:p>
            <a:pPr algn="r"/>
            <a:r>
              <a:rPr lang="en-US" sz="1200" i="1" dirty="0" err="1" smtClean="0">
                <a:solidFill>
                  <a:srgbClr val="C1C1C1"/>
                </a:solidFill>
                <a:cs typeface="Arial" charset="0"/>
              </a:rPr>
              <a:t>Lonial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 </a:t>
            </a:r>
            <a:r>
              <a:rPr lang="en-US" sz="1200" i="1" dirty="0">
                <a:solidFill>
                  <a:srgbClr val="C1C1C1"/>
                </a:solidFill>
                <a:cs typeface="Arial" charset="0"/>
              </a:rPr>
              <a:t>et al. 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NEJM 2015</a:t>
            </a:r>
            <a:endParaRPr lang="de-DE" sz="1200" i="1" dirty="0">
              <a:solidFill>
                <a:srgbClr val="C1C1C1"/>
              </a:solidFill>
              <a:cs typeface="Arial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770413" y="2101548"/>
            <a:ext cx="8721321" cy="3775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Open-label, randomized, </a:t>
            </a:r>
            <a:r>
              <a:rPr kumimoji="0" lang="en-GB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multicenter</a:t>
            </a: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phase 3 trial (ELOQUENT-2)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Endpoints: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Co-primary: PFS and ORR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endpoints: overall survival (data not yet mature); </a:t>
            </a: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duration of response, quality of life, safety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patients received premedication to mitigate infusion reactions prior to </a:t>
            </a:r>
            <a:r>
              <a:rPr kumimoji="0" lang="en-GB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</a:t>
            </a: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administration</a:t>
            </a:r>
          </a:p>
        </p:txBody>
      </p:sp>
      <p:grpSp>
        <p:nvGrpSpPr>
          <p:cNvPr id="40" name="Group 16"/>
          <p:cNvGrpSpPr/>
          <p:nvPr/>
        </p:nvGrpSpPr>
        <p:grpSpPr>
          <a:xfrm>
            <a:off x="967038" y="2534711"/>
            <a:ext cx="8496944" cy="2406461"/>
            <a:chOff x="467544" y="1419622"/>
            <a:chExt cx="8496944" cy="2406461"/>
          </a:xfrm>
        </p:grpSpPr>
        <p:sp>
          <p:nvSpPr>
            <p:cNvPr id="41" name="Rounded Rectangle 4"/>
            <p:cNvSpPr/>
            <p:nvPr/>
          </p:nvSpPr>
          <p:spPr>
            <a:xfrm>
              <a:off x="467544" y="1419622"/>
              <a:ext cx="2610036" cy="2016224"/>
            </a:xfrm>
            <a:prstGeom prst="round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Key inclusion criteria</a:t>
              </a: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GB" sz="11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RRMM</a:t>
              </a: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1–3 prior lines of therapy</a:t>
              </a: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Prior Len exposure permitted in 10% of study population (patients not refractory to Len)</a:t>
              </a:r>
            </a:p>
          </p:txBody>
        </p:sp>
        <p:sp>
          <p:nvSpPr>
            <p:cNvPr id="42" name="Rounded Rectangle 9"/>
            <p:cNvSpPr/>
            <p:nvPr/>
          </p:nvSpPr>
          <p:spPr>
            <a:xfrm>
              <a:off x="3403969" y="1419622"/>
              <a:ext cx="3445751" cy="1224000"/>
            </a:xfrm>
            <a:prstGeom prst="roundRect">
              <a:avLst/>
            </a:prstGeom>
            <a:solidFill>
              <a:srgbClr val="D0D8E8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tIns="0" rIns="72000" bIns="0" anchor="ctr"/>
            <a:lstStyle/>
            <a:p>
              <a:pPr marL="0" marR="0" lvl="0" indent="0" algn="ctr" defTabSz="4572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ts val="6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Elo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plus Len/</a:t>
              </a:r>
              <a:r>
                <a:rPr kumimoji="0" lang="en-US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Dex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(E-Ld) schedule (n=321)</a:t>
              </a:r>
            </a:p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Elo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(10 mg/kg IV): Cycle 1 and 2: days 1, 8, 15, 22; Cycles 3+: days 1, 15</a:t>
              </a:r>
            </a:p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Len (25 mg PO): days 1–21</a:t>
              </a:r>
            </a:p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Dex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weekly equivalent, 40 mg</a:t>
              </a:r>
              <a:endPara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ounded Rectangle 13"/>
            <p:cNvSpPr/>
            <p:nvPr/>
          </p:nvSpPr>
          <p:spPr>
            <a:xfrm>
              <a:off x="3393337" y="2763586"/>
              <a:ext cx="3456384" cy="636534"/>
            </a:xfrm>
            <a:prstGeom prst="roundRect">
              <a:avLst/>
            </a:prstGeom>
            <a:solidFill>
              <a:srgbClr val="E9EDF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Len/</a:t>
              </a:r>
              <a:r>
                <a:rPr kumimoji="0" lang="en-US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Dex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(Ld) schedule (n=325)</a:t>
              </a:r>
              <a:endParaRPr kumimoji="0" lang="en-GB" sz="105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Len (25 mg PO): days 1–21;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Dex</a:t>
              </a:r>
              <a:r>
                <a:rPr kumimoji="0" lang="en-GB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40 mg PO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days 1, 8, 15, 22 </a:t>
              </a:r>
              <a:endParaRPr kumimoji="0" lang="en-GB" sz="1050" i="0" u="none" strike="sng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4" name="Straight Arrow Connector 14"/>
            <p:cNvCxnSpPr/>
            <p:nvPr/>
          </p:nvCxnSpPr>
          <p:spPr>
            <a:xfrm>
              <a:off x="3419872" y="3522484"/>
              <a:ext cx="3384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TextBox 15"/>
            <p:cNvSpPr txBox="1"/>
            <p:nvPr/>
          </p:nvSpPr>
          <p:spPr>
            <a:xfrm>
              <a:off x="3419872" y="3579862"/>
              <a:ext cx="3528392" cy="246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Repeat every 28 days</a:t>
              </a:r>
              <a:endParaRPr kumimoji="0" lang="en-GB" sz="1000" i="0" u="none" strike="sng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ounded Rectangle 19"/>
            <p:cNvSpPr/>
            <p:nvPr/>
          </p:nvSpPr>
          <p:spPr>
            <a:xfrm>
              <a:off x="7020272" y="1419622"/>
              <a:ext cx="1944216" cy="2016224"/>
            </a:xfrm>
            <a:prstGeom prst="round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Assessment</a:t>
              </a: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GB" sz="11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10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Tumor</a:t>
              </a: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response: every 4 wks until progressive disease,</a:t>
              </a:r>
            </a:p>
            <a:p>
              <a:pPr marL="177800" marR="0" lvl="0" indent="-177800" algn="l" defTabSz="889000" eaLnBrk="1" fontAlgn="auto" latinLnBrk="0" hangingPunct="1">
                <a:lnSpc>
                  <a:spcPts val="14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1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Survival: every 12 wks after disease progression </a:t>
              </a:r>
            </a:p>
          </p:txBody>
        </p:sp>
        <p:cxnSp>
          <p:nvCxnSpPr>
            <p:cNvPr id="47" name="Straight Arrow Connector 28"/>
            <p:cNvCxnSpPr/>
            <p:nvPr/>
          </p:nvCxnSpPr>
          <p:spPr>
            <a:xfrm>
              <a:off x="3156142" y="2131751"/>
              <a:ext cx="2160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Arrow Connector 34"/>
            <p:cNvCxnSpPr/>
            <p:nvPr/>
          </p:nvCxnSpPr>
          <p:spPr>
            <a:xfrm>
              <a:off x="3139791" y="3083422"/>
              <a:ext cx="2160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" name="Straight Arrow Connector 41"/>
            <p:cNvCxnSpPr/>
            <p:nvPr/>
          </p:nvCxnSpPr>
          <p:spPr>
            <a:xfrm>
              <a:off x="6916460" y="3083422"/>
              <a:ext cx="2160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" name="Straight Arrow Connector 42"/>
            <p:cNvCxnSpPr/>
            <p:nvPr/>
          </p:nvCxnSpPr>
          <p:spPr>
            <a:xfrm>
              <a:off x="6924435" y="2123800"/>
              <a:ext cx="2160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" name="CuadroTexto 3"/>
          <p:cNvSpPr txBox="1"/>
          <p:nvPr/>
        </p:nvSpPr>
        <p:spPr>
          <a:xfrm>
            <a:off x="10459224" y="500280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8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0966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solidFill>
                  <a:srgbClr val="FFFF00"/>
                </a:solidFill>
              </a:rPr>
              <a:t>Immune impairment in MM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7" name="TextBox 2"/>
          <p:cNvSpPr txBox="1"/>
          <p:nvPr/>
        </p:nvSpPr>
        <p:spPr>
          <a:xfrm>
            <a:off x="462980" y="12568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TextBox 3"/>
          <p:cNvSpPr txBox="1"/>
          <p:nvPr/>
        </p:nvSpPr>
        <p:spPr>
          <a:xfrm>
            <a:off x="102940" y="9087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/>
              <a:t>While the immune system is well-equipped to identify and eliminate myeloma cells, they can escape immune-mediated destruction via immune evasion and immunosuppressive strategies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  </a:t>
            </a:r>
          </a:p>
        </p:txBody>
      </p:sp>
      <p:sp>
        <p:nvSpPr>
          <p:cNvPr id="39" name="TextBox 4"/>
          <p:cNvSpPr txBox="1"/>
          <p:nvPr/>
        </p:nvSpPr>
        <p:spPr>
          <a:xfrm>
            <a:off x="76358" y="6165304"/>
            <a:ext cx="8595537" cy="5904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24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IL-6, interleukin 6; MGUS, monoclonal </a:t>
            </a:r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gammopathy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of undetermined significance; MHC, major histocompatibility complex; MM, multiple myeloma; NK, natural killer; NKG2D, natural-killer group 2, member D; TGF</a:t>
            </a:r>
            <a:r>
              <a:rPr lang="el-G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1, transforming growth factor beta 1.</a:t>
            </a:r>
          </a:p>
          <a:p>
            <a:pPr algn="l" defTabSz="457200">
              <a:lnSpc>
                <a:spcPct val="90000"/>
              </a:lnSpc>
              <a:spcBef>
                <a:spcPts val="240"/>
              </a:spcBef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1. Vesely MD et al.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Ann Rev Immunol.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2011;29:235-271.  2. </a:t>
            </a:r>
            <a:r>
              <a:rPr lang="en-US" sz="1000" dirty="0"/>
              <a:t>Godfrey J, Benson DM Jr. </a:t>
            </a:r>
            <a:r>
              <a:rPr lang="en-US" sz="1000" i="1" dirty="0"/>
              <a:t>Leuk Lymphoma. </a:t>
            </a:r>
            <a:r>
              <a:rPr lang="en-US" sz="1000" dirty="0" smtClean="0"/>
              <a:t>2012;53:1666-1676. </a:t>
            </a:r>
            <a:r>
              <a:rPr lang="en-US" sz="1000" dirty="0"/>
              <a:t>3. Rook AH et al. </a:t>
            </a:r>
            <a:endParaRPr lang="en-US" sz="1000" dirty="0" smtClean="0"/>
          </a:p>
          <a:p>
            <a:pPr algn="l" defTabSz="457200">
              <a:lnSpc>
                <a:spcPct val="90000"/>
              </a:lnSpc>
              <a:spcBef>
                <a:spcPts val="240"/>
              </a:spcBef>
            </a:pPr>
            <a:r>
              <a:rPr lang="en-US" sz="1000" i="1" dirty="0" smtClean="0"/>
              <a:t>J </a:t>
            </a:r>
            <a:r>
              <a:rPr lang="en-US" sz="1000" i="1" dirty="0"/>
              <a:t>Immunol</a:t>
            </a:r>
            <a:r>
              <a:rPr lang="en-US" sz="1000" dirty="0"/>
              <a:t>.1986;136:3916-3920. </a:t>
            </a:r>
            <a:r>
              <a:rPr lang="en-US" sz="1000" dirty="0" smtClean="0"/>
              <a:t>4. </a:t>
            </a:r>
            <a:r>
              <a:rPr lang="en-US" sz="1000" dirty="0"/>
              <a:t>Urashima M et al. </a:t>
            </a:r>
            <a:r>
              <a:rPr lang="en-US" sz="1000" i="1" dirty="0"/>
              <a:t>Blood</a:t>
            </a:r>
            <a:r>
              <a:rPr lang="en-US" sz="1000" dirty="0"/>
              <a:t>. 1996;87:1928-1938</a:t>
            </a:r>
            <a:r>
              <a:rPr lang="en-US" sz="1000" dirty="0" smtClean="0"/>
              <a:t>. 5. Tanner J. </a:t>
            </a:r>
            <a:r>
              <a:rPr lang="en-US" sz="1000" i="1" dirty="0" smtClean="0"/>
              <a:t>J </a:t>
            </a:r>
            <a:r>
              <a:rPr lang="en-US" sz="1000" i="1" dirty="0" err="1" smtClean="0"/>
              <a:t>Clin</a:t>
            </a:r>
            <a:r>
              <a:rPr lang="en-US" sz="1000" i="1" dirty="0" smtClean="0"/>
              <a:t> Invest</a:t>
            </a:r>
            <a:r>
              <a:rPr lang="en-US" sz="1000" dirty="0" smtClean="0"/>
              <a:t>. 1991;88:239-247</a:t>
            </a:r>
            <a:endParaRPr lang="en-US" sz="1000" dirty="0"/>
          </a:p>
        </p:txBody>
      </p:sp>
      <p:cxnSp>
        <p:nvCxnSpPr>
          <p:cNvPr id="41" name="Straight Arrow Connector 6"/>
          <p:cNvCxnSpPr/>
          <p:nvPr/>
        </p:nvCxnSpPr>
        <p:spPr bwMode="auto">
          <a:xfrm>
            <a:off x="567034" y="5357461"/>
            <a:ext cx="0" cy="53731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999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2" name="Rectangle 7"/>
          <p:cNvSpPr/>
          <p:nvPr/>
        </p:nvSpPr>
        <p:spPr>
          <a:xfrm>
            <a:off x="696978" y="5395286"/>
            <a:ext cx="215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dirty="0"/>
              <a:t>NKG2D receptors on </a:t>
            </a:r>
            <a:r>
              <a:rPr lang="en-US" sz="1200" b="1" dirty="0" smtClean="0"/>
              <a:t>NK cells</a:t>
            </a:r>
            <a:r>
              <a:rPr lang="en-US" sz="1200" b="1" baseline="30000" dirty="0"/>
              <a:t>2</a:t>
            </a:r>
            <a:endParaRPr lang="en-US" sz="1200" b="1" dirty="0"/>
          </a:p>
        </p:txBody>
      </p:sp>
      <p:cxnSp>
        <p:nvCxnSpPr>
          <p:cNvPr id="43" name="Straight Arrow Connector 8"/>
          <p:cNvCxnSpPr/>
          <p:nvPr/>
        </p:nvCxnSpPr>
        <p:spPr bwMode="auto">
          <a:xfrm flipV="1">
            <a:off x="2977158" y="5357912"/>
            <a:ext cx="0" cy="53641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4" name="Rectangle 9"/>
          <p:cNvSpPr/>
          <p:nvPr/>
        </p:nvSpPr>
        <p:spPr>
          <a:xfrm>
            <a:off x="3107100" y="5302953"/>
            <a:ext cx="2151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dirty="0"/>
              <a:t>Expression of inhibitory molecules, including MHC class I </a:t>
            </a:r>
            <a:r>
              <a:rPr lang="en-US" sz="1200" b="1" dirty="0" smtClean="0"/>
              <a:t>ligands</a:t>
            </a:r>
            <a:r>
              <a:rPr lang="en-US" sz="1200" b="1" baseline="30000" dirty="0"/>
              <a:t>2</a:t>
            </a:r>
          </a:p>
        </p:txBody>
      </p:sp>
      <p:sp>
        <p:nvSpPr>
          <p:cNvPr id="46" name="TextBox 17"/>
          <p:cNvSpPr txBox="1"/>
          <p:nvPr/>
        </p:nvSpPr>
        <p:spPr>
          <a:xfrm>
            <a:off x="1110297" y="1631128"/>
            <a:ext cx="3038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Immune Evasion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7" name="Picture 2" descr="P:\Elotuzumab\BMELUS15X244_Elo Training Module 3\2_Content\6_Slides\PNGs\BMELGL15X244_PNGs\BMELGL15X244_PNGs\BMELGL15X244_ELO_Module3_5715\BMELUS15X244_CHARTS_R4_WhiteText-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t="4783" r="9830" b="48305"/>
          <a:stretch/>
        </p:blipFill>
        <p:spPr bwMode="auto">
          <a:xfrm>
            <a:off x="1168909" y="2305712"/>
            <a:ext cx="3429674" cy="30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5"/>
          <p:cNvSpPr txBox="1"/>
          <p:nvPr/>
        </p:nvSpPr>
        <p:spPr>
          <a:xfrm>
            <a:off x="1183061" y="2304708"/>
            <a:ext cx="575943" cy="2308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NK cell</a:t>
            </a:r>
            <a:endParaRPr lang="en-US" sz="900" b="1" dirty="0"/>
          </a:p>
        </p:txBody>
      </p:sp>
      <p:sp>
        <p:nvSpPr>
          <p:cNvPr id="50" name="TextBox 11"/>
          <p:cNvSpPr txBox="1"/>
          <p:nvPr/>
        </p:nvSpPr>
        <p:spPr>
          <a:xfrm>
            <a:off x="1975146" y="2276872"/>
            <a:ext cx="742586" cy="3970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Activating</a:t>
            </a:r>
          </a:p>
          <a:p>
            <a:pPr algn="ctr"/>
            <a:r>
              <a:rPr lang="en-US" sz="900" b="1" dirty="0" smtClean="0"/>
              <a:t>receptors</a:t>
            </a:r>
            <a:endParaRPr lang="en-US" sz="900" b="1" dirty="0"/>
          </a:p>
        </p:txBody>
      </p:sp>
      <p:sp>
        <p:nvSpPr>
          <p:cNvPr id="52" name="TextBox 13"/>
          <p:cNvSpPr txBox="1"/>
          <p:nvPr/>
        </p:nvSpPr>
        <p:spPr>
          <a:xfrm>
            <a:off x="2022248" y="3179847"/>
            <a:ext cx="857255" cy="3970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Inhibitory</a:t>
            </a:r>
          </a:p>
          <a:p>
            <a:pPr algn="ctr"/>
            <a:r>
              <a:rPr lang="en-US" sz="900" b="1" dirty="0" smtClean="0"/>
              <a:t>receptor</a:t>
            </a:r>
            <a:endParaRPr lang="en-US" sz="900" b="1" dirty="0"/>
          </a:p>
        </p:txBody>
      </p:sp>
      <p:sp>
        <p:nvSpPr>
          <p:cNvPr id="53" name="TextBox 22"/>
          <p:cNvSpPr txBox="1"/>
          <p:nvPr/>
        </p:nvSpPr>
        <p:spPr>
          <a:xfrm>
            <a:off x="1235045" y="4104630"/>
            <a:ext cx="601528" cy="2308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MM cell</a:t>
            </a:r>
            <a:endParaRPr lang="en-US" sz="900" b="1" dirty="0"/>
          </a:p>
        </p:txBody>
      </p:sp>
      <p:sp>
        <p:nvSpPr>
          <p:cNvPr id="54" name="TextBox 24"/>
          <p:cNvSpPr txBox="1"/>
          <p:nvPr/>
        </p:nvSpPr>
        <p:spPr>
          <a:xfrm>
            <a:off x="1949357" y="3845801"/>
            <a:ext cx="843035" cy="3970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Inhibitory</a:t>
            </a:r>
          </a:p>
          <a:p>
            <a:pPr algn="ctr"/>
            <a:r>
              <a:rPr lang="en-US" sz="900" b="1" dirty="0" smtClean="0"/>
              <a:t>ligand</a:t>
            </a:r>
            <a:endParaRPr lang="en-US" sz="900" b="1" dirty="0"/>
          </a:p>
        </p:txBody>
      </p:sp>
      <p:sp>
        <p:nvSpPr>
          <p:cNvPr id="56" name="TextBox 27"/>
          <p:cNvSpPr txBox="1"/>
          <p:nvPr/>
        </p:nvSpPr>
        <p:spPr>
          <a:xfrm>
            <a:off x="2616950" y="5114248"/>
            <a:ext cx="481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Time</a:t>
            </a:r>
            <a:endParaRPr lang="en-US" sz="1000" b="1" dirty="0"/>
          </a:p>
        </p:txBody>
      </p:sp>
      <p:grpSp>
        <p:nvGrpSpPr>
          <p:cNvPr id="2" name="Agrupar 1"/>
          <p:cNvGrpSpPr/>
          <p:nvPr/>
        </p:nvGrpSpPr>
        <p:grpSpPr>
          <a:xfrm>
            <a:off x="5606291" y="1631128"/>
            <a:ext cx="3905627" cy="4100187"/>
            <a:chOff x="5606291" y="1631128"/>
            <a:chExt cx="3905627" cy="4100187"/>
          </a:xfrm>
        </p:grpSpPr>
        <p:sp>
          <p:nvSpPr>
            <p:cNvPr id="58" name="Rectangle 31"/>
            <p:cNvSpPr/>
            <p:nvPr/>
          </p:nvSpPr>
          <p:spPr>
            <a:xfrm>
              <a:off x="5606291" y="5084984"/>
              <a:ext cx="3905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l">
                <a:buFont typeface="Arial" panose="020B0604020202020204" pitchFamily="34" charset="0"/>
                <a:buChar char="•"/>
              </a:pPr>
              <a:r>
                <a:rPr lang="en-US" sz="1200" b="1" dirty="0"/>
                <a:t>IL-6  induces NK cell </a:t>
              </a:r>
              <a:r>
                <a:rPr lang="en-US" sz="1200" b="1" dirty="0" smtClean="0"/>
                <a:t>dysfunction</a:t>
              </a:r>
              <a:r>
                <a:rPr lang="en-US" sz="1200" b="1" baseline="30000" dirty="0" smtClean="0"/>
                <a:t>4 </a:t>
              </a:r>
              <a:r>
                <a:rPr lang="en-US" sz="1200" b="1" dirty="0" smtClean="0"/>
                <a:t>and </a:t>
              </a:r>
              <a:r>
                <a:rPr lang="en-US" sz="1200" b="1" dirty="0"/>
                <a:t>has been proposed as an autocrine growth factor for </a:t>
              </a:r>
              <a:r>
                <a:rPr lang="en-US" sz="1200" b="1" dirty="0" smtClean="0"/>
                <a:t>MM</a:t>
              </a:r>
              <a:r>
                <a:rPr lang="en-US" sz="1200" b="1" baseline="30000" dirty="0" smtClean="0"/>
                <a:t>4,5</a:t>
              </a:r>
              <a:endParaRPr lang="en-US" sz="1200" b="1" dirty="0"/>
            </a:p>
          </p:txBody>
        </p:sp>
        <p:sp>
          <p:nvSpPr>
            <p:cNvPr id="59" name="Rectangle 32"/>
            <p:cNvSpPr/>
            <p:nvPr/>
          </p:nvSpPr>
          <p:spPr>
            <a:xfrm>
              <a:off x="5606291" y="4522394"/>
              <a:ext cx="39056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l">
                <a:buFont typeface="Arial" panose="020B0604020202020204" pitchFamily="34" charset="0"/>
                <a:buChar char="•"/>
              </a:pPr>
              <a:r>
                <a:rPr lang="en-US" sz="1200" b="1" dirty="0"/>
                <a:t>TGF-</a:t>
              </a:r>
              <a:r>
                <a:rPr lang="el-GR" sz="1200" b="1" dirty="0"/>
                <a:t>β</a:t>
              </a:r>
              <a:r>
                <a:rPr lang="en-US" sz="1200" b="1" dirty="0"/>
                <a:t> has substantial inhibitory effects on </a:t>
              </a:r>
              <a:r>
                <a:rPr lang="en-US" sz="1200" b="1" dirty="0" smtClean="0"/>
                <a:t>NK </a:t>
              </a:r>
              <a:r>
                <a:rPr lang="en-US" sz="1200" b="1" dirty="0"/>
                <a:t>cell cytolytic </a:t>
              </a:r>
              <a:r>
                <a:rPr lang="en-US" sz="1200" b="1" dirty="0" smtClean="0"/>
                <a:t>activity</a:t>
              </a:r>
              <a:r>
                <a:rPr lang="en-US" sz="1200" b="1" baseline="30000" dirty="0"/>
                <a:t>3</a:t>
              </a:r>
            </a:p>
          </p:txBody>
        </p:sp>
        <p:sp>
          <p:nvSpPr>
            <p:cNvPr id="60" name="TextBox 33"/>
            <p:cNvSpPr txBox="1"/>
            <p:nvPr/>
          </p:nvSpPr>
          <p:spPr>
            <a:xfrm>
              <a:off x="5732725" y="1631128"/>
              <a:ext cx="3715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Immunosuppression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pic>
          <p:nvPicPr>
            <p:cNvPr id="62" name="Picture 3" descr="P:\Elotuzumab\BMELUS15X244_Elo Training Module 3\2_Content\6_Slides\PNGs\BMELGL15X244_PNGs\BMELGL15X244_PNGs\BMELGL15X244_ELO_Module3_5715\BMELUS15X244_CHARTS_R4_WhiteText-0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1" t="28342" b="27273"/>
            <a:stretch/>
          </p:blipFill>
          <p:spPr bwMode="auto">
            <a:xfrm>
              <a:off x="5722628" y="2414080"/>
              <a:ext cx="3752105" cy="202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39"/>
            <p:cNvSpPr txBox="1"/>
            <p:nvPr/>
          </p:nvSpPr>
          <p:spPr>
            <a:xfrm>
              <a:off x="7312224" y="2387759"/>
              <a:ext cx="550075" cy="230832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TGF</a:t>
              </a:r>
              <a:r>
                <a:rPr lang="el-GR" sz="900" b="1" dirty="0" smtClean="0"/>
                <a:t>β</a:t>
              </a:r>
              <a:r>
                <a:rPr lang="en-US" sz="900" b="1" dirty="0" smtClean="0"/>
                <a:t>1</a:t>
              </a:r>
              <a:endParaRPr lang="en-US" sz="900" b="1" dirty="0"/>
            </a:p>
          </p:txBody>
        </p:sp>
        <p:sp>
          <p:nvSpPr>
            <p:cNvPr id="67" name="TextBox 41"/>
            <p:cNvSpPr txBox="1"/>
            <p:nvPr/>
          </p:nvSpPr>
          <p:spPr>
            <a:xfrm>
              <a:off x="7144315" y="3199066"/>
              <a:ext cx="729140" cy="3970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Inhibitory</a:t>
              </a:r>
            </a:p>
            <a:p>
              <a:pPr algn="ctr"/>
              <a:r>
                <a:rPr lang="en-US" sz="900" b="1" dirty="0" smtClean="0"/>
                <a:t>cytokines</a:t>
              </a:r>
              <a:endParaRPr lang="en-US" sz="900" b="1" dirty="0"/>
            </a:p>
          </p:txBody>
        </p:sp>
        <p:sp>
          <p:nvSpPr>
            <p:cNvPr id="68" name="TextBox 43"/>
            <p:cNvSpPr txBox="1"/>
            <p:nvPr/>
          </p:nvSpPr>
          <p:spPr>
            <a:xfrm>
              <a:off x="7365757" y="4214381"/>
              <a:ext cx="389857" cy="230832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IL-6</a:t>
              </a:r>
              <a:endParaRPr lang="en-US" sz="900" b="1" dirty="0"/>
            </a:p>
          </p:txBody>
        </p:sp>
        <p:sp>
          <p:nvSpPr>
            <p:cNvPr id="70" name="TextBox 5"/>
            <p:cNvSpPr txBox="1"/>
            <p:nvPr/>
          </p:nvSpPr>
          <p:spPr>
            <a:xfrm>
              <a:off x="6151801" y="4100067"/>
              <a:ext cx="575943" cy="230832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/>
                <a:t>NK cell</a:t>
              </a:r>
              <a:endParaRPr lang="en-US" sz="900" b="1" dirty="0"/>
            </a:p>
          </p:txBody>
        </p:sp>
        <p:sp>
          <p:nvSpPr>
            <p:cNvPr id="71" name="TextBox 22"/>
            <p:cNvSpPr txBox="1"/>
            <p:nvPr/>
          </p:nvSpPr>
          <p:spPr>
            <a:xfrm>
              <a:off x="8469754" y="4115951"/>
              <a:ext cx="601528" cy="230832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/>
                <a:t>MM cell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3377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66700" y="152400"/>
            <a:ext cx="9144000" cy="4828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b="1" kern="0" dirty="0" smtClean="0">
                <a:latin typeface="Arial" charset="0"/>
                <a:ea typeface="Arial" charset="0"/>
                <a:cs typeface="Arial" charset="0"/>
              </a:rPr>
              <a:t>Co-Primary End Point: ORR</a:t>
            </a:r>
            <a:endParaRPr lang="en-GB" b="1" kern="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440"/>
          <p:cNvSpPr txBox="1"/>
          <p:nvPr/>
        </p:nvSpPr>
        <p:spPr>
          <a:xfrm>
            <a:off x="0" y="-17253"/>
            <a:ext cx="197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ELOQUENT-2</a:t>
            </a:r>
            <a:endParaRPr lang="en-GB" sz="1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>
            <a:off x="0" y="840697"/>
            <a:ext cx="10287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" name="Chart 36"/>
          <p:cNvGraphicFramePr/>
          <p:nvPr>
            <p:extLst>
              <p:ext uri="{D42A27DB-BD31-4B8C-83A1-F6EECF244321}">
                <p14:modId xmlns:p14="http://schemas.microsoft.com/office/powerpoint/2010/main" val="1782322902"/>
              </p:ext>
            </p:extLst>
          </p:nvPr>
        </p:nvGraphicFramePr>
        <p:xfrm>
          <a:off x="571500" y="1390871"/>
          <a:ext cx="871296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1579611" y="1894927"/>
            <a:ext cx="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79</a:t>
            </a:r>
            <a:endParaRPr lang="en-GB" sz="1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2011659" y="2326975"/>
            <a:ext cx="57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66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Straight Connector 19"/>
          <p:cNvCxnSpPr/>
          <p:nvPr/>
        </p:nvCxnSpPr>
        <p:spPr>
          <a:xfrm>
            <a:off x="1291579" y="4707230"/>
            <a:ext cx="7506081" cy="222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"/>
          <p:cNvSpPr txBox="1"/>
          <p:nvPr/>
        </p:nvSpPr>
        <p:spPr>
          <a:xfrm>
            <a:off x="1219571" y="472452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Overall response rate*</a:t>
            </a:r>
            <a:endParaRPr lang="en-GB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113421" y="4724523"/>
            <a:ext cx="207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Complete </a:t>
            </a:r>
            <a:br>
              <a:rPr lang="en-GB" sz="1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response </a:t>
            </a:r>
            <a:br>
              <a:rPr lang="en-GB" sz="1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(sCR + CR)</a:t>
            </a:r>
            <a:r>
              <a:rPr lang="en-GB" sz="1600" b="1" baseline="30000" dirty="0" smtClean="0">
                <a:latin typeface="Arial" charset="0"/>
                <a:ea typeface="Arial" charset="0"/>
                <a:cs typeface="Arial" charset="0"/>
              </a:rPr>
              <a:t>†</a:t>
            </a:r>
            <a:endParaRPr lang="en-GB" sz="1600" b="1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5966579" y="4724523"/>
            <a:ext cx="187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Very good partial response</a:t>
            </a:r>
            <a:endParaRPr lang="en-GB" sz="1600" b="1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2582203" y="4703239"/>
            <a:ext cx="190750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Combined response</a:t>
            </a:r>
          </a:p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(VGPR or better)</a:t>
            </a:r>
            <a:endParaRPr lang="en-GB" sz="1600" b="1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7646912" y="4724523"/>
            <a:ext cx="163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charset="0"/>
                <a:ea typeface="Arial" charset="0"/>
                <a:cs typeface="Arial" charset="0"/>
              </a:rPr>
              <a:t>Partial response</a:t>
            </a:r>
            <a:endParaRPr lang="en-GB" sz="1600" b="1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5"/>
          <p:cNvSpPr txBox="1"/>
          <p:nvPr/>
        </p:nvSpPr>
        <p:spPr>
          <a:xfrm>
            <a:off x="4839648" y="425144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GB" sz="1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6"/>
          <p:cNvSpPr txBox="1"/>
          <p:nvPr/>
        </p:nvSpPr>
        <p:spPr>
          <a:xfrm>
            <a:off x="5250759" y="4127175"/>
            <a:ext cx="43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27"/>
          <p:cNvSpPr txBox="1"/>
          <p:nvPr/>
        </p:nvSpPr>
        <p:spPr>
          <a:xfrm>
            <a:off x="6744399" y="3711575"/>
            <a:ext cx="52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28"/>
          <p:cNvSpPr txBox="1"/>
          <p:nvPr/>
        </p:nvSpPr>
        <p:spPr>
          <a:xfrm>
            <a:off x="6332139" y="3479103"/>
            <a:ext cx="46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29</a:t>
            </a:r>
            <a:endParaRPr lang="en-GB" sz="1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29"/>
          <p:cNvSpPr txBox="1"/>
          <p:nvPr/>
        </p:nvSpPr>
        <p:spPr>
          <a:xfrm>
            <a:off x="3162300" y="3335087"/>
            <a:ext cx="49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34</a:t>
            </a:r>
            <a:endParaRPr lang="en-GB" sz="1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3657609" y="3479103"/>
            <a:ext cx="5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29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8245195" y="3171326"/>
            <a:ext cx="6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37</a:t>
            </a: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32"/>
          <p:cNvSpPr txBox="1"/>
          <p:nvPr/>
        </p:nvSpPr>
        <p:spPr>
          <a:xfrm>
            <a:off x="7844307" y="2979337"/>
            <a:ext cx="52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45</a:t>
            </a:r>
            <a:endParaRPr lang="en-GB" sz="1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Rectangle 33"/>
          <p:cNvSpPr/>
          <p:nvPr/>
        </p:nvSpPr>
        <p:spPr>
          <a:xfrm>
            <a:off x="254251" y="5785755"/>
            <a:ext cx="9569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1" dirty="0" smtClean="0">
                <a:latin typeface="Arial" charset="0"/>
                <a:ea typeface="Arial" charset="0"/>
                <a:cs typeface="Arial" charset="0"/>
              </a:rPr>
              <a:t>*Defined as partial response or better</a:t>
            </a:r>
            <a:endParaRPr lang="en-GB" sz="1000" b="1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GB" sz="1000" b="1" baseline="30000" dirty="0" smtClean="0">
                <a:latin typeface="Arial" charset="0"/>
                <a:ea typeface="Arial" charset="0"/>
                <a:cs typeface="Arial" charset="0"/>
              </a:rPr>
              <a:t>†</a:t>
            </a:r>
            <a:r>
              <a:rPr lang="en-GB" sz="1000" b="1" dirty="0" smtClean="0">
                <a:latin typeface="Arial" charset="0"/>
                <a:ea typeface="Arial" charset="0"/>
                <a:cs typeface="Arial" charset="0"/>
              </a:rPr>
              <a:t>Complete response rates in the E-Ld group may be underestimated due to interference from therapeutic antibody in immunofixation </a:t>
            </a:r>
            <a:br>
              <a:rPr lang="en-GB" sz="10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GB" sz="1000" b="1" dirty="0" smtClean="0">
                <a:latin typeface="Arial" charset="0"/>
                <a:ea typeface="Arial" charset="0"/>
                <a:cs typeface="Arial" charset="0"/>
              </a:rPr>
              <a:t>and serum protein electrophoresis assay</a:t>
            </a:r>
          </a:p>
        </p:txBody>
      </p:sp>
      <p:cxnSp>
        <p:nvCxnSpPr>
          <p:cNvPr id="49" name="Straight Connector 3"/>
          <p:cNvCxnSpPr/>
          <p:nvPr/>
        </p:nvCxnSpPr>
        <p:spPr>
          <a:xfrm>
            <a:off x="4463717" y="2684059"/>
            <a:ext cx="0" cy="201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5383445" y="6608401"/>
            <a:ext cx="4903555" cy="2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2" rIns="91426" bIns="45712">
            <a:spAutoFit/>
          </a:bodyPr>
          <a:lstStyle/>
          <a:p>
            <a:pPr algn="r"/>
            <a:r>
              <a:rPr lang="en-US" sz="1200" i="1" dirty="0" err="1" smtClean="0">
                <a:solidFill>
                  <a:srgbClr val="C1C1C1"/>
                </a:solidFill>
                <a:cs typeface="Arial" charset="0"/>
              </a:rPr>
              <a:t>Lonial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 </a:t>
            </a:r>
            <a:r>
              <a:rPr lang="en-US" sz="1200" i="1" dirty="0">
                <a:solidFill>
                  <a:srgbClr val="C1C1C1"/>
                </a:solidFill>
                <a:cs typeface="Arial" charset="0"/>
              </a:rPr>
              <a:t>et al. 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NEJM 2015 &amp; </a:t>
            </a:r>
            <a:r>
              <a:rPr lang="en-US" altLang="en-US" sz="12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Dimopoulos</a:t>
            </a:r>
            <a:r>
              <a:rPr lang="en-US" altLang="en-US" sz="12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M, ASH 2015 </a:t>
            </a:r>
            <a:r>
              <a:rPr lang="en-US" altLang="en-US" sz="12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Abst</a:t>
            </a:r>
            <a:r>
              <a:rPr lang="en-US" altLang="en-US" sz="12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28 </a:t>
            </a:r>
          </a:p>
        </p:txBody>
      </p:sp>
    </p:spTree>
    <p:extLst>
      <p:ext uri="{BB962C8B-B14F-4D97-AF65-F5344CB8AC3E}">
        <p14:creationId xmlns:p14="http://schemas.microsoft.com/office/powerpoint/2010/main" val="30373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Box 22"/>
          <p:cNvSpPr txBox="1">
            <a:spLocks noChangeArrowheads="1"/>
          </p:cNvSpPr>
          <p:nvPr/>
        </p:nvSpPr>
        <p:spPr bwMode="auto">
          <a:xfrm>
            <a:off x="5383445" y="6608401"/>
            <a:ext cx="4903555" cy="2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2" rIns="91426" bIns="45712">
            <a:spAutoFit/>
          </a:bodyPr>
          <a:lstStyle/>
          <a:p>
            <a:pPr algn="r"/>
            <a:r>
              <a:rPr lang="en-US" sz="1200" i="1" dirty="0" err="1" smtClean="0">
                <a:solidFill>
                  <a:srgbClr val="C1C1C1"/>
                </a:solidFill>
                <a:cs typeface="Arial" charset="0"/>
              </a:rPr>
              <a:t>Lonial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 </a:t>
            </a:r>
            <a:r>
              <a:rPr lang="en-US" sz="1200" i="1" dirty="0">
                <a:solidFill>
                  <a:srgbClr val="C1C1C1"/>
                </a:solidFill>
                <a:cs typeface="Arial" charset="0"/>
              </a:rPr>
              <a:t>et al. </a:t>
            </a:r>
            <a:r>
              <a:rPr lang="en-US" sz="1200" i="1" dirty="0" smtClean="0">
                <a:solidFill>
                  <a:srgbClr val="C1C1C1"/>
                </a:solidFill>
                <a:cs typeface="Arial" charset="0"/>
              </a:rPr>
              <a:t>NEJM 2015 &amp; </a:t>
            </a:r>
            <a:r>
              <a:rPr lang="en-US" altLang="en-US" sz="12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Dimopoulos</a:t>
            </a:r>
            <a:r>
              <a:rPr lang="en-US" altLang="en-US" sz="12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M, ASH 2015 </a:t>
            </a:r>
            <a:r>
              <a:rPr lang="en-US" altLang="en-US" sz="1200" i="1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Abst</a:t>
            </a:r>
            <a:r>
              <a:rPr lang="en-US" altLang="en-US" sz="1200" i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28 </a:t>
            </a:r>
          </a:p>
        </p:txBody>
      </p:sp>
      <p:sp>
        <p:nvSpPr>
          <p:cNvPr id="240" name="Title 1"/>
          <p:cNvSpPr txBox="1">
            <a:spLocks/>
          </p:cNvSpPr>
          <p:nvPr/>
        </p:nvSpPr>
        <p:spPr>
          <a:xfrm>
            <a:off x="266700" y="152400"/>
            <a:ext cx="9144000" cy="4828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b="1" kern="0" smtClean="0">
                <a:latin typeface="Arial" charset="0"/>
                <a:ea typeface="Arial" charset="0"/>
                <a:cs typeface="Arial" charset="0"/>
              </a:rPr>
              <a:t>Extended Progression-Free Survival</a:t>
            </a:r>
            <a:endParaRPr lang="en-GB" b="1" kern="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41" name="Table 2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084090"/>
              </p:ext>
            </p:extLst>
          </p:nvPr>
        </p:nvGraphicFramePr>
        <p:xfrm>
          <a:off x="6629899" y="1698553"/>
          <a:ext cx="3174364" cy="1005840"/>
        </p:xfrm>
        <a:graphic>
          <a:graphicData uri="http://schemas.openxmlformats.org/drawingml/2006/table">
            <a:tbl>
              <a:tblPr firstRow="1" bandRow="1"/>
              <a:tblGrid>
                <a:gridCol w="1167130"/>
                <a:gridCol w="1003617"/>
                <a:gridCol w="1003617"/>
              </a:tblGrid>
              <a:tr h="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solidFill>
                            <a:schemeClr val="tx2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E-Ld</a:t>
                      </a:r>
                      <a:endParaRPr lang="en-GB" sz="1200" b="1" i="0" dirty="0">
                        <a:solidFill>
                          <a:schemeClr val="tx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Ld</a:t>
                      </a:r>
                      <a:endParaRPr lang="en-GB" sz="12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1916">
                <a:tc grid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HR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0.73 (95% CI 0.60,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0.89);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</a:t>
                      </a: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=0.0014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Median PFS </a:t>
                      </a:r>
                      <a:b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(95% CI)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19.4 </a:t>
                      </a:r>
                      <a:r>
                        <a:rPr lang="en-GB" sz="1200" b="1" i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mos</a:t>
                      </a:r>
                      <a:endParaRPr lang="en-GB" sz="1200" b="1" i="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(16.6,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22.2)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14.9 </a:t>
                      </a:r>
                      <a:r>
                        <a:rPr lang="en-GB" sz="1200" b="1" i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mos</a:t>
                      </a:r>
                      <a:endParaRPr lang="en-GB" sz="1200" b="1" i="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(12.1,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17.2)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2" name="TextBox 431"/>
          <p:cNvSpPr txBox="1"/>
          <p:nvPr/>
        </p:nvSpPr>
        <p:spPr>
          <a:xfrm>
            <a:off x="152400" y="5623715"/>
            <a:ext cx="10020300" cy="9294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162050"/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PFS benefit with E-</a:t>
            </a:r>
            <a:r>
              <a:rPr lang="en-GB" sz="16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Ld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was maintained 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over time 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(vs </a:t>
            </a:r>
            <a:r>
              <a:rPr lang="en-GB" sz="16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Ld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):</a:t>
            </a:r>
          </a:p>
          <a:p>
            <a:pPr marL="11620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Overall 27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reduction 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the risk of disease progression or 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death</a:t>
            </a:r>
          </a:p>
          <a:p>
            <a:pPr marL="11620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Relative 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improvement in </a:t>
            </a:r>
            <a:r>
              <a:rPr lang="en-GB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PFS of 44% at 3 years</a:t>
            </a:r>
            <a:endParaRPr lang="en-GB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43" name="Group 2"/>
          <p:cNvGrpSpPr/>
          <p:nvPr/>
        </p:nvGrpSpPr>
        <p:grpSpPr>
          <a:xfrm>
            <a:off x="-41076" y="1271641"/>
            <a:ext cx="8165375" cy="4239233"/>
            <a:chOff x="-41076" y="1271641"/>
            <a:chExt cx="8165375" cy="4239233"/>
          </a:xfrm>
        </p:grpSpPr>
        <p:grpSp>
          <p:nvGrpSpPr>
            <p:cNvPr id="244" name="Group 8"/>
            <p:cNvGrpSpPr/>
            <p:nvPr/>
          </p:nvGrpSpPr>
          <p:grpSpPr>
            <a:xfrm>
              <a:off x="1099346" y="1494802"/>
              <a:ext cx="6542914" cy="3012460"/>
              <a:chOff x="2213348" y="922404"/>
              <a:chExt cx="5192192" cy="2336271"/>
            </a:xfrm>
          </p:grpSpPr>
          <p:sp>
            <p:nvSpPr>
              <p:cNvPr id="672" name="Line 80"/>
              <p:cNvSpPr>
                <a:spLocks noChangeShapeType="1"/>
              </p:cNvSpPr>
              <p:nvPr/>
            </p:nvSpPr>
            <p:spPr bwMode="auto">
              <a:xfrm>
                <a:off x="2213348" y="922404"/>
                <a:ext cx="0" cy="23362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3" name="Line 81"/>
              <p:cNvSpPr>
                <a:spLocks noChangeShapeType="1"/>
              </p:cNvSpPr>
              <p:nvPr/>
            </p:nvSpPr>
            <p:spPr bwMode="auto">
              <a:xfrm>
                <a:off x="2213348" y="3253913"/>
                <a:ext cx="5192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45" name="TextBox 174"/>
            <p:cNvSpPr txBox="1"/>
            <p:nvPr/>
          </p:nvSpPr>
          <p:spPr>
            <a:xfrm>
              <a:off x="662067" y="431983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0.0</a:t>
              </a:r>
            </a:p>
          </p:txBody>
        </p:sp>
        <p:sp>
          <p:nvSpPr>
            <p:cNvPr id="248" name="TextBox 175"/>
            <p:cNvSpPr txBox="1"/>
            <p:nvPr/>
          </p:nvSpPr>
          <p:spPr>
            <a:xfrm>
              <a:off x="662067" y="373559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249" name="TextBox 176"/>
            <p:cNvSpPr txBox="1"/>
            <p:nvPr/>
          </p:nvSpPr>
          <p:spPr>
            <a:xfrm>
              <a:off x="662067" y="3450435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0.3</a:t>
              </a:r>
            </a:p>
          </p:txBody>
        </p:sp>
        <p:sp>
          <p:nvSpPr>
            <p:cNvPr id="250" name="TextBox 177"/>
            <p:cNvSpPr txBox="1"/>
            <p:nvPr/>
          </p:nvSpPr>
          <p:spPr>
            <a:xfrm>
              <a:off x="662067" y="314410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0.4</a:t>
              </a:r>
            </a:p>
          </p:txBody>
        </p:sp>
        <p:sp>
          <p:nvSpPr>
            <p:cNvPr id="251" name="TextBox 178"/>
            <p:cNvSpPr txBox="1"/>
            <p:nvPr/>
          </p:nvSpPr>
          <p:spPr>
            <a:xfrm>
              <a:off x="662067" y="285446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0.5</a:t>
              </a:r>
            </a:p>
          </p:txBody>
        </p:sp>
        <p:sp>
          <p:nvSpPr>
            <p:cNvPr id="252" name="TextBox 179"/>
            <p:cNvSpPr txBox="1"/>
            <p:nvPr/>
          </p:nvSpPr>
          <p:spPr>
            <a:xfrm>
              <a:off x="662067" y="2554092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0.6</a:t>
              </a:r>
            </a:p>
          </p:txBody>
        </p:sp>
        <p:sp>
          <p:nvSpPr>
            <p:cNvPr id="253" name="TextBox 180"/>
            <p:cNvSpPr txBox="1"/>
            <p:nvPr/>
          </p:nvSpPr>
          <p:spPr>
            <a:xfrm>
              <a:off x="662067" y="225610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0.7</a:t>
              </a:r>
            </a:p>
          </p:txBody>
        </p:sp>
        <p:sp>
          <p:nvSpPr>
            <p:cNvPr id="254" name="TextBox 181"/>
            <p:cNvSpPr txBox="1"/>
            <p:nvPr/>
          </p:nvSpPr>
          <p:spPr>
            <a:xfrm>
              <a:off x="662067" y="195799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255" name="TextBox 182"/>
            <p:cNvSpPr txBox="1"/>
            <p:nvPr/>
          </p:nvSpPr>
          <p:spPr>
            <a:xfrm>
              <a:off x="662067" y="166996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0.9</a:t>
              </a:r>
            </a:p>
          </p:txBody>
        </p:sp>
        <p:sp>
          <p:nvSpPr>
            <p:cNvPr id="256" name="TextBox 183"/>
            <p:cNvSpPr txBox="1"/>
            <p:nvPr/>
          </p:nvSpPr>
          <p:spPr>
            <a:xfrm>
              <a:off x="662067" y="136846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1.0</a:t>
              </a:r>
            </a:p>
          </p:txBody>
        </p:sp>
        <p:sp>
          <p:nvSpPr>
            <p:cNvPr id="257" name="TextBox 184"/>
            <p:cNvSpPr txBox="1"/>
            <p:nvPr/>
          </p:nvSpPr>
          <p:spPr>
            <a:xfrm>
              <a:off x="7472299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48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58" name="Group 255"/>
            <p:cNvGrpSpPr/>
            <p:nvPr/>
          </p:nvGrpSpPr>
          <p:grpSpPr>
            <a:xfrm>
              <a:off x="1123302" y="1475379"/>
              <a:ext cx="6304056" cy="2504024"/>
              <a:chOff x="1410934" y="1797239"/>
              <a:chExt cx="6152551" cy="2504024"/>
            </a:xfrm>
          </p:grpSpPr>
          <p:sp>
            <p:nvSpPr>
              <p:cNvPr id="505" name="Freeform 5"/>
              <p:cNvSpPr>
                <a:spLocks/>
              </p:cNvSpPr>
              <p:nvPr/>
            </p:nvSpPr>
            <p:spPr bwMode="auto">
              <a:xfrm>
                <a:off x="1410934" y="1797239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4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4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6" name="Freeform 6"/>
              <p:cNvSpPr>
                <a:spLocks/>
              </p:cNvSpPr>
              <p:nvPr/>
            </p:nvSpPr>
            <p:spPr bwMode="auto">
              <a:xfrm>
                <a:off x="1534326" y="1806876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4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4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7" name="Freeform 7"/>
              <p:cNvSpPr>
                <a:spLocks/>
              </p:cNvSpPr>
              <p:nvPr/>
            </p:nvSpPr>
            <p:spPr bwMode="auto">
              <a:xfrm>
                <a:off x="1557106" y="1806876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4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4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8" name="Freeform 8"/>
              <p:cNvSpPr>
                <a:spLocks/>
              </p:cNvSpPr>
              <p:nvPr/>
            </p:nvSpPr>
            <p:spPr bwMode="auto">
              <a:xfrm>
                <a:off x="1716568" y="1903246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9" name="Freeform 9"/>
              <p:cNvSpPr>
                <a:spLocks/>
              </p:cNvSpPr>
              <p:nvPr/>
            </p:nvSpPr>
            <p:spPr bwMode="auto">
              <a:xfrm>
                <a:off x="1777315" y="1909671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0" name="Freeform 10"/>
              <p:cNvSpPr>
                <a:spLocks/>
              </p:cNvSpPr>
              <p:nvPr/>
            </p:nvSpPr>
            <p:spPr bwMode="auto">
              <a:xfrm>
                <a:off x="1790604" y="1932158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1" name="Freeform 11"/>
              <p:cNvSpPr>
                <a:spLocks/>
              </p:cNvSpPr>
              <p:nvPr/>
            </p:nvSpPr>
            <p:spPr bwMode="auto">
              <a:xfrm>
                <a:off x="1902606" y="200925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2" name="Freeform 12"/>
              <p:cNvSpPr>
                <a:spLocks/>
              </p:cNvSpPr>
              <p:nvPr/>
            </p:nvSpPr>
            <p:spPr bwMode="auto">
              <a:xfrm>
                <a:off x="1982337" y="2063864"/>
                <a:ext cx="87324" cy="64247"/>
              </a:xfrm>
              <a:custGeom>
                <a:avLst/>
                <a:gdLst>
                  <a:gd name="T0" fmla="*/ 0 w 46"/>
                  <a:gd name="T1" fmla="*/ 40 h 40"/>
                  <a:gd name="T2" fmla="*/ 22 w 46"/>
                  <a:gd name="T3" fmla="*/ 0 h 40"/>
                  <a:gd name="T4" fmla="*/ 46 w 46"/>
                  <a:gd name="T5" fmla="*/ 40 h 40"/>
                  <a:gd name="T6" fmla="*/ 0 w 46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0">
                    <a:moveTo>
                      <a:pt x="0" y="40"/>
                    </a:moveTo>
                    <a:lnTo>
                      <a:pt x="22" y="0"/>
                    </a:lnTo>
                    <a:lnTo>
                      <a:pt x="46" y="40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3" name="Freeform 13"/>
              <p:cNvSpPr>
                <a:spLocks/>
              </p:cNvSpPr>
              <p:nvPr/>
            </p:nvSpPr>
            <p:spPr bwMode="auto">
              <a:xfrm>
                <a:off x="2079153" y="2153809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4" name="Freeform 14"/>
              <p:cNvSpPr>
                <a:spLocks/>
              </p:cNvSpPr>
              <p:nvPr/>
            </p:nvSpPr>
            <p:spPr bwMode="auto">
              <a:xfrm>
                <a:off x="2265191" y="2267847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4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4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5" name="Freeform 15"/>
              <p:cNvSpPr>
                <a:spLocks/>
              </p:cNvSpPr>
              <p:nvPr/>
            </p:nvSpPr>
            <p:spPr bwMode="auto">
              <a:xfrm>
                <a:off x="2379092" y="2364218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6" name="Freeform 16"/>
              <p:cNvSpPr>
                <a:spLocks/>
              </p:cNvSpPr>
              <p:nvPr/>
            </p:nvSpPr>
            <p:spPr bwMode="auto">
              <a:xfrm>
                <a:off x="2390482" y="2405978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7" name="Freeform 17"/>
              <p:cNvSpPr>
                <a:spLocks/>
              </p:cNvSpPr>
              <p:nvPr/>
            </p:nvSpPr>
            <p:spPr bwMode="auto">
              <a:xfrm>
                <a:off x="2392380" y="2417222"/>
                <a:ext cx="91121" cy="62641"/>
              </a:xfrm>
              <a:custGeom>
                <a:avLst/>
                <a:gdLst>
                  <a:gd name="T0" fmla="*/ 0 w 48"/>
                  <a:gd name="T1" fmla="*/ 39 h 39"/>
                  <a:gd name="T2" fmla="*/ 24 w 48"/>
                  <a:gd name="T3" fmla="*/ 0 h 39"/>
                  <a:gd name="T4" fmla="*/ 48 w 48"/>
                  <a:gd name="T5" fmla="*/ 39 h 39"/>
                  <a:gd name="T6" fmla="*/ 0 w 48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9">
                    <a:moveTo>
                      <a:pt x="0" y="39"/>
                    </a:moveTo>
                    <a:lnTo>
                      <a:pt x="24" y="0"/>
                    </a:lnTo>
                    <a:lnTo>
                      <a:pt x="48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8" name="Freeform 18"/>
              <p:cNvSpPr>
                <a:spLocks/>
              </p:cNvSpPr>
              <p:nvPr/>
            </p:nvSpPr>
            <p:spPr bwMode="auto">
              <a:xfrm>
                <a:off x="2447433" y="2439708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9" name="Freeform 19"/>
              <p:cNvSpPr>
                <a:spLocks/>
              </p:cNvSpPr>
              <p:nvPr/>
            </p:nvSpPr>
            <p:spPr bwMode="auto">
              <a:xfrm>
                <a:off x="2504383" y="2450951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0" name="Freeform 20"/>
              <p:cNvSpPr>
                <a:spLocks/>
              </p:cNvSpPr>
              <p:nvPr/>
            </p:nvSpPr>
            <p:spPr bwMode="auto">
              <a:xfrm>
                <a:off x="2758762" y="2646904"/>
                <a:ext cx="91121" cy="61035"/>
              </a:xfrm>
              <a:custGeom>
                <a:avLst/>
                <a:gdLst>
                  <a:gd name="T0" fmla="*/ 0 w 48"/>
                  <a:gd name="T1" fmla="*/ 38 h 38"/>
                  <a:gd name="T2" fmla="*/ 24 w 48"/>
                  <a:gd name="T3" fmla="*/ 0 h 38"/>
                  <a:gd name="T4" fmla="*/ 48 w 48"/>
                  <a:gd name="T5" fmla="*/ 38 h 38"/>
                  <a:gd name="T6" fmla="*/ 0 w 48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8">
                    <a:moveTo>
                      <a:pt x="0" y="38"/>
                    </a:moveTo>
                    <a:lnTo>
                      <a:pt x="24" y="0"/>
                    </a:lnTo>
                    <a:lnTo>
                      <a:pt x="48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1" name="Freeform 21"/>
              <p:cNvSpPr>
                <a:spLocks/>
              </p:cNvSpPr>
              <p:nvPr/>
            </p:nvSpPr>
            <p:spPr bwMode="auto">
              <a:xfrm>
                <a:off x="2781543" y="2666178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2" name="Freeform 22"/>
              <p:cNvSpPr>
                <a:spLocks/>
              </p:cNvSpPr>
              <p:nvPr/>
            </p:nvSpPr>
            <p:spPr bwMode="auto">
              <a:xfrm>
                <a:off x="2866968" y="2675815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3" name="Freeform 23"/>
              <p:cNvSpPr>
                <a:spLocks/>
              </p:cNvSpPr>
              <p:nvPr/>
            </p:nvSpPr>
            <p:spPr bwMode="auto">
              <a:xfrm>
                <a:off x="2872663" y="268866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4" name="Freeform 24"/>
              <p:cNvSpPr>
                <a:spLocks/>
              </p:cNvSpPr>
              <p:nvPr/>
            </p:nvSpPr>
            <p:spPr bwMode="auto">
              <a:xfrm>
                <a:off x="2895444" y="2709545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5" name="Freeform 25"/>
              <p:cNvSpPr>
                <a:spLocks/>
              </p:cNvSpPr>
              <p:nvPr/>
            </p:nvSpPr>
            <p:spPr bwMode="auto">
              <a:xfrm>
                <a:off x="2982768" y="2728819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4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4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6" name="Freeform 26"/>
              <p:cNvSpPr>
                <a:spLocks/>
              </p:cNvSpPr>
              <p:nvPr/>
            </p:nvSpPr>
            <p:spPr bwMode="auto">
              <a:xfrm>
                <a:off x="3079583" y="2772185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7" name="Freeform 27"/>
              <p:cNvSpPr>
                <a:spLocks/>
              </p:cNvSpPr>
              <p:nvPr/>
            </p:nvSpPr>
            <p:spPr bwMode="auto">
              <a:xfrm>
                <a:off x="3106160" y="2772185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8" name="Freeform 28"/>
              <p:cNvSpPr>
                <a:spLocks/>
              </p:cNvSpPr>
              <p:nvPr/>
            </p:nvSpPr>
            <p:spPr bwMode="auto">
              <a:xfrm>
                <a:off x="3142229" y="2820371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9" name="Freeform 29"/>
              <p:cNvSpPr>
                <a:spLocks/>
              </p:cNvSpPr>
              <p:nvPr/>
            </p:nvSpPr>
            <p:spPr bwMode="auto">
              <a:xfrm>
                <a:off x="3227654" y="2833220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4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4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0" name="Freeform 30"/>
              <p:cNvSpPr>
                <a:spLocks/>
              </p:cNvSpPr>
              <p:nvPr/>
            </p:nvSpPr>
            <p:spPr bwMode="auto">
              <a:xfrm>
                <a:off x="3250434" y="2842857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3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3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1" name="Freeform 31"/>
              <p:cNvSpPr>
                <a:spLocks/>
              </p:cNvSpPr>
              <p:nvPr/>
            </p:nvSpPr>
            <p:spPr bwMode="auto">
              <a:xfrm>
                <a:off x="3428879" y="294886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2" name="Freeform 32"/>
              <p:cNvSpPr>
                <a:spLocks/>
              </p:cNvSpPr>
              <p:nvPr/>
            </p:nvSpPr>
            <p:spPr bwMode="auto">
              <a:xfrm>
                <a:off x="3445965" y="294886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3" name="Freeform 33"/>
              <p:cNvSpPr>
                <a:spLocks/>
              </p:cNvSpPr>
              <p:nvPr/>
            </p:nvSpPr>
            <p:spPr bwMode="auto">
              <a:xfrm>
                <a:off x="3656681" y="3130362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4" name="Freeform 34"/>
              <p:cNvSpPr>
                <a:spLocks/>
              </p:cNvSpPr>
              <p:nvPr/>
            </p:nvSpPr>
            <p:spPr bwMode="auto">
              <a:xfrm>
                <a:off x="3850313" y="3249219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2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2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5" name="Freeform 35"/>
              <p:cNvSpPr>
                <a:spLocks/>
              </p:cNvSpPr>
              <p:nvPr/>
            </p:nvSpPr>
            <p:spPr bwMode="auto">
              <a:xfrm>
                <a:off x="4321104" y="3408230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6" name="Freeform 36"/>
              <p:cNvSpPr>
                <a:spLocks/>
              </p:cNvSpPr>
              <p:nvPr/>
            </p:nvSpPr>
            <p:spPr bwMode="auto">
              <a:xfrm>
                <a:off x="4423614" y="3485326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7" name="Freeform 37"/>
              <p:cNvSpPr>
                <a:spLocks/>
              </p:cNvSpPr>
              <p:nvPr/>
            </p:nvSpPr>
            <p:spPr bwMode="auto">
              <a:xfrm>
                <a:off x="4448294" y="3499782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8" name="Freeform 38"/>
              <p:cNvSpPr>
                <a:spLocks/>
              </p:cNvSpPr>
              <p:nvPr/>
            </p:nvSpPr>
            <p:spPr bwMode="auto">
              <a:xfrm>
                <a:off x="4571686" y="3543148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3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3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9" name="Freeform 39"/>
              <p:cNvSpPr>
                <a:spLocks/>
              </p:cNvSpPr>
              <p:nvPr/>
            </p:nvSpPr>
            <p:spPr bwMode="auto">
              <a:xfrm>
                <a:off x="4621043" y="3551180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4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4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0" name="Freeform 40"/>
              <p:cNvSpPr>
                <a:spLocks/>
              </p:cNvSpPr>
              <p:nvPr/>
            </p:nvSpPr>
            <p:spPr bwMode="auto">
              <a:xfrm>
                <a:off x="4592568" y="3551180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4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4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1" name="Freeform 41"/>
              <p:cNvSpPr>
                <a:spLocks/>
              </p:cNvSpPr>
              <p:nvPr/>
            </p:nvSpPr>
            <p:spPr bwMode="auto">
              <a:xfrm>
                <a:off x="4638129" y="3551180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2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2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2" name="Freeform 42"/>
              <p:cNvSpPr>
                <a:spLocks/>
              </p:cNvSpPr>
              <p:nvPr/>
            </p:nvSpPr>
            <p:spPr bwMode="auto">
              <a:xfrm>
                <a:off x="4810878" y="3589728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3" name="Freeform 43"/>
              <p:cNvSpPr>
                <a:spLocks/>
              </p:cNvSpPr>
              <p:nvPr/>
            </p:nvSpPr>
            <p:spPr bwMode="auto">
              <a:xfrm>
                <a:off x="5032985" y="3649156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4" name="Freeform 44"/>
              <p:cNvSpPr>
                <a:spLocks/>
              </p:cNvSpPr>
              <p:nvPr/>
            </p:nvSpPr>
            <p:spPr bwMode="auto">
              <a:xfrm>
                <a:off x="5418350" y="3776044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5" name="Freeform 45"/>
              <p:cNvSpPr>
                <a:spLocks/>
              </p:cNvSpPr>
              <p:nvPr/>
            </p:nvSpPr>
            <p:spPr bwMode="auto">
              <a:xfrm>
                <a:off x="5433537" y="3792106"/>
                <a:ext cx="91121" cy="61035"/>
              </a:xfrm>
              <a:custGeom>
                <a:avLst/>
                <a:gdLst>
                  <a:gd name="T0" fmla="*/ 0 w 48"/>
                  <a:gd name="T1" fmla="*/ 38 h 38"/>
                  <a:gd name="T2" fmla="*/ 24 w 48"/>
                  <a:gd name="T3" fmla="*/ 0 h 38"/>
                  <a:gd name="T4" fmla="*/ 48 w 48"/>
                  <a:gd name="T5" fmla="*/ 38 h 38"/>
                  <a:gd name="T6" fmla="*/ 0 w 48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8">
                    <a:moveTo>
                      <a:pt x="0" y="38"/>
                    </a:moveTo>
                    <a:lnTo>
                      <a:pt x="24" y="0"/>
                    </a:lnTo>
                    <a:lnTo>
                      <a:pt x="48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6" name="Freeform 46"/>
              <p:cNvSpPr>
                <a:spLocks/>
              </p:cNvSpPr>
              <p:nvPr/>
            </p:nvSpPr>
            <p:spPr bwMode="auto">
              <a:xfrm>
                <a:off x="5498080" y="3796924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7" name="Freeform 47"/>
              <p:cNvSpPr>
                <a:spLocks/>
              </p:cNvSpPr>
              <p:nvPr/>
            </p:nvSpPr>
            <p:spPr bwMode="auto">
              <a:xfrm>
                <a:off x="5532251" y="3806561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8" name="Freeform 48"/>
              <p:cNvSpPr>
                <a:spLocks/>
              </p:cNvSpPr>
              <p:nvPr/>
            </p:nvSpPr>
            <p:spPr bwMode="auto">
              <a:xfrm>
                <a:off x="5570218" y="3816198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9" name="Freeform 49"/>
              <p:cNvSpPr>
                <a:spLocks/>
              </p:cNvSpPr>
              <p:nvPr/>
            </p:nvSpPr>
            <p:spPr bwMode="auto">
              <a:xfrm>
                <a:off x="5598694" y="3833866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2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2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0" name="Freeform 50"/>
              <p:cNvSpPr>
                <a:spLocks/>
              </p:cNvSpPr>
              <p:nvPr/>
            </p:nvSpPr>
            <p:spPr bwMode="auto">
              <a:xfrm>
                <a:off x="5661339" y="3845109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4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4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1" name="Freeform 51"/>
              <p:cNvSpPr>
                <a:spLocks/>
              </p:cNvSpPr>
              <p:nvPr/>
            </p:nvSpPr>
            <p:spPr bwMode="auto">
              <a:xfrm>
                <a:off x="5695509" y="3874020"/>
                <a:ext cx="91121" cy="62641"/>
              </a:xfrm>
              <a:custGeom>
                <a:avLst/>
                <a:gdLst>
                  <a:gd name="T0" fmla="*/ 0 w 48"/>
                  <a:gd name="T1" fmla="*/ 39 h 39"/>
                  <a:gd name="T2" fmla="*/ 24 w 48"/>
                  <a:gd name="T3" fmla="*/ 0 h 39"/>
                  <a:gd name="T4" fmla="*/ 48 w 48"/>
                  <a:gd name="T5" fmla="*/ 39 h 39"/>
                  <a:gd name="T6" fmla="*/ 0 w 48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9">
                    <a:moveTo>
                      <a:pt x="0" y="39"/>
                    </a:moveTo>
                    <a:lnTo>
                      <a:pt x="24" y="0"/>
                    </a:lnTo>
                    <a:lnTo>
                      <a:pt x="48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2" name="Freeform 52"/>
              <p:cNvSpPr>
                <a:spLocks/>
              </p:cNvSpPr>
              <p:nvPr/>
            </p:nvSpPr>
            <p:spPr bwMode="auto">
              <a:xfrm>
                <a:off x="5771443" y="3872414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3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3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3" name="Freeform 53"/>
              <p:cNvSpPr>
                <a:spLocks/>
              </p:cNvSpPr>
              <p:nvPr/>
            </p:nvSpPr>
            <p:spPr bwMode="auto">
              <a:xfrm>
                <a:off x="5794223" y="3891688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5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5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4" name="Freeform 54"/>
              <p:cNvSpPr>
                <a:spLocks/>
              </p:cNvSpPr>
              <p:nvPr/>
            </p:nvSpPr>
            <p:spPr bwMode="auto">
              <a:xfrm>
                <a:off x="5786630" y="3878839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5" name="Freeform 55"/>
              <p:cNvSpPr>
                <a:spLocks/>
              </p:cNvSpPr>
              <p:nvPr/>
            </p:nvSpPr>
            <p:spPr bwMode="auto">
              <a:xfrm>
                <a:off x="5835987" y="3906143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6" name="Freeform 56"/>
              <p:cNvSpPr>
                <a:spLocks/>
              </p:cNvSpPr>
              <p:nvPr/>
            </p:nvSpPr>
            <p:spPr bwMode="auto">
              <a:xfrm>
                <a:off x="5894836" y="3910962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3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3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7" name="Freeform 57"/>
              <p:cNvSpPr>
                <a:spLocks/>
              </p:cNvSpPr>
              <p:nvPr/>
            </p:nvSpPr>
            <p:spPr bwMode="auto">
              <a:xfrm>
                <a:off x="5906226" y="3917387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8" name="Freeform 58"/>
              <p:cNvSpPr>
                <a:spLocks/>
              </p:cNvSpPr>
              <p:nvPr/>
            </p:nvSpPr>
            <p:spPr bwMode="auto">
              <a:xfrm>
                <a:off x="5921413" y="3917387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9" name="Freeform 59"/>
              <p:cNvSpPr>
                <a:spLocks/>
              </p:cNvSpPr>
              <p:nvPr/>
            </p:nvSpPr>
            <p:spPr bwMode="auto">
              <a:xfrm>
                <a:off x="5932803" y="393987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0" name="Freeform 60"/>
              <p:cNvSpPr>
                <a:spLocks/>
              </p:cNvSpPr>
              <p:nvPr/>
            </p:nvSpPr>
            <p:spPr bwMode="auto">
              <a:xfrm>
                <a:off x="5984058" y="3959148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1" name="Freeform 61"/>
              <p:cNvSpPr>
                <a:spLocks/>
              </p:cNvSpPr>
              <p:nvPr/>
            </p:nvSpPr>
            <p:spPr bwMode="auto">
              <a:xfrm>
                <a:off x="6020127" y="3965572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3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3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2" name="Freeform 62"/>
              <p:cNvSpPr>
                <a:spLocks/>
              </p:cNvSpPr>
              <p:nvPr/>
            </p:nvSpPr>
            <p:spPr bwMode="auto">
              <a:xfrm>
                <a:off x="6031517" y="3973603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3" name="Freeform 63"/>
              <p:cNvSpPr>
                <a:spLocks/>
              </p:cNvSpPr>
              <p:nvPr/>
            </p:nvSpPr>
            <p:spPr bwMode="auto">
              <a:xfrm>
                <a:off x="6058094" y="3980027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4" name="Freeform 64"/>
              <p:cNvSpPr>
                <a:spLocks/>
              </p:cNvSpPr>
              <p:nvPr/>
            </p:nvSpPr>
            <p:spPr bwMode="auto">
              <a:xfrm>
                <a:off x="6069484" y="3980027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5" name="Freeform 65"/>
              <p:cNvSpPr>
                <a:spLocks/>
              </p:cNvSpPr>
              <p:nvPr/>
            </p:nvSpPr>
            <p:spPr bwMode="auto">
              <a:xfrm>
                <a:off x="6149215" y="3978422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6" name="Freeform 66"/>
              <p:cNvSpPr>
                <a:spLocks/>
              </p:cNvSpPr>
              <p:nvPr/>
            </p:nvSpPr>
            <p:spPr bwMode="auto">
              <a:xfrm>
                <a:off x="6185283" y="3978422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" name="Freeform 67"/>
              <p:cNvSpPr>
                <a:spLocks/>
              </p:cNvSpPr>
              <p:nvPr/>
            </p:nvSpPr>
            <p:spPr bwMode="auto">
              <a:xfrm>
                <a:off x="6274506" y="3997696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8" name="Freeform 68"/>
              <p:cNvSpPr>
                <a:spLocks/>
              </p:cNvSpPr>
              <p:nvPr/>
            </p:nvSpPr>
            <p:spPr bwMode="auto">
              <a:xfrm>
                <a:off x="6280201" y="4002514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9" name="Freeform 69"/>
              <p:cNvSpPr>
                <a:spLocks/>
              </p:cNvSpPr>
              <p:nvPr/>
            </p:nvSpPr>
            <p:spPr bwMode="auto">
              <a:xfrm>
                <a:off x="6308676" y="3997696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2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2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0" name="Freeform 70"/>
              <p:cNvSpPr>
                <a:spLocks/>
              </p:cNvSpPr>
              <p:nvPr/>
            </p:nvSpPr>
            <p:spPr bwMode="auto">
              <a:xfrm>
                <a:off x="6396000" y="4002514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1" name="Freeform 71"/>
              <p:cNvSpPr>
                <a:spLocks/>
              </p:cNvSpPr>
              <p:nvPr/>
            </p:nvSpPr>
            <p:spPr bwMode="auto">
              <a:xfrm>
                <a:off x="6418781" y="4002514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2" name="Freeform 72"/>
              <p:cNvSpPr>
                <a:spLocks/>
              </p:cNvSpPr>
              <p:nvPr/>
            </p:nvSpPr>
            <p:spPr bwMode="auto">
              <a:xfrm>
                <a:off x="6405492" y="4002514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" name="Freeform 73"/>
              <p:cNvSpPr>
                <a:spLocks/>
              </p:cNvSpPr>
              <p:nvPr/>
            </p:nvSpPr>
            <p:spPr bwMode="auto">
              <a:xfrm>
                <a:off x="6523189" y="4033032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4" name="Freeform 74"/>
              <p:cNvSpPr>
                <a:spLocks/>
              </p:cNvSpPr>
              <p:nvPr/>
            </p:nvSpPr>
            <p:spPr bwMode="auto">
              <a:xfrm>
                <a:off x="6625700" y="4074792"/>
                <a:ext cx="91121" cy="61035"/>
              </a:xfrm>
              <a:custGeom>
                <a:avLst/>
                <a:gdLst>
                  <a:gd name="T0" fmla="*/ 0 w 48"/>
                  <a:gd name="T1" fmla="*/ 38 h 38"/>
                  <a:gd name="T2" fmla="*/ 24 w 48"/>
                  <a:gd name="T3" fmla="*/ 0 h 38"/>
                  <a:gd name="T4" fmla="*/ 48 w 48"/>
                  <a:gd name="T5" fmla="*/ 38 h 38"/>
                  <a:gd name="T6" fmla="*/ 0 w 48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8">
                    <a:moveTo>
                      <a:pt x="0" y="38"/>
                    </a:moveTo>
                    <a:lnTo>
                      <a:pt x="24" y="0"/>
                    </a:lnTo>
                    <a:lnTo>
                      <a:pt x="48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5" name="Freeform 75"/>
              <p:cNvSpPr>
                <a:spLocks/>
              </p:cNvSpPr>
              <p:nvPr/>
            </p:nvSpPr>
            <p:spPr bwMode="auto">
              <a:xfrm>
                <a:off x="6631396" y="4074792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6" name="Freeform 76"/>
              <p:cNvSpPr>
                <a:spLocks/>
              </p:cNvSpPr>
              <p:nvPr/>
            </p:nvSpPr>
            <p:spPr bwMode="auto">
              <a:xfrm>
                <a:off x="6654176" y="4074792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7" name="Freeform 77"/>
              <p:cNvSpPr>
                <a:spLocks/>
              </p:cNvSpPr>
              <p:nvPr/>
            </p:nvSpPr>
            <p:spPr bwMode="auto">
              <a:xfrm>
                <a:off x="6870588" y="4068367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4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4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8" name="Freeform 78"/>
              <p:cNvSpPr>
                <a:spLocks/>
              </p:cNvSpPr>
              <p:nvPr/>
            </p:nvSpPr>
            <p:spPr bwMode="auto">
              <a:xfrm>
                <a:off x="6870588" y="4068367"/>
                <a:ext cx="87324" cy="59429"/>
              </a:xfrm>
              <a:custGeom>
                <a:avLst/>
                <a:gdLst>
                  <a:gd name="T0" fmla="*/ 0 w 46"/>
                  <a:gd name="T1" fmla="*/ 37 h 37"/>
                  <a:gd name="T2" fmla="*/ 24 w 46"/>
                  <a:gd name="T3" fmla="*/ 0 h 37"/>
                  <a:gd name="T4" fmla="*/ 46 w 46"/>
                  <a:gd name="T5" fmla="*/ 37 h 37"/>
                  <a:gd name="T6" fmla="*/ 0 w 46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37"/>
                    </a:moveTo>
                    <a:lnTo>
                      <a:pt x="24" y="0"/>
                    </a:lnTo>
                    <a:lnTo>
                      <a:pt x="46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9" name="Freeform 79"/>
              <p:cNvSpPr>
                <a:spLocks/>
              </p:cNvSpPr>
              <p:nvPr/>
            </p:nvSpPr>
            <p:spPr bwMode="auto">
              <a:xfrm>
                <a:off x="6895266" y="4069973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3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3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0" name="Freeform 80"/>
              <p:cNvSpPr>
                <a:spLocks/>
              </p:cNvSpPr>
              <p:nvPr/>
            </p:nvSpPr>
            <p:spPr bwMode="auto">
              <a:xfrm>
                <a:off x="6929436" y="4069973"/>
                <a:ext cx="89222" cy="62641"/>
              </a:xfrm>
              <a:custGeom>
                <a:avLst/>
                <a:gdLst>
                  <a:gd name="T0" fmla="*/ 0 w 47"/>
                  <a:gd name="T1" fmla="*/ 39 h 39"/>
                  <a:gd name="T2" fmla="*/ 24 w 47"/>
                  <a:gd name="T3" fmla="*/ 0 h 39"/>
                  <a:gd name="T4" fmla="*/ 47 w 47"/>
                  <a:gd name="T5" fmla="*/ 39 h 39"/>
                  <a:gd name="T6" fmla="*/ 0 w 4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9">
                    <a:moveTo>
                      <a:pt x="0" y="39"/>
                    </a:moveTo>
                    <a:lnTo>
                      <a:pt x="24" y="0"/>
                    </a:lnTo>
                    <a:lnTo>
                      <a:pt x="47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1" name="Freeform 81"/>
              <p:cNvSpPr>
                <a:spLocks/>
              </p:cNvSpPr>
              <p:nvPr/>
            </p:nvSpPr>
            <p:spPr bwMode="auto">
              <a:xfrm>
                <a:off x="6984489" y="4069973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2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2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2" name="Freeform 82"/>
              <p:cNvSpPr>
                <a:spLocks/>
              </p:cNvSpPr>
              <p:nvPr/>
            </p:nvSpPr>
            <p:spPr bwMode="auto">
              <a:xfrm>
                <a:off x="7001573" y="4069973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4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4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3" name="Freeform 83"/>
              <p:cNvSpPr>
                <a:spLocks/>
              </p:cNvSpPr>
              <p:nvPr/>
            </p:nvSpPr>
            <p:spPr bwMode="auto">
              <a:xfrm>
                <a:off x="7115474" y="4069973"/>
                <a:ext cx="89222" cy="61035"/>
              </a:xfrm>
              <a:custGeom>
                <a:avLst/>
                <a:gdLst>
                  <a:gd name="T0" fmla="*/ 0 w 47"/>
                  <a:gd name="T1" fmla="*/ 38 h 38"/>
                  <a:gd name="T2" fmla="*/ 24 w 47"/>
                  <a:gd name="T3" fmla="*/ 0 h 38"/>
                  <a:gd name="T4" fmla="*/ 47 w 47"/>
                  <a:gd name="T5" fmla="*/ 38 h 38"/>
                  <a:gd name="T6" fmla="*/ 0 w 47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0" y="38"/>
                    </a:moveTo>
                    <a:lnTo>
                      <a:pt x="24" y="0"/>
                    </a:lnTo>
                    <a:lnTo>
                      <a:pt x="47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4" name="Freeform 84"/>
              <p:cNvSpPr>
                <a:spLocks/>
              </p:cNvSpPr>
              <p:nvPr/>
            </p:nvSpPr>
            <p:spPr bwMode="auto">
              <a:xfrm>
                <a:off x="7170527" y="4069973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5" name="Freeform 85"/>
              <p:cNvSpPr>
                <a:spLocks/>
              </p:cNvSpPr>
              <p:nvPr/>
            </p:nvSpPr>
            <p:spPr bwMode="auto">
              <a:xfrm>
                <a:off x="7204697" y="4069973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6" name="Freeform 86"/>
              <p:cNvSpPr>
                <a:spLocks/>
              </p:cNvSpPr>
              <p:nvPr/>
            </p:nvSpPr>
            <p:spPr bwMode="auto">
              <a:xfrm>
                <a:off x="7347073" y="4069973"/>
                <a:ext cx="87324" cy="62641"/>
              </a:xfrm>
              <a:custGeom>
                <a:avLst/>
                <a:gdLst>
                  <a:gd name="T0" fmla="*/ 0 w 46"/>
                  <a:gd name="T1" fmla="*/ 39 h 39"/>
                  <a:gd name="T2" fmla="*/ 24 w 46"/>
                  <a:gd name="T3" fmla="*/ 0 h 39"/>
                  <a:gd name="T4" fmla="*/ 46 w 46"/>
                  <a:gd name="T5" fmla="*/ 39 h 39"/>
                  <a:gd name="T6" fmla="*/ 0 w 4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lnTo>
                      <a:pt x="24" y="0"/>
                    </a:lnTo>
                    <a:lnTo>
                      <a:pt x="46" y="3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7" name="Freeform 87"/>
              <p:cNvSpPr>
                <a:spLocks/>
              </p:cNvSpPr>
              <p:nvPr/>
            </p:nvSpPr>
            <p:spPr bwMode="auto">
              <a:xfrm>
                <a:off x="7369853" y="4069973"/>
                <a:ext cx="87324" cy="61035"/>
              </a:xfrm>
              <a:custGeom>
                <a:avLst/>
                <a:gdLst>
                  <a:gd name="T0" fmla="*/ 0 w 46"/>
                  <a:gd name="T1" fmla="*/ 38 h 38"/>
                  <a:gd name="T2" fmla="*/ 22 w 46"/>
                  <a:gd name="T3" fmla="*/ 0 h 38"/>
                  <a:gd name="T4" fmla="*/ 46 w 46"/>
                  <a:gd name="T5" fmla="*/ 38 h 38"/>
                  <a:gd name="T6" fmla="*/ 0 w 46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0" y="38"/>
                    </a:moveTo>
                    <a:lnTo>
                      <a:pt x="22" y="0"/>
                    </a:lnTo>
                    <a:lnTo>
                      <a:pt x="46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8" name="Freeform 88"/>
              <p:cNvSpPr>
                <a:spLocks/>
              </p:cNvSpPr>
              <p:nvPr/>
            </p:nvSpPr>
            <p:spPr bwMode="auto">
              <a:xfrm>
                <a:off x="7474263" y="4068367"/>
                <a:ext cx="89222" cy="59429"/>
              </a:xfrm>
              <a:custGeom>
                <a:avLst/>
                <a:gdLst>
                  <a:gd name="T0" fmla="*/ 0 w 47"/>
                  <a:gd name="T1" fmla="*/ 37 h 37"/>
                  <a:gd name="T2" fmla="*/ 23 w 47"/>
                  <a:gd name="T3" fmla="*/ 0 h 37"/>
                  <a:gd name="T4" fmla="*/ 47 w 47"/>
                  <a:gd name="T5" fmla="*/ 37 h 37"/>
                  <a:gd name="T6" fmla="*/ 0 w 47"/>
                  <a:gd name="T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7">
                    <a:moveTo>
                      <a:pt x="0" y="37"/>
                    </a:moveTo>
                    <a:lnTo>
                      <a:pt x="23" y="0"/>
                    </a:lnTo>
                    <a:lnTo>
                      <a:pt x="47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9" name="Oval 89"/>
              <p:cNvSpPr>
                <a:spLocks noChangeArrowheads="1"/>
              </p:cNvSpPr>
              <p:nvPr/>
            </p:nvSpPr>
            <p:spPr bwMode="auto">
              <a:xfrm>
                <a:off x="1439409" y="1806876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0" name="Oval 90"/>
              <p:cNvSpPr>
                <a:spLocks noChangeArrowheads="1"/>
              </p:cNvSpPr>
              <p:nvPr/>
            </p:nvSpPr>
            <p:spPr bwMode="auto">
              <a:xfrm>
                <a:off x="1410934" y="1806876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1" name="Oval 91"/>
              <p:cNvSpPr>
                <a:spLocks noChangeArrowheads="1"/>
              </p:cNvSpPr>
              <p:nvPr/>
            </p:nvSpPr>
            <p:spPr bwMode="auto">
              <a:xfrm>
                <a:off x="1555209" y="1837393"/>
                <a:ext cx="70238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2" name="Oval 92"/>
              <p:cNvSpPr>
                <a:spLocks noChangeArrowheads="1"/>
              </p:cNvSpPr>
              <p:nvPr/>
            </p:nvSpPr>
            <p:spPr bwMode="auto">
              <a:xfrm>
                <a:off x="1555209" y="1837393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3" name="Oval 93"/>
              <p:cNvSpPr>
                <a:spLocks noChangeArrowheads="1"/>
              </p:cNvSpPr>
              <p:nvPr/>
            </p:nvSpPr>
            <p:spPr bwMode="auto">
              <a:xfrm>
                <a:off x="1617854" y="1850242"/>
                <a:ext cx="70238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4" name="Oval 94"/>
              <p:cNvSpPr>
                <a:spLocks noChangeArrowheads="1"/>
              </p:cNvSpPr>
              <p:nvPr/>
            </p:nvSpPr>
            <p:spPr bwMode="auto">
              <a:xfrm>
                <a:off x="1652024" y="1874335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5" name="Oval 95"/>
              <p:cNvSpPr>
                <a:spLocks noChangeArrowheads="1"/>
              </p:cNvSpPr>
              <p:nvPr/>
            </p:nvSpPr>
            <p:spPr bwMode="auto">
              <a:xfrm>
                <a:off x="1784908" y="2044590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6" name="Oval 96"/>
              <p:cNvSpPr>
                <a:spLocks noChangeArrowheads="1"/>
              </p:cNvSpPr>
              <p:nvPr/>
            </p:nvSpPr>
            <p:spPr bwMode="auto">
              <a:xfrm>
                <a:off x="1784908" y="2086350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7" name="Oval 97"/>
              <p:cNvSpPr>
                <a:spLocks noChangeArrowheads="1"/>
              </p:cNvSpPr>
              <p:nvPr/>
            </p:nvSpPr>
            <p:spPr bwMode="auto">
              <a:xfrm>
                <a:off x="1800095" y="2105624"/>
                <a:ext cx="70238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8" name="Oval 98"/>
              <p:cNvSpPr>
                <a:spLocks noChangeArrowheads="1"/>
              </p:cNvSpPr>
              <p:nvPr/>
            </p:nvSpPr>
            <p:spPr bwMode="auto">
              <a:xfrm>
                <a:off x="1807689" y="2137748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9" name="Oval 99"/>
              <p:cNvSpPr>
                <a:spLocks noChangeArrowheads="1"/>
              </p:cNvSpPr>
              <p:nvPr/>
            </p:nvSpPr>
            <p:spPr bwMode="auto">
              <a:xfrm>
                <a:off x="1876029" y="2185933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0" name="Oval 100"/>
              <p:cNvSpPr>
                <a:spLocks noChangeArrowheads="1"/>
              </p:cNvSpPr>
              <p:nvPr/>
            </p:nvSpPr>
            <p:spPr bwMode="auto">
              <a:xfrm>
                <a:off x="1902606" y="2206813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1" name="Oval 101"/>
              <p:cNvSpPr>
                <a:spLocks noChangeArrowheads="1"/>
              </p:cNvSpPr>
              <p:nvPr/>
            </p:nvSpPr>
            <p:spPr bwMode="auto">
              <a:xfrm>
                <a:off x="1944370" y="2263029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2" name="Oval 102"/>
              <p:cNvSpPr>
                <a:spLocks noChangeArrowheads="1"/>
              </p:cNvSpPr>
              <p:nvPr/>
            </p:nvSpPr>
            <p:spPr bwMode="auto">
              <a:xfrm>
                <a:off x="1961455" y="2274272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3" name="Oval 103"/>
              <p:cNvSpPr>
                <a:spLocks noChangeArrowheads="1"/>
              </p:cNvSpPr>
              <p:nvPr/>
            </p:nvSpPr>
            <p:spPr bwMode="auto">
              <a:xfrm>
                <a:off x="1982337" y="2293546"/>
                <a:ext cx="70238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4" name="Oval 104"/>
              <p:cNvSpPr>
                <a:spLocks noChangeArrowheads="1"/>
              </p:cNvSpPr>
              <p:nvPr/>
            </p:nvSpPr>
            <p:spPr bwMode="auto">
              <a:xfrm>
                <a:off x="1989930" y="2306395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5" name="Oval 105"/>
              <p:cNvSpPr>
                <a:spLocks noChangeArrowheads="1"/>
              </p:cNvSpPr>
              <p:nvPr/>
            </p:nvSpPr>
            <p:spPr bwMode="auto">
              <a:xfrm>
                <a:off x="2193054" y="25505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6" name="Oval 106"/>
              <p:cNvSpPr>
                <a:spLocks noChangeArrowheads="1"/>
              </p:cNvSpPr>
              <p:nvPr/>
            </p:nvSpPr>
            <p:spPr bwMode="auto">
              <a:xfrm>
                <a:off x="2259496" y="2579445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7" name="Oval 107"/>
              <p:cNvSpPr>
                <a:spLocks noChangeArrowheads="1"/>
              </p:cNvSpPr>
              <p:nvPr/>
            </p:nvSpPr>
            <p:spPr bwMode="auto">
              <a:xfrm>
                <a:off x="2413263" y="2752911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8" name="Oval 108"/>
              <p:cNvSpPr>
                <a:spLocks noChangeArrowheads="1"/>
              </p:cNvSpPr>
              <p:nvPr/>
            </p:nvSpPr>
            <p:spPr bwMode="auto">
              <a:xfrm>
                <a:off x="2510078" y="2791459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9" name="Oval 109"/>
              <p:cNvSpPr>
                <a:spLocks noChangeArrowheads="1"/>
              </p:cNvSpPr>
              <p:nvPr/>
            </p:nvSpPr>
            <p:spPr bwMode="auto">
              <a:xfrm>
                <a:off x="2546147" y="2857313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0" name="Oval 110"/>
              <p:cNvSpPr>
                <a:spLocks noChangeArrowheads="1"/>
              </p:cNvSpPr>
              <p:nvPr/>
            </p:nvSpPr>
            <p:spPr bwMode="auto">
              <a:xfrm>
                <a:off x="2629675" y="2887830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1" name="Oval 111"/>
              <p:cNvSpPr>
                <a:spLocks noChangeArrowheads="1"/>
              </p:cNvSpPr>
              <p:nvPr/>
            </p:nvSpPr>
            <p:spPr bwMode="auto">
              <a:xfrm>
                <a:off x="2770152" y="296171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2" name="Oval 112"/>
              <p:cNvSpPr>
                <a:spLocks noChangeArrowheads="1"/>
              </p:cNvSpPr>
              <p:nvPr/>
            </p:nvSpPr>
            <p:spPr bwMode="auto">
              <a:xfrm>
                <a:off x="2874561" y="3016324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3" name="Oval 113"/>
              <p:cNvSpPr>
                <a:spLocks noChangeArrowheads="1"/>
              </p:cNvSpPr>
              <p:nvPr/>
            </p:nvSpPr>
            <p:spPr bwMode="auto">
              <a:xfrm>
                <a:off x="2994158" y="3077358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4" name="Oval 114"/>
              <p:cNvSpPr>
                <a:spLocks noChangeArrowheads="1"/>
              </p:cNvSpPr>
              <p:nvPr/>
            </p:nvSpPr>
            <p:spPr bwMode="auto">
              <a:xfrm>
                <a:off x="3003649" y="3088602"/>
                <a:ext cx="70238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5" name="Oval 115"/>
              <p:cNvSpPr>
                <a:spLocks noChangeArrowheads="1"/>
              </p:cNvSpPr>
              <p:nvPr/>
            </p:nvSpPr>
            <p:spPr bwMode="auto">
              <a:xfrm>
                <a:off x="3009345" y="3101451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6" name="Oval 116"/>
              <p:cNvSpPr>
                <a:spLocks noChangeArrowheads="1"/>
              </p:cNvSpPr>
              <p:nvPr/>
            </p:nvSpPr>
            <p:spPr bwMode="auto">
              <a:xfrm>
                <a:off x="3056803" y="3144818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7" name="Oval 117"/>
              <p:cNvSpPr>
                <a:spLocks noChangeArrowheads="1"/>
              </p:cNvSpPr>
              <p:nvPr/>
            </p:nvSpPr>
            <p:spPr bwMode="auto">
              <a:xfrm>
                <a:off x="3068193" y="3144818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8" name="Oval 118"/>
              <p:cNvSpPr>
                <a:spLocks noChangeArrowheads="1"/>
              </p:cNvSpPr>
              <p:nvPr/>
            </p:nvSpPr>
            <p:spPr bwMode="auto">
              <a:xfrm>
                <a:off x="3113753" y="3156061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9" name="Oval 119"/>
              <p:cNvSpPr>
                <a:spLocks noChangeArrowheads="1"/>
              </p:cNvSpPr>
              <p:nvPr/>
            </p:nvSpPr>
            <p:spPr bwMode="auto">
              <a:xfrm>
                <a:off x="3453558" y="3308647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0" name="Oval 120"/>
              <p:cNvSpPr>
                <a:spLocks noChangeArrowheads="1"/>
              </p:cNvSpPr>
              <p:nvPr/>
            </p:nvSpPr>
            <p:spPr bwMode="auto">
              <a:xfrm>
                <a:off x="3485830" y="3340771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1" name="Oval 121"/>
              <p:cNvSpPr>
                <a:spLocks noChangeArrowheads="1"/>
              </p:cNvSpPr>
              <p:nvPr/>
            </p:nvSpPr>
            <p:spPr bwMode="auto">
              <a:xfrm>
                <a:off x="3491525" y="3352014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2" name="Oval 122"/>
              <p:cNvSpPr>
                <a:spLocks noChangeArrowheads="1"/>
              </p:cNvSpPr>
              <p:nvPr/>
            </p:nvSpPr>
            <p:spPr bwMode="auto">
              <a:xfrm>
                <a:off x="3548476" y="3361651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3" name="Oval 123"/>
              <p:cNvSpPr>
                <a:spLocks noChangeArrowheads="1"/>
              </p:cNvSpPr>
              <p:nvPr/>
            </p:nvSpPr>
            <p:spPr bwMode="auto">
              <a:xfrm>
                <a:off x="3607324" y="3393775"/>
                <a:ext cx="72137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" name="Oval 124"/>
              <p:cNvSpPr>
                <a:spLocks noChangeArrowheads="1"/>
              </p:cNvSpPr>
              <p:nvPr/>
            </p:nvSpPr>
            <p:spPr bwMode="auto">
              <a:xfrm>
                <a:off x="3607324" y="3385743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5" name="Oval 125"/>
              <p:cNvSpPr>
                <a:spLocks noChangeArrowheads="1"/>
              </p:cNvSpPr>
              <p:nvPr/>
            </p:nvSpPr>
            <p:spPr bwMode="auto">
              <a:xfrm>
                <a:off x="3647190" y="3422686"/>
                <a:ext cx="72137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6" name="Oval 126"/>
              <p:cNvSpPr>
                <a:spLocks noChangeArrowheads="1"/>
              </p:cNvSpPr>
              <p:nvPr/>
            </p:nvSpPr>
            <p:spPr bwMode="auto">
              <a:xfrm>
                <a:off x="3656681" y="3422686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7" name="Oval 127"/>
              <p:cNvSpPr>
                <a:spLocks noChangeArrowheads="1"/>
              </p:cNvSpPr>
              <p:nvPr/>
            </p:nvSpPr>
            <p:spPr bwMode="auto">
              <a:xfrm>
                <a:off x="3979401" y="3671642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8" name="Oval 128"/>
              <p:cNvSpPr>
                <a:spLocks noChangeArrowheads="1"/>
              </p:cNvSpPr>
              <p:nvPr/>
            </p:nvSpPr>
            <p:spPr bwMode="auto">
              <a:xfrm>
                <a:off x="4089505" y="3726252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9" name="Oval 129"/>
              <p:cNvSpPr>
                <a:spLocks noChangeArrowheads="1"/>
              </p:cNvSpPr>
              <p:nvPr/>
            </p:nvSpPr>
            <p:spPr bwMode="auto">
              <a:xfrm>
                <a:off x="4214796" y="3785681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0" name="Oval 130"/>
              <p:cNvSpPr>
                <a:spLocks noChangeArrowheads="1"/>
              </p:cNvSpPr>
              <p:nvPr/>
            </p:nvSpPr>
            <p:spPr bwMode="auto">
              <a:xfrm>
                <a:off x="4943736" y="3991227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1" name="Oval 131"/>
              <p:cNvSpPr>
                <a:spLocks noChangeArrowheads="1"/>
              </p:cNvSpPr>
              <p:nvPr/>
            </p:nvSpPr>
            <p:spPr bwMode="auto">
              <a:xfrm>
                <a:off x="4989296" y="3991227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2" name="Oval 132"/>
              <p:cNvSpPr>
                <a:spLocks noChangeArrowheads="1"/>
              </p:cNvSpPr>
              <p:nvPr/>
            </p:nvSpPr>
            <p:spPr bwMode="auto">
              <a:xfrm>
                <a:off x="5061434" y="3991227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3" name="Oval 133"/>
              <p:cNvSpPr>
                <a:spLocks noChangeArrowheads="1"/>
              </p:cNvSpPr>
              <p:nvPr/>
            </p:nvSpPr>
            <p:spPr bwMode="auto">
              <a:xfrm>
                <a:off x="5182928" y="4015319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4" name="Oval 134"/>
              <p:cNvSpPr>
                <a:spLocks noChangeArrowheads="1"/>
              </p:cNvSpPr>
              <p:nvPr/>
            </p:nvSpPr>
            <p:spPr bwMode="auto">
              <a:xfrm>
                <a:off x="5255065" y="4044230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5" name="Oval 135"/>
              <p:cNvSpPr>
                <a:spLocks noChangeArrowheads="1"/>
              </p:cNvSpPr>
              <p:nvPr/>
            </p:nvSpPr>
            <p:spPr bwMode="auto">
              <a:xfrm>
                <a:off x="5408832" y="4058686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6" name="Oval 136"/>
              <p:cNvSpPr>
                <a:spLocks noChangeArrowheads="1"/>
              </p:cNvSpPr>
              <p:nvPr/>
            </p:nvSpPr>
            <p:spPr bwMode="auto">
              <a:xfrm>
                <a:off x="5490487" y="4074792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7" name="Oval 137"/>
              <p:cNvSpPr>
                <a:spLocks noChangeArrowheads="1"/>
              </p:cNvSpPr>
              <p:nvPr/>
            </p:nvSpPr>
            <p:spPr bwMode="auto">
              <a:xfrm>
                <a:off x="5541743" y="4102097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8" name="Oval 138"/>
              <p:cNvSpPr>
                <a:spLocks noChangeArrowheads="1"/>
              </p:cNvSpPr>
              <p:nvPr/>
            </p:nvSpPr>
            <p:spPr bwMode="auto">
              <a:xfrm>
                <a:off x="5553133" y="4118158"/>
                <a:ext cx="70238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9" name="Oval 139"/>
              <p:cNvSpPr>
                <a:spLocks noChangeArrowheads="1"/>
              </p:cNvSpPr>
              <p:nvPr/>
            </p:nvSpPr>
            <p:spPr bwMode="auto">
              <a:xfrm>
                <a:off x="5560727" y="4121371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0" name="Oval 140"/>
              <p:cNvSpPr>
                <a:spLocks noChangeArrowheads="1"/>
              </p:cNvSpPr>
              <p:nvPr/>
            </p:nvSpPr>
            <p:spPr bwMode="auto">
              <a:xfrm>
                <a:off x="5661339" y="4132614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1" name="Oval 141"/>
              <p:cNvSpPr>
                <a:spLocks noChangeArrowheads="1"/>
              </p:cNvSpPr>
              <p:nvPr/>
            </p:nvSpPr>
            <p:spPr bwMode="auto">
              <a:xfrm>
                <a:off x="5680322" y="4132614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2" name="Oval 142"/>
              <p:cNvSpPr>
                <a:spLocks noChangeArrowheads="1"/>
              </p:cNvSpPr>
              <p:nvPr/>
            </p:nvSpPr>
            <p:spPr bwMode="auto">
              <a:xfrm>
                <a:off x="5703102" y="4132614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3" name="Oval 143"/>
              <p:cNvSpPr>
                <a:spLocks noChangeArrowheads="1"/>
              </p:cNvSpPr>
              <p:nvPr/>
            </p:nvSpPr>
            <p:spPr bwMode="auto">
              <a:xfrm>
                <a:off x="5786630" y="4131008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4" name="Oval 144"/>
              <p:cNvSpPr>
                <a:spLocks noChangeArrowheads="1"/>
              </p:cNvSpPr>
              <p:nvPr/>
            </p:nvSpPr>
            <p:spPr bwMode="auto">
              <a:xfrm>
                <a:off x="5794223" y="4151888"/>
                <a:ext cx="72137" cy="61035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5" name="Oval 145"/>
              <p:cNvSpPr>
                <a:spLocks noChangeArrowheads="1"/>
              </p:cNvSpPr>
              <p:nvPr/>
            </p:nvSpPr>
            <p:spPr bwMode="auto">
              <a:xfrm>
                <a:off x="5794223" y="4151888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6" name="Oval 146"/>
              <p:cNvSpPr>
                <a:spLocks noChangeArrowheads="1"/>
              </p:cNvSpPr>
              <p:nvPr/>
            </p:nvSpPr>
            <p:spPr bwMode="auto">
              <a:xfrm>
                <a:off x="5803715" y="4179193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7" name="Oval 147"/>
              <p:cNvSpPr>
                <a:spLocks noChangeArrowheads="1"/>
              </p:cNvSpPr>
              <p:nvPr/>
            </p:nvSpPr>
            <p:spPr bwMode="auto">
              <a:xfrm>
                <a:off x="5915717" y="4179193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8" name="Oval 148"/>
              <p:cNvSpPr>
                <a:spLocks noChangeArrowheads="1"/>
              </p:cNvSpPr>
              <p:nvPr/>
            </p:nvSpPr>
            <p:spPr bwMode="auto">
              <a:xfrm>
                <a:off x="5972668" y="4179193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9" name="Oval 149"/>
              <p:cNvSpPr>
                <a:spLocks noChangeArrowheads="1"/>
              </p:cNvSpPr>
              <p:nvPr/>
            </p:nvSpPr>
            <p:spPr bwMode="auto">
              <a:xfrm>
                <a:off x="6014432" y="4179193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0" name="Oval 150"/>
              <p:cNvSpPr>
                <a:spLocks noChangeArrowheads="1"/>
              </p:cNvSpPr>
              <p:nvPr/>
            </p:nvSpPr>
            <p:spPr bwMode="auto">
              <a:xfrm>
                <a:off x="6037212" y="4179193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1" name="Oval 151"/>
              <p:cNvSpPr>
                <a:spLocks noChangeArrowheads="1"/>
              </p:cNvSpPr>
              <p:nvPr/>
            </p:nvSpPr>
            <p:spPr bwMode="auto">
              <a:xfrm>
                <a:off x="6149215" y="4204892"/>
                <a:ext cx="70238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2" name="Oval 152"/>
              <p:cNvSpPr>
                <a:spLocks noChangeArrowheads="1"/>
              </p:cNvSpPr>
              <p:nvPr/>
            </p:nvSpPr>
            <p:spPr bwMode="auto">
              <a:xfrm>
                <a:off x="6293490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3" name="Oval 153"/>
              <p:cNvSpPr>
                <a:spLocks noChangeArrowheads="1"/>
              </p:cNvSpPr>
              <p:nvPr/>
            </p:nvSpPr>
            <p:spPr bwMode="auto">
              <a:xfrm>
                <a:off x="6314841" y="424183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4" name="Oval 154"/>
              <p:cNvSpPr>
                <a:spLocks noChangeArrowheads="1"/>
              </p:cNvSpPr>
              <p:nvPr/>
            </p:nvSpPr>
            <p:spPr bwMode="auto">
              <a:xfrm>
                <a:off x="6371321" y="4241834"/>
                <a:ext cx="72137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5" name="Oval 155"/>
              <p:cNvSpPr>
                <a:spLocks noChangeArrowheads="1"/>
              </p:cNvSpPr>
              <p:nvPr/>
            </p:nvSpPr>
            <p:spPr bwMode="auto">
              <a:xfrm>
                <a:off x="6396000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6" name="Oval 156"/>
              <p:cNvSpPr>
                <a:spLocks noChangeArrowheads="1"/>
              </p:cNvSpPr>
              <p:nvPr/>
            </p:nvSpPr>
            <p:spPr bwMode="auto">
              <a:xfrm>
                <a:off x="6508003" y="4241834"/>
                <a:ext cx="72137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7" name="Oval 157"/>
              <p:cNvSpPr>
                <a:spLocks noChangeArrowheads="1"/>
              </p:cNvSpPr>
              <p:nvPr/>
            </p:nvSpPr>
            <p:spPr bwMode="auto">
              <a:xfrm>
                <a:off x="6523189" y="424183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8" name="Oval 158"/>
              <p:cNvSpPr>
                <a:spLocks noChangeArrowheads="1"/>
              </p:cNvSpPr>
              <p:nvPr/>
            </p:nvSpPr>
            <p:spPr bwMode="auto">
              <a:xfrm>
                <a:off x="6540275" y="424183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9" name="Oval 159"/>
              <p:cNvSpPr>
                <a:spLocks noChangeArrowheads="1"/>
              </p:cNvSpPr>
              <p:nvPr/>
            </p:nvSpPr>
            <p:spPr bwMode="auto">
              <a:xfrm>
                <a:off x="6637090" y="424183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0" name="Oval 160"/>
              <p:cNvSpPr>
                <a:spLocks noChangeArrowheads="1"/>
              </p:cNvSpPr>
              <p:nvPr/>
            </p:nvSpPr>
            <p:spPr bwMode="auto">
              <a:xfrm>
                <a:off x="6650379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1" name="Oval 161"/>
              <p:cNvSpPr>
                <a:spLocks noChangeArrowheads="1"/>
              </p:cNvSpPr>
              <p:nvPr/>
            </p:nvSpPr>
            <p:spPr bwMode="auto">
              <a:xfrm>
                <a:off x="6864892" y="4241834"/>
                <a:ext cx="70238" cy="59429"/>
              </a:xfrm>
              <a:prstGeom prst="ellipse">
                <a:avLst/>
              </a:prstGeom>
              <a:noFill/>
              <a:ln w="4763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2" name="Oval 162"/>
              <p:cNvSpPr>
                <a:spLocks noChangeArrowheads="1"/>
              </p:cNvSpPr>
              <p:nvPr/>
            </p:nvSpPr>
            <p:spPr bwMode="auto">
              <a:xfrm>
                <a:off x="7014863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3" name="Oval 163"/>
              <p:cNvSpPr>
                <a:spLocks noChangeArrowheads="1"/>
              </p:cNvSpPr>
              <p:nvPr/>
            </p:nvSpPr>
            <p:spPr bwMode="auto">
              <a:xfrm>
                <a:off x="6878181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4" name="Oval 164"/>
              <p:cNvSpPr>
                <a:spLocks noChangeArrowheads="1"/>
              </p:cNvSpPr>
              <p:nvPr/>
            </p:nvSpPr>
            <p:spPr bwMode="auto">
              <a:xfrm>
                <a:off x="7233172" y="4241834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5" name="Oval 165"/>
              <p:cNvSpPr>
                <a:spLocks noChangeArrowheads="1"/>
              </p:cNvSpPr>
              <p:nvPr/>
            </p:nvSpPr>
            <p:spPr bwMode="auto">
              <a:xfrm>
                <a:off x="7246461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6" name="Freeform 166"/>
              <p:cNvSpPr>
                <a:spLocks/>
              </p:cNvSpPr>
              <p:nvPr/>
            </p:nvSpPr>
            <p:spPr bwMode="auto">
              <a:xfrm>
                <a:off x="1448901" y="1827756"/>
                <a:ext cx="6070923" cy="2279160"/>
              </a:xfrm>
              <a:custGeom>
                <a:avLst/>
                <a:gdLst>
                  <a:gd name="T0" fmla="*/ 113 w 3198"/>
                  <a:gd name="T1" fmla="*/ 24 h 1419"/>
                  <a:gd name="T2" fmla="*/ 132 w 3198"/>
                  <a:gd name="T3" fmla="*/ 42 h 1419"/>
                  <a:gd name="T4" fmla="*/ 149 w 3198"/>
                  <a:gd name="T5" fmla="*/ 71 h 1419"/>
                  <a:gd name="T6" fmla="*/ 210 w 3198"/>
                  <a:gd name="T7" fmla="*/ 95 h 1419"/>
                  <a:gd name="T8" fmla="*/ 237 w 3198"/>
                  <a:gd name="T9" fmla="*/ 113 h 1419"/>
                  <a:gd name="T10" fmla="*/ 263 w 3198"/>
                  <a:gd name="T11" fmla="*/ 137 h 1419"/>
                  <a:gd name="T12" fmla="*/ 278 w 3198"/>
                  <a:gd name="T13" fmla="*/ 166 h 1419"/>
                  <a:gd name="T14" fmla="*/ 324 w 3198"/>
                  <a:gd name="T15" fmla="*/ 197 h 1419"/>
                  <a:gd name="T16" fmla="*/ 361 w 3198"/>
                  <a:gd name="T17" fmla="*/ 232 h 1419"/>
                  <a:gd name="T18" fmla="*/ 389 w 3198"/>
                  <a:gd name="T19" fmla="*/ 265 h 1419"/>
                  <a:gd name="T20" fmla="*/ 448 w 3198"/>
                  <a:gd name="T21" fmla="*/ 280 h 1419"/>
                  <a:gd name="T22" fmla="*/ 457 w 3198"/>
                  <a:gd name="T23" fmla="*/ 304 h 1419"/>
                  <a:gd name="T24" fmla="*/ 466 w 3198"/>
                  <a:gd name="T25" fmla="*/ 322 h 1419"/>
                  <a:gd name="T26" fmla="*/ 485 w 3198"/>
                  <a:gd name="T27" fmla="*/ 349 h 1419"/>
                  <a:gd name="T28" fmla="*/ 517 w 3198"/>
                  <a:gd name="T29" fmla="*/ 384 h 1419"/>
                  <a:gd name="T30" fmla="*/ 532 w 3198"/>
                  <a:gd name="T31" fmla="*/ 403 h 1419"/>
                  <a:gd name="T32" fmla="*/ 584 w 3198"/>
                  <a:gd name="T33" fmla="*/ 427 h 1419"/>
                  <a:gd name="T34" fmla="*/ 643 w 3198"/>
                  <a:gd name="T35" fmla="*/ 447 h 1419"/>
                  <a:gd name="T36" fmla="*/ 656 w 3198"/>
                  <a:gd name="T37" fmla="*/ 484 h 1419"/>
                  <a:gd name="T38" fmla="*/ 691 w 3198"/>
                  <a:gd name="T39" fmla="*/ 502 h 1419"/>
                  <a:gd name="T40" fmla="*/ 711 w 3198"/>
                  <a:gd name="T41" fmla="*/ 525 h 1419"/>
                  <a:gd name="T42" fmla="*/ 723 w 3198"/>
                  <a:gd name="T43" fmla="*/ 545 h 1419"/>
                  <a:gd name="T44" fmla="*/ 783 w 3198"/>
                  <a:gd name="T45" fmla="*/ 563 h 1419"/>
                  <a:gd name="T46" fmla="*/ 813 w 3198"/>
                  <a:gd name="T47" fmla="*/ 582 h 1419"/>
                  <a:gd name="T48" fmla="*/ 865 w 3198"/>
                  <a:gd name="T49" fmla="*/ 603 h 1419"/>
                  <a:gd name="T50" fmla="*/ 904 w 3198"/>
                  <a:gd name="T51" fmla="*/ 618 h 1419"/>
                  <a:gd name="T52" fmla="*/ 912 w 3198"/>
                  <a:gd name="T53" fmla="*/ 638 h 1419"/>
                  <a:gd name="T54" fmla="*/ 963 w 3198"/>
                  <a:gd name="T55" fmla="*/ 647 h 1419"/>
                  <a:gd name="T56" fmla="*/ 973 w 3198"/>
                  <a:gd name="T57" fmla="*/ 669 h 1419"/>
                  <a:gd name="T58" fmla="*/ 1025 w 3198"/>
                  <a:gd name="T59" fmla="*/ 688 h 1419"/>
                  <a:gd name="T60" fmla="*/ 1044 w 3198"/>
                  <a:gd name="T61" fmla="*/ 715 h 1419"/>
                  <a:gd name="T62" fmla="*/ 1095 w 3198"/>
                  <a:gd name="T63" fmla="*/ 733 h 1419"/>
                  <a:gd name="T64" fmla="*/ 1104 w 3198"/>
                  <a:gd name="T65" fmla="*/ 772 h 1419"/>
                  <a:gd name="T66" fmla="*/ 1146 w 3198"/>
                  <a:gd name="T67" fmla="*/ 799 h 1419"/>
                  <a:gd name="T68" fmla="*/ 1184 w 3198"/>
                  <a:gd name="T69" fmla="*/ 833 h 1419"/>
                  <a:gd name="T70" fmla="*/ 1226 w 3198"/>
                  <a:gd name="T71" fmla="*/ 862 h 1419"/>
                  <a:gd name="T72" fmla="*/ 1283 w 3198"/>
                  <a:gd name="T73" fmla="*/ 900 h 1419"/>
                  <a:gd name="T74" fmla="*/ 1345 w 3198"/>
                  <a:gd name="T75" fmla="*/ 921 h 1419"/>
                  <a:gd name="T76" fmla="*/ 1351 w 3198"/>
                  <a:gd name="T77" fmla="*/ 948 h 1419"/>
                  <a:gd name="T78" fmla="*/ 1412 w 3198"/>
                  <a:gd name="T79" fmla="*/ 975 h 1419"/>
                  <a:gd name="T80" fmla="*/ 1472 w 3198"/>
                  <a:gd name="T81" fmla="*/ 994 h 1419"/>
                  <a:gd name="T82" fmla="*/ 1541 w 3198"/>
                  <a:gd name="T83" fmla="*/ 1027 h 1419"/>
                  <a:gd name="T84" fmla="*/ 1574 w 3198"/>
                  <a:gd name="T85" fmla="*/ 1049 h 1419"/>
                  <a:gd name="T86" fmla="*/ 1601 w 3198"/>
                  <a:gd name="T87" fmla="*/ 1064 h 1419"/>
                  <a:gd name="T88" fmla="*/ 1618 w 3198"/>
                  <a:gd name="T89" fmla="*/ 1077 h 1419"/>
                  <a:gd name="T90" fmla="*/ 1728 w 3198"/>
                  <a:gd name="T91" fmla="*/ 1097 h 1419"/>
                  <a:gd name="T92" fmla="*/ 1807 w 3198"/>
                  <a:gd name="T93" fmla="*/ 1125 h 1419"/>
                  <a:gd name="T94" fmla="*/ 1831 w 3198"/>
                  <a:gd name="T95" fmla="*/ 1148 h 1419"/>
                  <a:gd name="T96" fmla="*/ 1923 w 3198"/>
                  <a:gd name="T97" fmla="*/ 1172 h 1419"/>
                  <a:gd name="T98" fmla="*/ 1989 w 3198"/>
                  <a:gd name="T99" fmla="*/ 1199 h 1419"/>
                  <a:gd name="T100" fmla="*/ 2102 w 3198"/>
                  <a:gd name="T101" fmla="*/ 1223 h 1419"/>
                  <a:gd name="T102" fmla="*/ 2126 w 3198"/>
                  <a:gd name="T103" fmla="*/ 1244 h 1419"/>
                  <a:gd name="T104" fmla="*/ 2201 w 3198"/>
                  <a:gd name="T105" fmla="*/ 1267 h 1419"/>
                  <a:gd name="T106" fmla="*/ 2243 w 3198"/>
                  <a:gd name="T107" fmla="*/ 1277 h 1419"/>
                  <a:gd name="T108" fmla="*/ 2320 w 3198"/>
                  <a:gd name="T109" fmla="*/ 1306 h 1419"/>
                  <a:gd name="T110" fmla="*/ 2401 w 3198"/>
                  <a:gd name="T111" fmla="*/ 1337 h 1419"/>
                  <a:gd name="T112" fmla="*/ 2694 w 3198"/>
                  <a:gd name="T113" fmla="*/ 1375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98" h="1419">
                    <a:moveTo>
                      <a:pt x="0" y="0"/>
                    </a:moveTo>
                    <a:lnTo>
                      <a:pt x="18" y="0"/>
                    </a:lnTo>
                    <a:lnTo>
                      <a:pt x="18" y="8"/>
                    </a:lnTo>
                    <a:lnTo>
                      <a:pt x="78" y="8"/>
                    </a:lnTo>
                    <a:lnTo>
                      <a:pt x="78" y="24"/>
                    </a:lnTo>
                    <a:lnTo>
                      <a:pt x="113" y="24"/>
                    </a:lnTo>
                    <a:lnTo>
                      <a:pt x="113" y="29"/>
                    </a:lnTo>
                    <a:lnTo>
                      <a:pt x="122" y="29"/>
                    </a:lnTo>
                    <a:lnTo>
                      <a:pt x="122" y="35"/>
                    </a:lnTo>
                    <a:lnTo>
                      <a:pt x="132" y="35"/>
                    </a:lnTo>
                    <a:lnTo>
                      <a:pt x="132" y="36"/>
                    </a:lnTo>
                    <a:lnTo>
                      <a:pt x="132" y="42"/>
                    </a:lnTo>
                    <a:lnTo>
                      <a:pt x="135" y="42"/>
                    </a:lnTo>
                    <a:lnTo>
                      <a:pt x="135" y="59"/>
                    </a:lnTo>
                    <a:lnTo>
                      <a:pt x="140" y="59"/>
                    </a:lnTo>
                    <a:lnTo>
                      <a:pt x="140" y="65"/>
                    </a:lnTo>
                    <a:lnTo>
                      <a:pt x="149" y="65"/>
                    </a:lnTo>
                    <a:lnTo>
                      <a:pt x="149" y="71"/>
                    </a:lnTo>
                    <a:lnTo>
                      <a:pt x="197" y="71"/>
                    </a:lnTo>
                    <a:lnTo>
                      <a:pt x="197" y="83"/>
                    </a:lnTo>
                    <a:lnTo>
                      <a:pt x="201" y="83"/>
                    </a:lnTo>
                    <a:lnTo>
                      <a:pt x="201" y="89"/>
                    </a:lnTo>
                    <a:lnTo>
                      <a:pt x="210" y="89"/>
                    </a:lnTo>
                    <a:lnTo>
                      <a:pt x="210" y="95"/>
                    </a:lnTo>
                    <a:lnTo>
                      <a:pt x="213" y="95"/>
                    </a:lnTo>
                    <a:lnTo>
                      <a:pt x="213" y="101"/>
                    </a:lnTo>
                    <a:lnTo>
                      <a:pt x="231" y="101"/>
                    </a:lnTo>
                    <a:lnTo>
                      <a:pt x="231" y="107"/>
                    </a:lnTo>
                    <a:lnTo>
                      <a:pt x="237" y="107"/>
                    </a:lnTo>
                    <a:lnTo>
                      <a:pt x="237" y="113"/>
                    </a:lnTo>
                    <a:lnTo>
                      <a:pt x="260" y="113"/>
                    </a:lnTo>
                    <a:lnTo>
                      <a:pt x="260" y="119"/>
                    </a:lnTo>
                    <a:lnTo>
                      <a:pt x="261" y="119"/>
                    </a:lnTo>
                    <a:lnTo>
                      <a:pt x="261" y="131"/>
                    </a:lnTo>
                    <a:lnTo>
                      <a:pt x="263" y="131"/>
                    </a:lnTo>
                    <a:lnTo>
                      <a:pt x="263" y="137"/>
                    </a:lnTo>
                    <a:lnTo>
                      <a:pt x="264" y="137"/>
                    </a:lnTo>
                    <a:lnTo>
                      <a:pt x="264" y="149"/>
                    </a:lnTo>
                    <a:lnTo>
                      <a:pt x="273" y="149"/>
                    </a:lnTo>
                    <a:lnTo>
                      <a:pt x="273" y="161"/>
                    </a:lnTo>
                    <a:lnTo>
                      <a:pt x="278" y="161"/>
                    </a:lnTo>
                    <a:lnTo>
                      <a:pt x="278" y="166"/>
                    </a:lnTo>
                    <a:lnTo>
                      <a:pt x="293" y="166"/>
                    </a:lnTo>
                    <a:lnTo>
                      <a:pt x="293" y="173"/>
                    </a:lnTo>
                    <a:lnTo>
                      <a:pt x="321" y="173"/>
                    </a:lnTo>
                    <a:lnTo>
                      <a:pt x="321" y="191"/>
                    </a:lnTo>
                    <a:lnTo>
                      <a:pt x="324" y="191"/>
                    </a:lnTo>
                    <a:lnTo>
                      <a:pt x="324" y="197"/>
                    </a:lnTo>
                    <a:lnTo>
                      <a:pt x="327" y="197"/>
                    </a:lnTo>
                    <a:lnTo>
                      <a:pt x="327" y="209"/>
                    </a:lnTo>
                    <a:lnTo>
                      <a:pt x="345" y="209"/>
                    </a:lnTo>
                    <a:lnTo>
                      <a:pt x="345" y="226"/>
                    </a:lnTo>
                    <a:lnTo>
                      <a:pt x="361" y="226"/>
                    </a:lnTo>
                    <a:lnTo>
                      <a:pt x="361" y="232"/>
                    </a:lnTo>
                    <a:lnTo>
                      <a:pt x="368" y="232"/>
                    </a:lnTo>
                    <a:lnTo>
                      <a:pt x="368" y="245"/>
                    </a:lnTo>
                    <a:lnTo>
                      <a:pt x="386" y="245"/>
                    </a:lnTo>
                    <a:lnTo>
                      <a:pt x="386" y="251"/>
                    </a:lnTo>
                    <a:lnTo>
                      <a:pt x="389" y="251"/>
                    </a:lnTo>
                    <a:lnTo>
                      <a:pt x="389" y="265"/>
                    </a:lnTo>
                    <a:lnTo>
                      <a:pt x="406" y="265"/>
                    </a:lnTo>
                    <a:lnTo>
                      <a:pt x="406" y="268"/>
                    </a:lnTo>
                    <a:lnTo>
                      <a:pt x="430" y="268"/>
                    </a:lnTo>
                    <a:lnTo>
                      <a:pt x="430" y="274"/>
                    </a:lnTo>
                    <a:lnTo>
                      <a:pt x="448" y="274"/>
                    </a:lnTo>
                    <a:lnTo>
                      <a:pt x="448" y="280"/>
                    </a:lnTo>
                    <a:lnTo>
                      <a:pt x="452" y="280"/>
                    </a:lnTo>
                    <a:lnTo>
                      <a:pt x="452" y="293"/>
                    </a:lnTo>
                    <a:lnTo>
                      <a:pt x="455" y="293"/>
                    </a:lnTo>
                    <a:lnTo>
                      <a:pt x="455" y="299"/>
                    </a:lnTo>
                    <a:lnTo>
                      <a:pt x="457" y="299"/>
                    </a:lnTo>
                    <a:lnTo>
                      <a:pt x="457" y="304"/>
                    </a:lnTo>
                    <a:lnTo>
                      <a:pt x="457" y="307"/>
                    </a:lnTo>
                    <a:lnTo>
                      <a:pt x="460" y="307"/>
                    </a:lnTo>
                    <a:lnTo>
                      <a:pt x="460" y="311"/>
                    </a:lnTo>
                    <a:lnTo>
                      <a:pt x="463" y="311"/>
                    </a:lnTo>
                    <a:lnTo>
                      <a:pt x="463" y="322"/>
                    </a:lnTo>
                    <a:lnTo>
                      <a:pt x="466" y="322"/>
                    </a:lnTo>
                    <a:lnTo>
                      <a:pt x="466" y="328"/>
                    </a:lnTo>
                    <a:lnTo>
                      <a:pt x="470" y="328"/>
                    </a:lnTo>
                    <a:lnTo>
                      <a:pt x="470" y="340"/>
                    </a:lnTo>
                    <a:lnTo>
                      <a:pt x="481" y="340"/>
                    </a:lnTo>
                    <a:lnTo>
                      <a:pt x="481" y="349"/>
                    </a:lnTo>
                    <a:lnTo>
                      <a:pt x="485" y="349"/>
                    </a:lnTo>
                    <a:lnTo>
                      <a:pt x="485" y="354"/>
                    </a:lnTo>
                    <a:lnTo>
                      <a:pt x="499" y="354"/>
                    </a:lnTo>
                    <a:lnTo>
                      <a:pt x="499" y="360"/>
                    </a:lnTo>
                    <a:lnTo>
                      <a:pt x="499" y="361"/>
                    </a:lnTo>
                    <a:lnTo>
                      <a:pt x="517" y="361"/>
                    </a:lnTo>
                    <a:lnTo>
                      <a:pt x="517" y="384"/>
                    </a:lnTo>
                    <a:lnTo>
                      <a:pt x="518" y="384"/>
                    </a:lnTo>
                    <a:lnTo>
                      <a:pt x="518" y="388"/>
                    </a:lnTo>
                    <a:lnTo>
                      <a:pt x="529" y="388"/>
                    </a:lnTo>
                    <a:lnTo>
                      <a:pt x="529" y="394"/>
                    </a:lnTo>
                    <a:lnTo>
                      <a:pt x="532" y="394"/>
                    </a:lnTo>
                    <a:lnTo>
                      <a:pt x="532" y="403"/>
                    </a:lnTo>
                    <a:lnTo>
                      <a:pt x="562" y="403"/>
                    </a:lnTo>
                    <a:lnTo>
                      <a:pt x="562" y="408"/>
                    </a:lnTo>
                    <a:lnTo>
                      <a:pt x="583" y="408"/>
                    </a:lnTo>
                    <a:lnTo>
                      <a:pt x="583" y="421"/>
                    </a:lnTo>
                    <a:lnTo>
                      <a:pt x="584" y="421"/>
                    </a:lnTo>
                    <a:lnTo>
                      <a:pt x="584" y="427"/>
                    </a:lnTo>
                    <a:lnTo>
                      <a:pt x="632" y="427"/>
                    </a:lnTo>
                    <a:lnTo>
                      <a:pt x="632" y="433"/>
                    </a:lnTo>
                    <a:lnTo>
                      <a:pt x="638" y="433"/>
                    </a:lnTo>
                    <a:lnTo>
                      <a:pt x="638" y="439"/>
                    </a:lnTo>
                    <a:lnTo>
                      <a:pt x="643" y="439"/>
                    </a:lnTo>
                    <a:lnTo>
                      <a:pt x="643" y="447"/>
                    </a:lnTo>
                    <a:lnTo>
                      <a:pt x="646" y="447"/>
                    </a:lnTo>
                    <a:lnTo>
                      <a:pt x="646" y="465"/>
                    </a:lnTo>
                    <a:lnTo>
                      <a:pt x="647" y="465"/>
                    </a:lnTo>
                    <a:lnTo>
                      <a:pt x="647" y="477"/>
                    </a:lnTo>
                    <a:lnTo>
                      <a:pt x="656" y="477"/>
                    </a:lnTo>
                    <a:lnTo>
                      <a:pt x="656" y="484"/>
                    </a:lnTo>
                    <a:lnTo>
                      <a:pt x="662" y="484"/>
                    </a:lnTo>
                    <a:lnTo>
                      <a:pt x="662" y="490"/>
                    </a:lnTo>
                    <a:lnTo>
                      <a:pt x="670" y="490"/>
                    </a:lnTo>
                    <a:lnTo>
                      <a:pt x="670" y="495"/>
                    </a:lnTo>
                    <a:lnTo>
                      <a:pt x="691" y="495"/>
                    </a:lnTo>
                    <a:lnTo>
                      <a:pt x="691" y="502"/>
                    </a:lnTo>
                    <a:lnTo>
                      <a:pt x="706" y="502"/>
                    </a:lnTo>
                    <a:lnTo>
                      <a:pt x="706" y="507"/>
                    </a:lnTo>
                    <a:lnTo>
                      <a:pt x="708" y="507"/>
                    </a:lnTo>
                    <a:lnTo>
                      <a:pt x="708" y="519"/>
                    </a:lnTo>
                    <a:lnTo>
                      <a:pt x="711" y="519"/>
                    </a:lnTo>
                    <a:lnTo>
                      <a:pt x="711" y="525"/>
                    </a:lnTo>
                    <a:lnTo>
                      <a:pt x="714" y="525"/>
                    </a:lnTo>
                    <a:lnTo>
                      <a:pt x="714" y="531"/>
                    </a:lnTo>
                    <a:lnTo>
                      <a:pt x="720" y="531"/>
                    </a:lnTo>
                    <a:lnTo>
                      <a:pt x="720" y="540"/>
                    </a:lnTo>
                    <a:lnTo>
                      <a:pt x="723" y="540"/>
                    </a:lnTo>
                    <a:lnTo>
                      <a:pt x="723" y="545"/>
                    </a:lnTo>
                    <a:lnTo>
                      <a:pt x="771" y="545"/>
                    </a:lnTo>
                    <a:lnTo>
                      <a:pt x="771" y="552"/>
                    </a:lnTo>
                    <a:lnTo>
                      <a:pt x="775" y="552"/>
                    </a:lnTo>
                    <a:lnTo>
                      <a:pt x="775" y="557"/>
                    </a:lnTo>
                    <a:lnTo>
                      <a:pt x="783" y="557"/>
                    </a:lnTo>
                    <a:lnTo>
                      <a:pt x="783" y="563"/>
                    </a:lnTo>
                    <a:lnTo>
                      <a:pt x="786" y="563"/>
                    </a:lnTo>
                    <a:lnTo>
                      <a:pt x="786" y="569"/>
                    </a:lnTo>
                    <a:lnTo>
                      <a:pt x="801" y="569"/>
                    </a:lnTo>
                    <a:lnTo>
                      <a:pt x="801" y="575"/>
                    </a:lnTo>
                    <a:lnTo>
                      <a:pt x="813" y="575"/>
                    </a:lnTo>
                    <a:lnTo>
                      <a:pt x="813" y="582"/>
                    </a:lnTo>
                    <a:lnTo>
                      <a:pt x="837" y="582"/>
                    </a:lnTo>
                    <a:lnTo>
                      <a:pt x="837" y="588"/>
                    </a:lnTo>
                    <a:lnTo>
                      <a:pt x="840" y="588"/>
                    </a:lnTo>
                    <a:lnTo>
                      <a:pt x="840" y="597"/>
                    </a:lnTo>
                    <a:lnTo>
                      <a:pt x="865" y="597"/>
                    </a:lnTo>
                    <a:lnTo>
                      <a:pt x="865" y="603"/>
                    </a:lnTo>
                    <a:lnTo>
                      <a:pt x="868" y="603"/>
                    </a:lnTo>
                    <a:lnTo>
                      <a:pt x="868" y="609"/>
                    </a:lnTo>
                    <a:lnTo>
                      <a:pt x="882" y="609"/>
                    </a:lnTo>
                    <a:lnTo>
                      <a:pt x="882" y="615"/>
                    </a:lnTo>
                    <a:lnTo>
                      <a:pt x="904" y="615"/>
                    </a:lnTo>
                    <a:lnTo>
                      <a:pt x="904" y="618"/>
                    </a:lnTo>
                    <a:lnTo>
                      <a:pt x="906" y="618"/>
                    </a:lnTo>
                    <a:lnTo>
                      <a:pt x="906" y="621"/>
                    </a:lnTo>
                    <a:lnTo>
                      <a:pt x="910" y="621"/>
                    </a:lnTo>
                    <a:lnTo>
                      <a:pt x="910" y="626"/>
                    </a:lnTo>
                    <a:lnTo>
                      <a:pt x="912" y="626"/>
                    </a:lnTo>
                    <a:lnTo>
                      <a:pt x="912" y="638"/>
                    </a:lnTo>
                    <a:lnTo>
                      <a:pt x="913" y="638"/>
                    </a:lnTo>
                    <a:lnTo>
                      <a:pt x="913" y="641"/>
                    </a:lnTo>
                    <a:lnTo>
                      <a:pt x="961" y="641"/>
                    </a:lnTo>
                    <a:lnTo>
                      <a:pt x="961" y="645"/>
                    </a:lnTo>
                    <a:lnTo>
                      <a:pt x="963" y="645"/>
                    </a:lnTo>
                    <a:lnTo>
                      <a:pt x="963" y="647"/>
                    </a:lnTo>
                    <a:lnTo>
                      <a:pt x="966" y="647"/>
                    </a:lnTo>
                    <a:lnTo>
                      <a:pt x="966" y="653"/>
                    </a:lnTo>
                    <a:lnTo>
                      <a:pt x="972" y="653"/>
                    </a:lnTo>
                    <a:lnTo>
                      <a:pt x="972" y="656"/>
                    </a:lnTo>
                    <a:lnTo>
                      <a:pt x="973" y="656"/>
                    </a:lnTo>
                    <a:lnTo>
                      <a:pt x="973" y="669"/>
                    </a:lnTo>
                    <a:lnTo>
                      <a:pt x="982" y="669"/>
                    </a:lnTo>
                    <a:lnTo>
                      <a:pt x="982" y="674"/>
                    </a:lnTo>
                    <a:lnTo>
                      <a:pt x="1008" y="674"/>
                    </a:lnTo>
                    <a:lnTo>
                      <a:pt x="1008" y="682"/>
                    </a:lnTo>
                    <a:lnTo>
                      <a:pt x="1025" y="682"/>
                    </a:lnTo>
                    <a:lnTo>
                      <a:pt x="1025" y="688"/>
                    </a:lnTo>
                    <a:lnTo>
                      <a:pt x="1026" y="688"/>
                    </a:lnTo>
                    <a:lnTo>
                      <a:pt x="1026" y="700"/>
                    </a:lnTo>
                    <a:lnTo>
                      <a:pt x="1028" y="700"/>
                    </a:lnTo>
                    <a:lnTo>
                      <a:pt x="1028" y="707"/>
                    </a:lnTo>
                    <a:lnTo>
                      <a:pt x="1044" y="707"/>
                    </a:lnTo>
                    <a:lnTo>
                      <a:pt x="1044" y="715"/>
                    </a:lnTo>
                    <a:lnTo>
                      <a:pt x="1059" y="715"/>
                    </a:lnTo>
                    <a:lnTo>
                      <a:pt x="1059" y="721"/>
                    </a:lnTo>
                    <a:lnTo>
                      <a:pt x="1092" y="721"/>
                    </a:lnTo>
                    <a:lnTo>
                      <a:pt x="1092" y="727"/>
                    </a:lnTo>
                    <a:lnTo>
                      <a:pt x="1095" y="727"/>
                    </a:lnTo>
                    <a:lnTo>
                      <a:pt x="1095" y="733"/>
                    </a:lnTo>
                    <a:lnTo>
                      <a:pt x="1097" y="733"/>
                    </a:lnTo>
                    <a:lnTo>
                      <a:pt x="1097" y="740"/>
                    </a:lnTo>
                    <a:lnTo>
                      <a:pt x="1100" y="740"/>
                    </a:lnTo>
                    <a:lnTo>
                      <a:pt x="1100" y="754"/>
                    </a:lnTo>
                    <a:lnTo>
                      <a:pt x="1104" y="754"/>
                    </a:lnTo>
                    <a:lnTo>
                      <a:pt x="1104" y="772"/>
                    </a:lnTo>
                    <a:lnTo>
                      <a:pt x="1109" y="772"/>
                    </a:lnTo>
                    <a:lnTo>
                      <a:pt x="1109" y="787"/>
                    </a:lnTo>
                    <a:lnTo>
                      <a:pt x="1134" y="787"/>
                    </a:lnTo>
                    <a:lnTo>
                      <a:pt x="1134" y="794"/>
                    </a:lnTo>
                    <a:lnTo>
                      <a:pt x="1146" y="794"/>
                    </a:lnTo>
                    <a:lnTo>
                      <a:pt x="1146" y="799"/>
                    </a:lnTo>
                    <a:lnTo>
                      <a:pt x="1151" y="799"/>
                    </a:lnTo>
                    <a:lnTo>
                      <a:pt x="1151" y="806"/>
                    </a:lnTo>
                    <a:lnTo>
                      <a:pt x="1154" y="806"/>
                    </a:lnTo>
                    <a:lnTo>
                      <a:pt x="1154" y="827"/>
                    </a:lnTo>
                    <a:lnTo>
                      <a:pt x="1184" y="827"/>
                    </a:lnTo>
                    <a:lnTo>
                      <a:pt x="1184" y="833"/>
                    </a:lnTo>
                    <a:lnTo>
                      <a:pt x="1199" y="833"/>
                    </a:lnTo>
                    <a:lnTo>
                      <a:pt x="1199" y="845"/>
                    </a:lnTo>
                    <a:lnTo>
                      <a:pt x="1220" y="845"/>
                    </a:lnTo>
                    <a:lnTo>
                      <a:pt x="1220" y="854"/>
                    </a:lnTo>
                    <a:lnTo>
                      <a:pt x="1226" y="854"/>
                    </a:lnTo>
                    <a:lnTo>
                      <a:pt x="1226" y="862"/>
                    </a:lnTo>
                    <a:lnTo>
                      <a:pt x="1235" y="862"/>
                    </a:lnTo>
                    <a:lnTo>
                      <a:pt x="1235" y="867"/>
                    </a:lnTo>
                    <a:lnTo>
                      <a:pt x="1280" y="867"/>
                    </a:lnTo>
                    <a:lnTo>
                      <a:pt x="1280" y="879"/>
                    </a:lnTo>
                    <a:lnTo>
                      <a:pt x="1283" y="879"/>
                    </a:lnTo>
                    <a:lnTo>
                      <a:pt x="1283" y="900"/>
                    </a:lnTo>
                    <a:lnTo>
                      <a:pt x="1287" y="900"/>
                    </a:lnTo>
                    <a:lnTo>
                      <a:pt x="1287" y="907"/>
                    </a:lnTo>
                    <a:lnTo>
                      <a:pt x="1313" y="907"/>
                    </a:lnTo>
                    <a:lnTo>
                      <a:pt x="1313" y="913"/>
                    </a:lnTo>
                    <a:lnTo>
                      <a:pt x="1345" y="913"/>
                    </a:lnTo>
                    <a:lnTo>
                      <a:pt x="1345" y="921"/>
                    </a:lnTo>
                    <a:lnTo>
                      <a:pt x="1346" y="921"/>
                    </a:lnTo>
                    <a:lnTo>
                      <a:pt x="1346" y="928"/>
                    </a:lnTo>
                    <a:lnTo>
                      <a:pt x="1349" y="928"/>
                    </a:lnTo>
                    <a:lnTo>
                      <a:pt x="1349" y="940"/>
                    </a:lnTo>
                    <a:lnTo>
                      <a:pt x="1351" y="940"/>
                    </a:lnTo>
                    <a:lnTo>
                      <a:pt x="1351" y="948"/>
                    </a:lnTo>
                    <a:lnTo>
                      <a:pt x="1366" y="948"/>
                    </a:lnTo>
                    <a:lnTo>
                      <a:pt x="1366" y="961"/>
                    </a:lnTo>
                    <a:lnTo>
                      <a:pt x="1409" y="961"/>
                    </a:lnTo>
                    <a:lnTo>
                      <a:pt x="1409" y="966"/>
                    </a:lnTo>
                    <a:lnTo>
                      <a:pt x="1412" y="966"/>
                    </a:lnTo>
                    <a:lnTo>
                      <a:pt x="1412" y="975"/>
                    </a:lnTo>
                    <a:lnTo>
                      <a:pt x="1414" y="975"/>
                    </a:lnTo>
                    <a:lnTo>
                      <a:pt x="1414" y="981"/>
                    </a:lnTo>
                    <a:lnTo>
                      <a:pt x="1454" y="981"/>
                    </a:lnTo>
                    <a:lnTo>
                      <a:pt x="1454" y="988"/>
                    </a:lnTo>
                    <a:lnTo>
                      <a:pt x="1472" y="988"/>
                    </a:lnTo>
                    <a:lnTo>
                      <a:pt x="1472" y="994"/>
                    </a:lnTo>
                    <a:lnTo>
                      <a:pt x="1489" y="994"/>
                    </a:lnTo>
                    <a:lnTo>
                      <a:pt x="1489" y="1009"/>
                    </a:lnTo>
                    <a:lnTo>
                      <a:pt x="1538" y="1009"/>
                    </a:lnTo>
                    <a:lnTo>
                      <a:pt x="1538" y="1015"/>
                    </a:lnTo>
                    <a:lnTo>
                      <a:pt x="1541" y="1015"/>
                    </a:lnTo>
                    <a:lnTo>
                      <a:pt x="1541" y="1027"/>
                    </a:lnTo>
                    <a:lnTo>
                      <a:pt x="1544" y="1027"/>
                    </a:lnTo>
                    <a:lnTo>
                      <a:pt x="1544" y="1035"/>
                    </a:lnTo>
                    <a:lnTo>
                      <a:pt x="1550" y="1035"/>
                    </a:lnTo>
                    <a:lnTo>
                      <a:pt x="1550" y="1041"/>
                    </a:lnTo>
                    <a:lnTo>
                      <a:pt x="1574" y="1041"/>
                    </a:lnTo>
                    <a:lnTo>
                      <a:pt x="1574" y="1049"/>
                    </a:lnTo>
                    <a:lnTo>
                      <a:pt x="1580" y="1049"/>
                    </a:lnTo>
                    <a:lnTo>
                      <a:pt x="1580" y="1056"/>
                    </a:lnTo>
                    <a:lnTo>
                      <a:pt x="1598" y="1056"/>
                    </a:lnTo>
                    <a:lnTo>
                      <a:pt x="1598" y="1059"/>
                    </a:lnTo>
                    <a:lnTo>
                      <a:pt x="1601" y="1059"/>
                    </a:lnTo>
                    <a:lnTo>
                      <a:pt x="1601" y="1064"/>
                    </a:lnTo>
                    <a:lnTo>
                      <a:pt x="1604" y="1064"/>
                    </a:lnTo>
                    <a:lnTo>
                      <a:pt x="1604" y="1067"/>
                    </a:lnTo>
                    <a:lnTo>
                      <a:pt x="1606" y="1067"/>
                    </a:lnTo>
                    <a:lnTo>
                      <a:pt x="1606" y="1070"/>
                    </a:lnTo>
                    <a:lnTo>
                      <a:pt x="1618" y="1070"/>
                    </a:lnTo>
                    <a:lnTo>
                      <a:pt x="1618" y="1077"/>
                    </a:lnTo>
                    <a:lnTo>
                      <a:pt x="1662" y="1077"/>
                    </a:lnTo>
                    <a:lnTo>
                      <a:pt x="1662" y="1088"/>
                    </a:lnTo>
                    <a:lnTo>
                      <a:pt x="1665" y="1088"/>
                    </a:lnTo>
                    <a:lnTo>
                      <a:pt x="1665" y="1091"/>
                    </a:lnTo>
                    <a:lnTo>
                      <a:pt x="1728" y="1091"/>
                    </a:lnTo>
                    <a:lnTo>
                      <a:pt x="1728" y="1097"/>
                    </a:lnTo>
                    <a:lnTo>
                      <a:pt x="1737" y="1097"/>
                    </a:lnTo>
                    <a:lnTo>
                      <a:pt x="1737" y="1112"/>
                    </a:lnTo>
                    <a:lnTo>
                      <a:pt x="1771" y="1112"/>
                    </a:lnTo>
                    <a:lnTo>
                      <a:pt x="1771" y="1119"/>
                    </a:lnTo>
                    <a:lnTo>
                      <a:pt x="1807" y="1119"/>
                    </a:lnTo>
                    <a:lnTo>
                      <a:pt x="1807" y="1125"/>
                    </a:lnTo>
                    <a:lnTo>
                      <a:pt x="1812" y="1125"/>
                    </a:lnTo>
                    <a:lnTo>
                      <a:pt x="1812" y="1134"/>
                    </a:lnTo>
                    <a:lnTo>
                      <a:pt x="1819" y="1134"/>
                    </a:lnTo>
                    <a:lnTo>
                      <a:pt x="1819" y="1142"/>
                    </a:lnTo>
                    <a:lnTo>
                      <a:pt x="1831" y="1142"/>
                    </a:lnTo>
                    <a:lnTo>
                      <a:pt x="1831" y="1148"/>
                    </a:lnTo>
                    <a:lnTo>
                      <a:pt x="1906" y="1148"/>
                    </a:lnTo>
                    <a:lnTo>
                      <a:pt x="1906" y="1155"/>
                    </a:lnTo>
                    <a:lnTo>
                      <a:pt x="1920" y="1155"/>
                    </a:lnTo>
                    <a:lnTo>
                      <a:pt x="1920" y="1164"/>
                    </a:lnTo>
                    <a:lnTo>
                      <a:pt x="1923" y="1164"/>
                    </a:lnTo>
                    <a:lnTo>
                      <a:pt x="1923" y="1172"/>
                    </a:lnTo>
                    <a:lnTo>
                      <a:pt x="1926" y="1172"/>
                    </a:lnTo>
                    <a:lnTo>
                      <a:pt x="1926" y="1185"/>
                    </a:lnTo>
                    <a:lnTo>
                      <a:pt x="1951" y="1185"/>
                    </a:lnTo>
                    <a:lnTo>
                      <a:pt x="1951" y="1193"/>
                    </a:lnTo>
                    <a:lnTo>
                      <a:pt x="1989" y="1193"/>
                    </a:lnTo>
                    <a:lnTo>
                      <a:pt x="1989" y="1199"/>
                    </a:lnTo>
                    <a:lnTo>
                      <a:pt x="2076" y="1199"/>
                    </a:lnTo>
                    <a:lnTo>
                      <a:pt x="2076" y="1208"/>
                    </a:lnTo>
                    <a:lnTo>
                      <a:pt x="2093" y="1208"/>
                    </a:lnTo>
                    <a:lnTo>
                      <a:pt x="2093" y="1216"/>
                    </a:lnTo>
                    <a:lnTo>
                      <a:pt x="2102" y="1216"/>
                    </a:lnTo>
                    <a:lnTo>
                      <a:pt x="2102" y="1223"/>
                    </a:lnTo>
                    <a:lnTo>
                      <a:pt x="2114" y="1223"/>
                    </a:lnTo>
                    <a:lnTo>
                      <a:pt x="2114" y="1237"/>
                    </a:lnTo>
                    <a:lnTo>
                      <a:pt x="2120" y="1237"/>
                    </a:lnTo>
                    <a:lnTo>
                      <a:pt x="2120" y="1244"/>
                    </a:lnTo>
                    <a:lnTo>
                      <a:pt x="2123" y="1244"/>
                    </a:lnTo>
                    <a:lnTo>
                      <a:pt x="2126" y="1244"/>
                    </a:lnTo>
                    <a:lnTo>
                      <a:pt x="2126" y="1250"/>
                    </a:lnTo>
                    <a:lnTo>
                      <a:pt x="2174" y="1250"/>
                    </a:lnTo>
                    <a:lnTo>
                      <a:pt x="2177" y="1250"/>
                    </a:lnTo>
                    <a:lnTo>
                      <a:pt x="2177" y="1261"/>
                    </a:lnTo>
                    <a:lnTo>
                      <a:pt x="2201" y="1261"/>
                    </a:lnTo>
                    <a:lnTo>
                      <a:pt x="2201" y="1267"/>
                    </a:lnTo>
                    <a:lnTo>
                      <a:pt x="2202" y="1267"/>
                    </a:lnTo>
                    <a:lnTo>
                      <a:pt x="2202" y="1268"/>
                    </a:lnTo>
                    <a:lnTo>
                      <a:pt x="2241" y="1268"/>
                    </a:lnTo>
                    <a:lnTo>
                      <a:pt x="2241" y="1276"/>
                    </a:lnTo>
                    <a:lnTo>
                      <a:pt x="2241" y="1277"/>
                    </a:lnTo>
                    <a:lnTo>
                      <a:pt x="2243" y="1277"/>
                    </a:lnTo>
                    <a:lnTo>
                      <a:pt x="2243" y="1285"/>
                    </a:lnTo>
                    <a:lnTo>
                      <a:pt x="2255" y="1285"/>
                    </a:lnTo>
                    <a:lnTo>
                      <a:pt x="2255" y="1295"/>
                    </a:lnTo>
                    <a:lnTo>
                      <a:pt x="2312" y="1295"/>
                    </a:lnTo>
                    <a:lnTo>
                      <a:pt x="2312" y="1306"/>
                    </a:lnTo>
                    <a:lnTo>
                      <a:pt x="2320" y="1306"/>
                    </a:lnTo>
                    <a:lnTo>
                      <a:pt x="2320" y="1315"/>
                    </a:lnTo>
                    <a:lnTo>
                      <a:pt x="2368" y="1315"/>
                    </a:lnTo>
                    <a:lnTo>
                      <a:pt x="2368" y="1324"/>
                    </a:lnTo>
                    <a:lnTo>
                      <a:pt x="2375" y="1324"/>
                    </a:lnTo>
                    <a:lnTo>
                      <a:pt x="2375" y="1337"/>
                    </a:lnTo>
                    <a:lnTo>
                      <a:pt x="2401" y="1337"/>
                    </a:lnTo>
                    <a:lnTo>
                      <a:pt x="2401" y="1348"/>
                    </a:lnTo>
                    <a:lnTo>
                      <a:pt x="2434" y="1348"/>
                    </a:lnTo>
                    <a:lnTo>
                      <a:pt x="2434" y="1360"/>
                    </a:lnTo>
                    <a:lnTo>
                      <a:pt x="2561" y="1360"/>
                    </a:lnTo>
                    <a:lnTo>
                      <a:pt x="2561" y="1375"/>
                    </a:lnTo>
                    <a:lnTo>
                      <a:pt x="2694" y="1375"/>
                    </a:lnTo>
                    <a:lnTo>
                      <a:pt x="2694" y="1396"/>
                    </a:lnTo>
                    <a:lnTo>
                      <a:pt x="2749" y="1396"/>
                    </a:lnTo>
                    <a:lnTo>
                      <a:pt x="2749" y="1419"/>
                    </a:lnTo>
                    <a:lnTo>
                      <a:pt x="3198" y="1419"/>
                    </a:lnTo>
                  </a:path>
                </a:pathLst>
              </a:cu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7" name="Freeform 167"/>
              <p:cNvSpPr>
                <a:spLocks/>
              </p:cNvSpPr>
              <p:nvPr/>
            </p:nvSpPr>
            <p:spPr bwMode="auto">
              <a:xfrm>
                <a:off x="1439050" y="1823588"/>
                <a:ext cx="5835527" cy="2444595"/>
              </a:xfrm>
              <a:custGeom>
                <a:avLst/>
                <a:gdLst>
                  <a:gd name="T0" fmla="*/ 78 w 3074"/>
                  <a:gd name="T1" fmla="*/ 24 h 1522"/>
                  <a:gd name="T2" fmla="*/ 134 w 3074"/>
                  <a:gd name="T3" fmla="*/ 44 h 1522"/>
                  <a:gd name="T4" fmla="*/ 144 w 3074"/>
                  <a:gd name="T5" fmla="*/ 102 h 1522"/>
                  <a:gd name="T6" fmla="*/ 186 w 3074"/>
                  <a:gd name="T7" fmla="*/ 128 h 1522"/>
                  <a:gd name="T8" fmla="*/ 210 w 3074"/>
                  <a:gd name="T9" fmla="*/ 212 h 1522"/>
                  <a:gd name="T10" fmla="*/ 230 w 3074"/>
                  <a:gd name="T11" fmla="*/ 223 h 1522"/>
                  <a:gd name="T12" fmla="*/ 258 w 3074"/>
                  <a:gd name="T13" fmla="*/ 253 h 1522"/>
                  <a:gd name="T14" fmla="*/ 275 w 3074"/>
                  <a:gd name="T15" fmla="*/ 289 h 1522"/>
                  <a:gd name="T16" fmla="*/ 303 w 3074"/>
                  <a:gd name="T17" fmla="*/ 316 h 1522"/>
                  <a:gd name="T18" fmla="*/ 320 w 3074"/>
                  <a:gd name="T19" fmla="*/ 328 h 1522"/>
                  <a:gd name="T20" fmla="*/ 338 w 3074"/>
                  <a:gd name="T21" fmla="*/ 385 h 1522"/>
                  <a:gd name="T22" fmla="*/ 373 w 3074"/>
                  <a:gd name="T23" fmla="*/ 397 h 1522"/>
                  <a:gd name="T24" fmla="*/ 389 w 3074"/>
                  <a:gd name="T25" fmla="*/ 427 h 1522"/>
                  <a:gd name="T26" fmla="*/ 403 w 3074"/>
                  <a:gd name="T27" fmla="*/ 454 h 1522"/>
                  <a:gd name="T28" fmla="*/ 446 w 3074"/>
                  <a:gd name="T29" fmla="*/ 487 h 1522"/>
                  <a:gd name="T30" fmla="*/ 455 w 3074"/>
                  <a:gd name="T31" fmla="*/ 519 h 1522"/>
                  <a:gd name="T32" fmla="*/ 460 w 3074"/>
                  <a:gd name="T33" fmla="*/ 542 h 1522"/>
                  <a:gd name="T34" fmla="*/ 517 w 3074"/>
                  <a:gd name="T35" fmla="*/ 557 h 1522"/>
                  <a:gd name="T36" fmla="*/ 532 w 3074"/>
                  <a:gd name="T37" fmla="*/ 594 h 1522"/>
                  <a:gd name="T38" fmla="*/ 583 w 3074"/>
                  <a:gd name="T39" fmla="*/ 623 h 1522"/>
                  <a:gd name="T40" fmla="*/ 593 w 3074"/>
                  <a:gd name="T41" fmla="*/ 659 h 1522"/>
                  <a:gd name="T42" fmla="*/ 644 w 3074"/>
                  <a:gd name="T43" fmla="*/ 692 h 1522"/>
                  <a:gd name="T44" fmla="*/ 712 w 3074"/>
                  <a:gd name="T45" fmla="*/ 718 h 1522"/>
                  <a:gd name="T46" fmla="*/ 738 w 3074"/>
                  <a:gd name="T47" fmla="*/ 745 h 1522"/>
                  <a:gd name="T48" fmla="*/ 813 w 3074"/>
                  <a:gd name="T49" fmla="*/ 769 h 1522"/>
                  <a:gd name="T50" fmla="*/ 834 w 3074"/>
                  <a:gd name="T51" fmla="*/ 809 h 1522"/>
                  <a:gd name="T52" fmla="*/ 852 w 3074"/>
                  <a:gd name="T53" fmla="*/ 821 h 1522"/>
                  <a:gd name="T54" fmla="*/ 885 w 3074"/>
                  <a:gd name="T55" fmla="*/ 842 h 1522"/>
                  <a:gd name="T56" fmla="*/ 967 w 3074"/>
                  <a:gd name="T57" fmla="*/ 864 h 1522"/>
                  <a:gd name="T58" fmla="*/ 1000 w 3074"/>
                  <a:gd name="T59" fmla="*/ 886 h 1522"/>
                  <a:gd name="T60" fmla="*/ 1034 w 3074"/>
                  <a:gd name="T61" fmla="*/ 906 h 1522"/>
                  <a:gd name="T62" fmla="*/ 1080 w 3074"/>
                  <a:gd name="T63" fmla="*/ 940 h 1522"/>
                  <a:gd name="T64" fmla="*/ 1112 w 3074"/>
                  <a:gd name="T65" fmla="*/ 976 h 1522"/>
                  <a:gd name="T66" fmla="*/ 1163 w 3074"/>
                  <a:gd name="T67" fmla="*/ 1009 h 1522"/>
                  <a:gd name="T68" fmla="*/ 1200 w 3074"/>
                  <a:gd name="T69" fmla="*/ 1027 h 1522"/>
                  <a:gd name="T70" fmla="*/ 1218 w 3074"/>
                  <a:gd name="T71" fmla="*/ 1046 h 1522"/>
                  <a:gd name="T72" fmla="*/ 1283 w 3074"/>
                  <a:gd name="T73" fmla="*/ 1076 h 1522"/>
                  <a:gd name="T74" fmla="*/ 1298 w 3074"/>
                  <a:gd name="T75" fmla="*/ 1106 h 1522"/>
                  <a:gd name="T76" fmla="*/ 1317 w 3074"/>
                  <a:gd name="T77" fmla="*/ 1119 h 1522"/>
                  <a:gd name="T78" fmla="*/ 1345 w 3074"/>
                  <a:gd name="T79" fmla="*/ 1166 h 1522"/>
                  <a:gd name="T80" fmla="*/ 1409 w 3074"/>
                  <a:gd name="T81" fmla="*/ 1179 h 1522"/>
                  <a:gd name="T82" fmla="*/ 1417 w 3074"/>
                  <a:gd name="T83" fmla="*/ 1225 h 1522"/>
                  <a:gd name="T84" fmla="*/ 1480 w 3074"/>
                  <a:gd name="T85" fmla="*/ 1241 h 1522"/>
                  <a:gd name="T86" fmla="*/ 1541 w 3074"/>
                  <a:gd name="T87" fmla="*/ 1270 h 1522"/>
                  <a:gd name="T88" fmla="*/ 1600 w 3074"/>
                  <a:gd name="T89" fmla="*/ 1292 h 1522"/>
                  <a:gd name="T90" fmla="*/ 1624 w 3074"/>
                  <a:gd name="T91" fmla="*/ 1316 h 1522"/>
                  <a:gd name="T92" fmla="*/ 1792 w 3074"/>
                  <a:gd name="T93" fmla="*/ 1337 h 1522"/>
                  <a:gd name="T94" fmla="*/ 1843 w 3074"/>
                  <a:gd name="T95" fmla="*/ 1358 h 1522"/>
                  <a:gd name="T96" fmla="*/ 1982 w 3074"/>
                  <a:gd name="T97" fmla="*/ 1369 h 1522"/>
                  <a:gd name="T98" fmla="*/ 2045 w 3074"/>
                  <a:gd name="T99" fmla="*/ 1410 h 1522"/>
                  <a:gd name="T100" fmla="*/ 2177 w 3074"/>
                  <a:gd name="T101" fmla="*/ 1429 h 1522"/>
                  <a:gd name="T102" fmla="*/ 2276 w 3074"/>
                  <a:gd name="T103" fmla="*/ 1455 h 1522"/>
                  <a:gd name="T104" fmla="*/ 2318 w 3074"/>
                  <a:gd name="T105" fmla="*/ 1482 h 1522"/>
                  <a:gd name="T106" fmla="*/ 3074 w 3074"/>
                  <a:gd name="T107" fmla="*/ 1522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74" h="1522">
                    <a:moveTo>
                      <a:pt x="0" y="0"/>
                    </a:moveTo>
                    <a:lnTo>
                      <a:pt x="18" y="0"/>
                    </a:lnTo>
                    <a:lnTo>
                      <a:pt x="18" y="6"/>
                    </a:lnTo>
                    <a:lnTo>
                      <a:pt x="78" y="6"/>
                    </a:lnTo>
                    <a:lnTo>
                      <a:pt x="78" y="24"/>
                    </a:lnTo>
                    <a:lnTo>
                      <a:pt x="110" y="24"/>
                    </a:lnTo>
                    <a:lnTo>
                      <a:pt x="113" y="24"/>
                    </a:lnTo>
                    <a:lnTo>
                      <a:pt x="113" y="30"/>
                    </a:lnTo>
                    <a:lnTo>
                      <a:pt x="113" y="44"/>
                    </a:lnTo>
                    <a:lnTo>
                      <a:pt x="134" y="44"/>
                    </a:lnTo>
                    <a:lnTo>
                      <a:pt x="134" y="74"/>
                    </a:lnTo>
                    <a:lnTo>
                      <a:pt x="143" y="74"/>
                    </a:lnTo>
                    <a:lnTo>
                      <a:pt x="143" y="98"/>
                    </a:lnTo>
                    <a:lnTo>
                      <a:pt x="144" y="98"/>
                    </a:lnTo>
                    <a:lnTo>
                      <a:pt x="144" y="102"/>
                    </a:lnTo>
                    <a:lnTo>
                      <a:pt x="155" y="102"/>
                    </a:lnTo>
                    <a:lnTo>
                      <a:pt x="155" y="119"/>
                    </a:lnTo>
                    <a:lnTo>
                      <a:pt x="162" y="119"/>
                    </a:lnTo>
                    <a:lnTo>
                      <a:pt x="162" y="128"/>
                    </a:lnTo>
                    <a:lnTo>
                      <a:pt x="186" y="128"/>
                    </a:lnTo>
                    <a:lnTo>
                      <a:pt x="186" y="143"/>
                    </a:lnTo>
                    <a:lnTo>
                      <a:pt x="194" y="143"/>
                    </a:lnTo>
                    <a:lnTo>
                      <a:pt x="194" y="178"/>
                    </a:lnTo>
                    <a:lnTo>
                      <a:pt x="210" y="178"/>
                    </a:lnTo>
                    <a:lnTo>
                      <a:pt x="210" y="212"/>
                    </a:lnTo>
                    <a:lnTo>
                      <a:pt x="225" y="212"/>
                    </a:lnTo>
                    <a:lnTo>
                      <a:pt x="225" y="220"/>
                    </a:lnTo>
                    <a:lnTo>
                      <a:pt x="228" y="220"/>
                    </a:lnTo>
                    <a:lnTo>
                      <a:pt x="228" y="223"/>
                    </a:lnTo>
                    <a:lnTo>
                      <a:pt x="230" y="223"/>
                    </a:lnTo>
                    <a:lnTo>
                      <a:pt x="230" y="229"/>
                    </a:lnTo>
                    <a:lnTo>
                      <a:pt x="252" y="229"/>
                    </a:lnTo>
                    <a:lnTo>
                      <a:pt x="252" y="239"/>
                    </a:lnTo>
                    <a:lnTo>
                      <a:pt x="258" y="239"/>
                    </a:lnTo>
                    <a:lnTo>
                      <a:pt x="258" y="253"/>
                    </a:lnTo>
                    <a:lnTo>
                      <a:pt x="264" y="253"/>
                    </a:lnTo>
                    <a:lnTo>
                      <a:pt x="264" y="272"/>
                    </a:lnTo>
                    <a:lnTo>
                      <a:pt x="272" y="272"/>
                    </a:lnTo>
                    <a:lnTo>
                      <a:pt x="272" y="289"/>
                    </a:lnTo>
                    <a:lnTo>
                      <a:pt x="275" y="289"/>
                    </a:lnTo>
                    <a:lnTo>
                      <a:pt x="275" y="307"/>
                    </a:lnTo>
                    <a:lnTo>
                      <a:pt x="293" y="307"/>
                    </a:lnTo>
                    <a:lnTo>
                      <a:pt x="293" y="313"/>
                    </a:lnTo>
                    <a:lnTo>
                      <a:pt x="303" y="313"/>
                    </a:lnTo>
                    <a:lnTo>
                      <a:pt x="303" y="316"/>
                    </a:lnTo>
                    <a:lnTo>
                      <a:pt x="315" y="316"/>
                    </a:lnTo>
                    <a:lnTo>
                      <a:pt x="317" y="316"/>
                    </a:lnTo>
                    <a:lnTo>
                      <a:pt x="317" y="322"/>
                    </a:lnTo>
                    <a:lnTo>
                      <a:pt x="320" y="322"/>
                    </a:lnTo>
                    <a:lnTo>
                      <a:pt x="320" y="328"/>
                    </a:lnTo>
                    <a:lnTo>
                      <a:pt x="320" y="346"/>
                    </a:lnTo>
                    <a:lnTo>
                      <a:pt x="323" y="346"/>
                    </a:lnTo>
                    <a:lnTo>
                      <a:pt x="323" y="378"/>
                    </a:lnTo>
                    <a:lnTo>
                      <a:pt x="338" y="378"/>
                    </a:lnTo>
                    <a:lnTo>
                      <a:pt x="338" y="385"/>
                    </a:lnTo>
                    <a:lnTo>
                      <a:pt x="362" y="385"/>
                    </a:lnTo>
                    <a:lnTo>
                      <a:pt x="362" y="391"/>
                    </a:lnTo>
                    <a:lnTo>
                      <a:pt x="365" y="391"/>
                    </a:lnTo>
                    <a:lnTo>
                      <a:pt x="365" y="397"/>
                    </a:lnTo>
                    <a:lnTo>
                      <a:pt x="373" y="397"/>
                    </a:lnTo>
                    <a:lnTo>
                      <a:pt x="373" y="406"/>
                    </a:lnTo>
                    <a:lnTo>
                      <a:pt x="386" y="406"/>
                    </a:lnTo>
                    <a:lnTo>
                      <a:pt x="386" y="417"/>
                    </a:lnTo>
                    <a:lnTo>
                      <a:pt x="389" y="417"/>
                    </a:lnTo>
                    <a:lnTo>
                      <a:pt x="389" y="427"/>
                    </a:lnTo>
                    <a:lnTo>
                      <a:pt x="392" y="430"/>
                    </a:lnTo>
                    <a:lnTo>
                      <a:pt x="392" y="447"/>
                    </a:lnTo>
                    <a:lnTo>
                      <a:pt x="400" y="447"/>
                    </a:lnTo>
                    <a:lnTo>
                      <a:pt x="400" y="454"/>
                    </a:lnTo>
                    <a:lnTo>
                      <a:pt x="403" y="454"/>
                    </a:lnTo>
                    <a:lnTo>
                      <a:pt x="403" y="466"/>
                    </a:lnTo>
                    <a:lnTo>
                      <a:pt x="419" y="466"/>
                    </a:lnTo>
                    <a:lnTo>
                      <a:pt x="419" y="474"/>
                    </a:lnTo>
                    <a:lnTo>
                      <a:pt x="446" y="474"/>
                    </a:lnTo>
                    <a:lnTo>
                      <a:pt x="446" y="487"/>
                    </a:lnTo>
                    <a:lnTo>
                      <a:pt x="449" y="487"/>
                    </a:lnTo>
                    <a:lnTo>
                      <a:pt x="449" y="499"/>
                    </a:lnTo>
                    <a:lnTo>
                      <a:pt x="454" y="499"/>
                    </a:lnTo>
                    <a:lnTo>
                      <a:pt x="454" y="519"/>
                    </a:lnTo>
                    <a:lnTo>
                      <a:pt x="455" y="519"/>
                    </a:lnTo>
                    <a:lnTo>
                      <a:pt x="455" y="527"/>
                    </a:lnTo>
                    <a:lnTo>
                      <a:pt x="457" y="527"/>
                    </a:lnTo>
                    <a:lnTo>
                      <a:pt x="457" y="533"/>
                    </a:lnTo>
                    <a:lnTo>
                      <a:pt x="460" y="533"/>
                    </a:lnTo>
                    <a:lnTo>
                      <a:pt x="460" y="542"/>
                    </a:lnTo>
                    <a:lnTo>
                      <a:pt x="479" y="542"/>
                    </a:lnTo>
                    <a:lnTo>
                      <a:pt x="479" y="549"/>
                    </a:lnTo>
                    <a:lnTo>
                      <a:pt x="512" y="549"/>
                    </a:lnTo>
                    <a:lnTo>
                      <a:pt x="512" y="557"/>
                    </a:lnTo>
                    <a:lnTo>
                      <a:pt x="517" y="557"/>
                    </a:lnTo>
                    <a:lnTo>
                      <a:pt x="517" y="582"/>
                    </a:lnTo>
                    <a:lnTo>
                      <a:pt x="527" y="582"/>
                    </a:lnTo>
                    <a:lnTo>
                      <a:pt x="527" y="588"/>
                    </a:lnTo>
                    <a:lnTo>
                      <a:pt x="532" y="588"/>
                    </a:lnTo>
                    <a:lnTo>
                      <a:pt x="532" y="594"/>
                    </a:lnTo>
                    <a:lnTo>
                      <a:pt x="547" y="594"/>
                    </a:lnTo>
                    <a:lnTo>
                      <a:pt x="547" y="609"/>
                    </a:lnTo>
                    <a:lnTo>
                      <a:pt x="580" y="609"/>
                    </a:lnTo>
                    <a:lnTo>
                      <a:pt x="580" y="623"/>
                    </a:lnTo>
                    <a:lnTo>
                      <a:pt x="583" y="623"/>
                    </a:lnTo>
                    <a:lnTo>
                      <a:pt x="583" y="636"/>
                    </a:lnTo>
                    <a:lnTo>
                      <a:pt x="589" y="636"/>
                    </a:lnTo>
                    <a:lnTo>
                      <a:pt x="589" y="653"/>
                    </a:lnTo>
                    <a:lnTo>
                      <a:pt x="593" y="653"/>
                    </a:lnTo>
                    <a:lnTo>
                      <a:pt x="593" y="659"/>
                    </a:lnTo>
                    <a:lnTo>
                      <a:pt x="638" y="659"/>
                    </a:lnTo>
                    <a:lnTo>
                      <a:pt x="638" y="666"/>
                    </a:lnTo>
                    <a:lnTo>
                      <a:pt x="641" y="666"/>
                    </a:lnTo>
                    <a:lnTo>
                      <a:pt x="641" y="692"/>
                    </a:lnTo>
                    <a:lnTo>
                      <a:pt x="644" y="692"/>
                    </a:lnTo>
                    <a:lnTo>
                      <a:pt x="644" y="710"/>
                    </a:lnTo>
                    <a:lnTo>
                      <a:pt x="644" y="713"/>
                    </a:lnTo>
                    <a:lnTo>
                      <a:pt x="706" y="713"/>
                    </a:lnTo>
                    <a:lnTo>
                      <a:pt x="706" y="718"/>
                    </a:lnTo>
                    <a:lnTo>
                      <a:pt x="712" y="718"/>
                    </a:lnTo>
                    <a:lnTo>
                      <a:pt x="712" y="725"/>
                    </a:lnTo>
                    <a:lnTo>
                      <a:pt x="720" y="725"/>
                    </a:lnTo>
                    <a:lnTo>
                      <a:pt x="720" y="736"/>
                    </a:lnTo>
                    <a:lnTo>
                      <a:pt x="738" y="736"/>
                    </a:lnTo>
                    <a:lnTo>
                      <a:pt x="738" y="745"/>
                    </a:lnTo>
                    <a:lnTo>
                      <a:pt x="771" y="745"/>
                    </a:lnTo>
                    <a:lnTo>
                      <a:pt x="771" y="758"/>
                    </a:lnTo>
                    <a:lnTo>
                      <a:pt x="775" y="758"/>
                    </a:lnTo>
                    <a:lnTo>
                      <a:pt x="775" y="769"/>
                    </a:lnTo>
                    <a:lnTo>
                      <a:pt x="813" y="769"/>
                    </a:lnTo>
                    <a:lnTo>
                      <a:pt x="813" y="781"/>
                    </a:lnTo>
                    <a:lnTo>
                      <a:pt x="831" y="781"/>
                    </a:lnTo>
                    <a:lnTo>
                      <a:pt x="831" y="790"/>
                    </a:lnTo>
                    <a:lnTo>
                      <a:pt x="834" y="790"/>
                    </a:lnTo>
                    <a:lnTo>
                      <a:pt x="834" y="809"/>
                    </a:lnTo>
                    <a:lnTo>
                      <a:pt x="834" y="811"/>
                    </a:lnTo>
                    <a:lnTo>
                      <a:pt x="841" y="811"/>
                    </a:lnTo>
                    <a:lnTo>
                      <a:pt x="841" y="817"/>
                    </a:lnTo>
                    <a:lnTo>
                      <a:pt x="852" y="817"/>
                    </a:lnTo>
                    <a:lnTo>
                      <a:pt x="852" y="821"/>
                    </a:lnTo>
                    <a:lnTo>
                      <a:pt x="852" y="827"/>
                    </a:lnTo>
                    <a:lnTo>
                      <a:pt x="864" y="827"/>
                    </a:lnTo>
                    <a:lnTo>
                      <a:pt x="864" y="836"/>
                    </a:lnTo>
                    <a:lnTo>
                      <a:pt x="885" y="836"/>
                    </a:lnTo>
                    <a:lnTo>
                      <a:pt x="885" y="842"/>
                    </a:lnTo>
                    <a:lnTo>
                      <a:pt x="900" y="842"/>
                    </a:lnTo>
                    <a:lnTo>
                      <a:pt x="900" y="851"/>
                    </a:lnTo>
                    <a:lnTo>
                      <a:pt x="907" y="851"/>
                    </a:lnTo>
                    <a:lnTo>
                      <a:pt x="907" y="864"/>
                    </a:lnTo>
                    <a:lnTo>
                      <a:pt x="967" y="864"/>
                    </a:lnTo>
                    <a:lnTo>
                      <a:pt x="967" y="871"/>
                    </a:lnTo>
                    <a:lnTo>
                      <a:pt x="973" y="871"/>
                    </a:lnTo>
                    <a:lnTo>
                      <a:pt x="973" y="880"/>
                    </a:lnTo>
                    <a:lnTo>
                      <a:pt x="1000" y="880"/>
                    </a:lnTo>
                    <a:lnTo>
                      <a:pt x="1000" y="886"/>
                    </a:lnTo>
                    <a:lnTo>
                      <a:pt x="1010" y="886"/>
                    </a:lnTo>
                    <a:lnTo>
                      <a:pt x="1010" y="892"/>
                    </a:lnTo>
                    <a:lnTo>
                      <a:pt x="1028" y="892"/>
                    </a:lnTo>
                    <a:lnTo>
                      <a:pt x="1028" y="906"/>
                    </a:lnTo>
                    <a:lnTo>
                      <a:pt x="1034" y="906"/>
                    </a:lnTo>
                    <a:lnTo>
                      <a:pt x="1034" y="927"/>
                    </a:lnTo>
                    <a:lnTo>
                      <a:pt x="1034" y="931"/>
                    </a:lnTo>
                    <a:lnTo>
                      <a:pt x="1038" y="931"/>
                    </a:lnTo>
                    <a:lnTo>
                      <a:pt x="1038" y="940"/>
                    </a:lnTo>
                    <a:lnTo>
                      <a:pt x="1080" y="940"/>
                    </a:lnTo>
                    <a:lnTo>
                      <a:pt x="1080" y="945"/>
                    </a:lnTo>
                    <a:lnTo>
                      <a:pt x="1095" y="945"/>
                    </a:lnTo>
                    <a:lnTo>
                      <a:pt x="1095" y="966"/>
                    </a:lnTo>
                    <a:lnTo>
                      <a:pt x="1112" y="966"/>
                    </a:lnTo>
                    <a:lnTo>
                      <a:pt x="1112" y="976"/>
                    </a:lnTo>
                    <a:lnTo>
                      <a:pt x="1151" y="976"/>
                    </a:lnTo>
                    <a:lnTo>
                      <a:pt x="1151" y="982"/>
                    </a:lnTo>
                    <a:lnTo>
                      <a:pt x="1160" y="982"/>
                    </a:lnTo>
                    <a:lnTo>
                      <a:pt x="1160" y="1006"/>
                    </a:lnTo>
                    <a:lnTo>
                      <a:pt x="1163" y="1009"/>
                    </a:lnTo>
                    <a:lnTo>
                      <a:pt x="1188" y="1009"/>
                    </a:lnTo>
                    <a:lnTo>
                      <a:pt x="1188" y="1018"/>
                    </a:lnTo>
                    <a:lnTo>
                      <a:pt x="1197" y="1018"/>
                    </a:lnTo>
                    <a:lnTo>
                      <a:pt x="1197" y="1027"/>
                    </a:lnTo>
                    <a:lnTo>
                      <a:pt x="1200" y="1027"/>
                    </a:lnTo>
                    <a:lnTo>
                      <a:pt x="1205" y="1027"/>
                    </a:lnTo>
                    <a:lnTo>
                      <a:pt x="1205" y="1041"/>
                    </a:lnTo>
                    <a:lnTo>
                      <a:pt x="1211" y="1041"/>
                    </a:lnTo>
                    <a:lnTo>
                      <a:pt x="1211" y="1046"/>
                    </a:lnTo>
                    <a:lnTo>
                      <a:pt x="1218" y="1046"/>
                    </a:lnTo>
                    <a:lnTo>
                      <a:pt x="1218" y="1055"/>
                    </a:lnTo>
                    <a:lnTo>
                      <a:pt x="1280" y="1055"/>
                    </a:lnTo>
                    <a:lnTo>
                      <a:pt x="1280" y="1070"/>
                    </a:lnTo>
                    <a:lnTo>
                      <a:pt x="1283" y="1070"/>
                    </a:lnTo>
                    <a:lnTo>
                      <a:pt x="1283" y="1076"/>
                    </a:lnTo>
                    <a:lnTo>
                      <a:pt x="1289" y="1076"/>
                    </a:lnTo>
                    <a:lnTo>
                      <a:pt x="1289" y="1098"/>
                    </a:lnTo>
                    <a:lnTo>
                      <a:pt x="1292" y="1098"/>
                    </a:lnTo>
                    <a:lnTo>
                      <a:pt x="1292" y="1106"/>
                    </a:lnTo>
                    <a:lnTo>
                      <a:pt x="1298" y="1106"/>
                    </a:lnTo>
                    <a:lnTo>
                      <a:pt x="1298" y="1113"/>
                    </a:lnTo>
                    <a:lnTo>
                      <a:pt x="1298" y="1115"/>
                    </a:lnTo>
                    <a:lnTo>
                      <a:pt x="1313" y="1115"/>
                    </a:lnTo>
                    <a:lnTo>
                      <a:pt x="1313" y="1119"/>
                    </a:lnTo>
                    <a:lnTo>
                      <a:pt x="1317" y="1119"/>
                    </a:lnTo>
                    <a:lnTo>
                      <a:pt x="1317" y="1128"/>
                    </a:lnTo>
                    <a:lnTo>
                      <a:pt x="1343" y="1128"/>
                    </a:lnTo>
                    <a:lnTo>
                      <a:pt x="1343" y="1136"/>
                    </a:lnTo>
                    <a:lnTo>
                      <a:pt x="1345" y="1136"/>
                    </a:lnTo>
                    <a:lnTo>
                      <a:pt x="1345" y="1166"/>
                    </a:lnTo>
                    <a:lnTo>
                      <a:pt x="1372" y="1166"/>
                    </a:lnTo>
                    <a:lnTo>
                      <a:pt x="1372" y="1172"/>
                    </a:lnTo>
                    <a:lnTo>
                      <a:pt x="1402" y="1172"/>
                    </a:lnTo>
                    <a:lnTo>
                      <a:pt x="1402" y="1179"/>
                    </a:lnTo>
                    <a:lnTo>
                      <a:pt x="1409" y="1179"/>
                    </a:lnTo>
                    <a:lnTo>
                      <a:pt x="1409" y="1200"/>
                    </a:lnTo>
                    <a:lnTo>
                      <a:pt x="1415" y="1200"/>
                    </a:lnTo>
                    <a:lnTo>
                      <a:pt x="1415" y="1210"/>
                    </a:lnTo>
                    <a:lnTo>
                      <a:pt x="1417" y="1210"/>
                    </a:lnTo>
                    <a:lnTo>
                      <a:pt x="1417" y="1225"/>
                    </a:lnTo>
                    <a:lnTo>
                      <a:pt x="1442" y="1225"/>
                    </a:lnTo>
                    <a:lnTo>
                      <a:pt x="1442" y="1232"/>
                    </a:lnTo>
                    <a:lnTo>
                      <a:pt x="1474" y="1232"/>
                    </a:lnTo>
                    <a:lnTo>
                      <a:pt x="1474" y="1241"/>
                    </a:lnTo>
                    <a:lnTo>
                      <a:pt x="1480" y="1241"/>
                    </a:lnTo>
                    <a:lnTo>
                      <a:pt x="1480" y="1253"/>
                    </a:lnTo>
                    <a:lnTo>
                      <a:pt x="1493" y="1253"/>
                    </a:lnTo>
                    <a:lnTo>
                      <a:pt x="1493" y="1264"/>
                    </a:lnTo>
                    <a:lnTo>
                      <a:pt x="1541" y="1264"/>
                    </a:lnTo>
                    <a:lnTo>
                      <a:pt x="1541" y="1270"/>
                    </a:lnTo>
                    <a:lnTo>
                      <a:pt x="1579" y="1270"/>
                    </a:lnTo>
                    <a:lnTo>
                      <a:pt x="1579" y="1277"/>
                    </a:lnTo>
                    <a:lnTo>
                      <a:pt x="1595" y="1277"/>
                    </a:lnTo>
                    <a:lnTo>
                      <a:pt x="1595" y="1292"/>
                    </a:lnTo>
                    <a:lnTo>
                      <a:pt x="1600" y="1292"/>
                    </a:lnTo>
                    <a:lnTo>
                      <a:pt x="1600" y="1301"/>
                    </a:lnTo>
                    <a:lnTo>
                      <a:pt x="1603" y="1301"/>
                    </a:lnTo>
                    <a:lnTo>
                      <a:pt x="1603" y="1306"/>
                    </a:lnTo>
                    <a:lnTo>
                      <a:pt x="1624" y="1306"/>
                    </a:lnTo>
                    <a:lnTo>
                      <a:pt x="1624" y="1316"/>
                    </a:lnTo>
                    <a:lnTo>
                      <a:pt x="1660" y="1316"/>
                    </a:lnTo>
                    <a:lnTo>
                      <a:pt x="1660" y="1322"/>
                    </a:lnTo>
                    <a:lnTo>
                      <a:pt x="1732" y="1322"/>
                    </a:lnTo>
                    <a:lnTo>
                      <a:pt x="1732" y="1337"/>
                    </a:lnTo>
                    <a:lnTo>
                      <a:pt x="1792" y="1337"/>
                    </a:lnTo>
                    <a:lnTo>
                      <a:pt x="1792" y="1346"/>
                    </a:lnTo>
                    <a:lnTo>
                      <a:pt x="1818" y="1346"/>
                    </a:lnTo>
                    <a:lnTo>
                      <a:pt x="1818" y="1354"/>
                    </a:lnTo>
                    <a:lnTo>
                      <a:pt x="1843" y="1354"/>
                    </a:lnTo>
                    <a:lnTo>
                      <a:pt x="1843" y="1358"/>
                    </a:lnTo>
                    <a:lnTo>
                      <a:pt x="1857" y="1358"/>
                    </a:lnTo>
                    <a:lnTo>
                      <a:pt x="1857" y="1361"/>
                    </a:lnTo>
                    <a:lnTo>
                      <a:pt x="1864" y="1361"/>
                    </a:lnTo>
                    <a:lnTo>
                      <a:pt x="1864" y="1369"/>
                    </a:lnTo>
                    <a:lnTo>
                      <a:pt x="1982" y="1369"/>
                    </a:lnTo>
                    <a:lnTo>
                      <a:pt x="1982" y="1386"/>
                    </a:lnTo>
                    <a:lnTo>
                      <a:pt x="1995" y="1386"/>
                    </a:lnTo>
                    <a:lnTo>
                      <a:pt x="1995" y="1401"/>
                    </a:lnTo>
                    <a:lnTo>
                      <a:pt x="2045" y="1401"/>
                    </a:lnTo>
                    <a:lnTo>
                      <a:pt x="2045" y="1410"/>
                    </a:lnTo>
                    <a:lnTo>
                      <a:pt x="2135" y="1410"/>
                    </a:lnTo>
                    <a:lnTo>
                      <a:pt x="2135" y="1417"/>
                    </a:lnTo>
                    <a:lnTo>
                      <a:pt x="2165" y="1417"/>
                    </a:lnTo>
                    <a:lnTo>
                      <a:pt x="2165" y="1429"/>
                    </a:lnTo>
                    <a:lnTo>
                      <a:pt x="2177" y="1429"/>
                    </a:lnTo>
                    <a:lnTo>
                      <a:pt x="2177" y="1437"/>
                    </a:lnTo>
                    <a:lnTo>
                      <a:pt x="2183" y="1437"/>
                    </a:lnTo>
                    <a:lnTo>
                      <a:pt x="2183" y="1450"/>
                    </a:lnTo>
                    <a:lnTo>
                      <a:pt x="2183" y="1455"/>
                    </a:lnTo>
                    <a:lnTo>
                      <a:pt x="2276" y="1455"/>
                    </a:lnTo>
                    <a:lnTo>
                      <a:pt x="2305" y="1455"/>
                    </a:lnTo>
                    <a:lnTo>
                      <a:pt x="2305" y="1467"/>
                    </a:lnTo>
                    <a:lnTo>
                      <a:pt x="2308" y="1470"/>
                    </a:lnTo>
                    <a:lnTo>
                      <a:pt x="2318" y="1470"/>
                    </a:lnTo>
                    <a:lnTo>
                      <a:pt x="2318" y="1482"/>
                    </a:lnTo>
                    <a:lnTo>
                      <a:pt x="2471" y="1482"/>
                    </a:lnTo>
                    <a:lnTo>
                      <a:pt x="2471" y="1500"/>
                    </a:lnTo>
                    <a:lnTo>
                      <a:pt x="2530" y="1500"/>
                    </a:lnTo>
                    <a:lnTo>
                      <a:pt x="2530" y="1522"/>
                    </a:lnTo>
                    <a:lnTo>
                      <a:pt x="3074" y="1522"/>
                    </a:lnTo>
                  </a:path>
                </a:pathLst>
              </a:cu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8" name="Oval 163"/>
              <p:cNvSpPr>
                <a:spLocks noChangeArrowheads="1"/>
              </p:cNvSpPr>
              <p:nvPr/>
            </p:nvSpPr>
            <p:spPr bwMode="auto">
              <a:xfrm>
                <a:off x="6892816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9" name="Oval 155"/>
              <p:cNvSpPr>
                <a:spLocks noChangeArrowheads="1"/>
              </p:cNvSpPr>
              <p:nvPr/>
            </p:nvSpPr>
            <p:spPr bwMode="auto">
              <a:xfrm>
                <a:off x="6380437" y="4241834"/>
                <a:ext cx="72137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0" name="Oval 126"/>
              <p:cNvSpPr>
                <a:spLocks noChangeArrowheads="1"/>
              </p:cNvSpPr>
              <p:nvPr/>
            </p:nvSpPr>
            <p:spPr bwMode="auto">
              <a:xfrm>
                <a:off x="3672101" y="3430348"/>
                <a:ext cx="70238" cy="59429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1" name="Oval 124"/>
              <p:cNvSpPr>
                <a:spLocks noChangeArrowheads="1"/>
              </p:cNvSpPr>
              <p:nvPr/>
            </p:nvSpPr>
            <p:spPr bwMode="auto">
              <a:xfrm>
                <a:off x="3618588" y="3393632"/>
                <a:ext cx="72137" cy="61035"/>
              </a:xfrm>
              <a:prstGeom prst="ellipse">
                <a:avLst/>
              </a:prstGeom>
              <a:noFill/>
              <a:ln w="9525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59" name="Line 52"/>
            <p:cNvSpPr>
              <a:spLocks noChangeShapeType="1"/>
            </p:cNvSpPr>
            <p:nvPr/>
          </p:nvSpPr>
          <p:spPr bwMode="auto">
            <a:xfrm>
              <a:off x="3180773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0" name="Line 82"/>
            <p:cNvSpPr>
              <a:spLocks noChangeShapeType="1"/>
            </p:cNvSpPr>
            <p:nvPr/>
          </p:nvSpPr>
          <p:spPr bwMode="auto">
            <a:xfrm>
              <a:off x="1151828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1" name="Line 372"/>
            <p:cNvSpPr>
              <a:spLocks noChangeShapeType="1"/>
            </p:cNvSpPr>
            <p:nvPr/>
          </p:nvSpPr>
          <p:spPr bwMode="auto">
            <a:xfrm>
              <a:off x="1557617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2" name="Line 373"/>
            <p:cNvSpPr>
              <a:spLocks noChangeShapeType="1"/>
            </p:cNvSpPr>
            <p:nvPr/>
          </p:nvSpPr>
          <p:spPr bwMode="auto">
            <a:xfrm>
              <a:off x="1963406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3" name="Line 374"/>
            <p:cNvSpPr>
              <a:spLocks noChangeShapeType="1"/>
            </p:cNvSpPr>
            <p:nvPr/>
          </p:nvSpPr>
          <p:spPr bwMode="auto">
            <a:xfrm>
              <a:off x="2369195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4" name="Line 375"/>
            <p:cNvSpPr>
              <a:spLocks noChangeShapeType="1"/>
            </p:cNvSpPr>
            <p:nvPr/>
          </p:nvSpPr>
          <p:spPr bwMode="auto">
            <a:xfrm>
              <a:off x="2774984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5" name="Line 376"/>
            <p:cNvSpPr>
              <a:spLocks noChangeShapeType="1"/>
            </p:cNvSpPr>
            <p:nvPr/>
          </p:nvSpPr>
          <p:spPr bwMode="auto">
            <a:xfrm>
              <a:off x="3992351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6" name="Line 377"/>
            <p:cNvSpPr>
              <a:spLocks noChangeShapeType="1"/>
            </p:cNvSpPr>
            <p:nvPr/>
          </p:nvSpPr>
          <p:spPr bwMode="auto">
            <a:xfrm>
              <a:off x="4398140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7" name="Line 378"/>
            <p:cNvSpPr>
              <a:spLocks noChangeShapeType="1"/>
            </p:cNvSpPr>
            <p:nvPr/>
          </p:nvSpPr>
          <p:spPr bwMode="auto">
            <a:xfrm>
              <a:off x="5209718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8" name="Line 379"/>
            <p:cNvSpPr>
              <a:spLocks noChangeShapeType="1"/>
            </p:cNvSpPr>
            <p:nvPr/>
          </p:nvSpPr>
          <p:spPr bwMode="auto">
            <a:xfrm>
              <a:off x="5615507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9" name="Line 380"/>
            <p:cNvSpPr>
              <a:spLocks noChangeShapeType="1"/>
            </p:cNvSpPr>
            <p:nvPr/>
          </p:nvSpPr>
          <p:spPr bwMode="auto">
            <a:xfrm>
              <a:off x="6021296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0" name="Line 381"/>
            <p:cNvSpPr>
              <a:spLocks noChangeShapeType="1"/>
            </p:cNvSpPr>
            <p:nvPr/>
          </p:nvSpPr>
          <p:spPr bwMode="auto">
            <a:xfrm>
              <a:off x="6427085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1" name="Line 382"/>
            <p:cNvSpPr>
              <a:spLocks noChangeShapeType="1"/>
            </p:cNvSpPr>
            <p:nvPr/>
          </p:nvSpPr>
          <p:spPr bwMode="auto">
            <a:xfrm>
              <a:off x="6832874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2" name="Line 383"/>
            <p:cNvSpPr>
              <a:spLocks noChangeShapeType="1"/>
            </p:cNvSpPr>
            <p:nvPr/>
          </p:nvSpPr>
          <p:spPr bwMode="auto">
            <a:xfrm>
              <a:off x="7238663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3" name="Line 384"/>
            <p:cNvSpPr>
              <a:spLocks noChangeShapeType="1"/>
            </p:cNvSpPr>
            <p:nvPr/>
          </p:nvSpPr>
          <p:spPr bwMode="auto">
            <a:xfrm>
              <a:off x="7644446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4" name="Line 385"/>
            <p:cNvSpPr>
              <a:spLocks noChangeShapeType="1"/>
            </p:cNvSpPr>
            <p:nvPr/>
          </p:nvSpPr>
          <p:spPr bwMode="auto">
            <a:xfrm>
              <a:off x="4803929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5" name="Line 386"/>
            <p:cNvSpPr>
              <a:spLocks noChangeShapeType="1"/>
            </p:cNvSpPr>
            <p:nvPr/>
          </p:nvSpPr>
          <p:spPr bwMode="auto">
            <a:xfrm>
              <a:off x="3586562" y="450370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6" name="TextBox 211"/>
            <p:cNvSpPr txBox="1"/>
            <p:nvPr/>
          </p:nvSpPr>
          <p:spPr>
            <a:xfrm>
              <a:off x="1014179" y="455037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277" name="TextBox 215"/>
            <p:cNvSpPr txBox="1"/>
            <p:nvPr/>
          </p:nvSpPr>
          <p:spPr>
            <a:xfrm>
              <a:off x="1415283" y="456029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8" name="TextBox 216"/>
            <p:cNvSpPr txBox="1"/>
            <p:nvPr/>
          </p:nvSpPr>
          <p:spPr>
            <a:xfrm>
              <a:off x="1820191" y="456029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6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9" name="TextBox 217"/>
            <p:cNvSpPr txBox="1"/>
            <p:nvPr/>
          </p:nvSpPr>
          <p:spPr>
            <a:xfrm>
              <a:off x="2234434" y="456029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9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0" name="TextBox 218"/>
            <p:cNvSpPr txBox="1"/>
            <p:nvPr/>
          </p:nvSpPr>
          <p:spPr>
            <a:xfrm>
              <a:off x="2594479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12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1" name="TextBox 219"/>
            <p:cNvSpPr txBox="1"/>
            <p:nvPr/>
          </p:nvSpPr>
          <p:spPr>
            <a:xfrm>
              <a:off x="2989703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15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2" name="TextBox 220"/>
            <p:cNvSpPr txBox="1"/>
            <p:nvPr/>
          </p:nvSpPr>
          <p:spPr>
            <a:xfrm>
              <a:off x="3390421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18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3" name="TextBox 221"/>
            <p:cNvSpPr txBox="1"/>
            <p:nvPr/>
          </p:nvSpPr>
          <p:spPr>
            <a:xfrm>
              <a:off x="3817367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21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4" name="TextBox 222"/>
            <p:cNvSpPr txBox="1"/>
            <p:nvPr/>
          </p:nvSpPr>
          <p:spPr>
            <a:xfrm>
              <a:off x="4218273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24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5" name="TextBox 223"/>
            <p:cNvSpPr txBox="1"/>
            <p:nvPr/>
          </p:nvSpPr>
          <p:spPr>
            <a:xfrm>
              <a:off x="4620142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27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6" name="TextBox 224"/>
            <p:cNvSpPr txBox="1"/>
            <p:nvPr/>
          </p:nvSpPr>
          <p:spPr>
            <a:xfrm>
              <a:off x="5021114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30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7" name="TextBox 225"/>
            <p:cNvSpPr txBox="1"/>
            <p:nvPr/>
          </p:nvSpPr>
          <p:spPr>
            <a:xfrm>
              <a:off x="5447690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33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8" name="TextBox 226"/>
            <p:cNvSpPr txBox="1"/>
            <p:nvPr/>
          </p:nvSpPr>
          <p:spPr>
            <a:xfrm>
              <a:off x="5836826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36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9" name="TextBox 227"/>
            <p:cNvSpPr txBox="1"/>
            <p:nvPr/>
          </p:nvSpPr>
          <p:spPr>
            <a:xfrm>
              <a:off x="6261727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39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0" name="TextBox 228"/>
            <p:cNvSpPr txBox="1"/>
            <p:nvPr/>
          </p:nvSpPr>
          <p:spPr>
            <a:xfrm>
              <a:off x="6631479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42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1" name="TextBox 229"/>
            <p:cNvSpPr txBox="1"/>
            <p:nvPr/>
          </p:nvSpPr>
          <p:spPr>
            <a:xfrm>
              <a:off x="7051890" y="4560296"/>
              <a:ext cx="354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45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2" name="TextBox 231"/>
            <p:cNvSpPr txBox="1"/>
            <p:nvPr/>
          </p:nvSpPr>
          <p:spPr>
            <a:xfrm>
              <a:off x="-41076" y="4869160"/>
              <a:ext cx="1596912" cy="64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>
                  <a:latin typeface="Arial" charset="0"/>
                  <a:ea typeface="Arial" charset="0"/>
                  <a:cs typeface="Arial" charset="0"/>
                </a:rPr>
                <a:t>No. of patients at risk</a:t>
              </a:r>
              <a:r>
                <a:rPr lang="en-GB" sz="105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</a:p>
            <a:p>
              <a:r>
                <a:rPr lang="en-GB" sz="105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E-Ld</a:t>
              </a:r>
            </a:p>
            <a:p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Ld</a:t>
              </a:r>
            </a:p>
          </p:txBody>
        </p:sp>
        <p:sp>
          <p:nvSpPr>
            <p:cNvPr id="293" name="TextBox 232"/>
            <p:cNvSpPr txBox="1"/>
            <p:nvPr/>
          </p:nvSpPr>
          <p:spPr>
            <a:xfrm>
              <a:off x="938847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321</a:t>
              </a:r>
            </a:p>
            <a:p>
              <a:pPr algn="ctr"/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325</a:t>
              </a:r>
            </a:p>
          </p:txBody>
        </p:sp>
        <p:sp>
          <p:nvSpPr>
            <p:cNvPr id="294" name="TextBox 236"/>
            <p:cNvSpPr txBox="1"/>
            <p:nvPr/>
          </p:nvSpPr>
          <p:spPr>
            <a:xfrm>
              <a:off x="1338723" y="5050210"/>
              <a:ext cx="4106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293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266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5" name="TextBox 237"/>
            <p:cNvSpPr txBox="1"/>
            <p:nvPr/>
          </p:nvSpPr>
          <p:spPr>
            <a:xfrm>
              <a:off x="1759590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259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215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6" name="TextBox 238"/>
            <p:cNvSpPr txBox="1"/>
            <p:nvPr/>
          </p:nvSpPr>
          <p:spPr>
            <a:xfrm>
              <a:off x="2161130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227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7" name="TextBox 240"/>
            <p:cNvSpPr txBox="1"/>
            <p:nvPr/>
          </p:nvSpPr>
          <p:spPr>
            <a:xfrm>
              <a:off x="2983559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171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130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8" name="TextBox 241"/>
            <p:cNvSpPr txBox="1"/>
            <p:nvPr/>
          </p:nvSpPr>
          <p:spPr>
            <a:xfrm>
              <a:off x="3385111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144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106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9" name="TextBox 242"/>
            <p:cNvSpPr txBox="1"/>
            <p:nvPr/>
          </p:nvSpPr>
          <p:spPr>
            <a:xfrm>
              <a:off x="3780228" y="5050210"/>
              <a:ext cx="4106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125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80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0" name="TextBox 243"/>
            <p:cNvSpPr txBox="1"/>
            <p:nvPr/>
          </p:nvSpPr>
          <p:spPr>
            <a:xfrm>
              <a:off x="4188219" y="5050210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107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67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1" name="TextBox 244"/>
            <p:cNvSpPr txBox="1"/>
            <p:nvPr/>
          </p:nvSpPr>
          <p:spPr>
            <a:xfrm>
              <a:off x="4634838" y="5050210"/>
              <a:ext cx="33534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94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60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2" name="TextBox 245"/>
            <p:cNvSpPr txBox="1"/>
            <p:nvPr/>
          </p:nvSpPr>
          <p:spPr>
            <a:xfrm>
              <a:off x="5038326" y="5050210"/>
              <a:ext cx="33534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85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51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3" name="TextBox 246"/>
            <p:cNvSpPr txBox="1"/>
            <p:nvPr/>
          </p:nvSpPr>
          <p:spPr>
            <a:xfrm>
              <a:off x="5441796" y="5050210"/>
              <a:ext cx="33534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59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36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4" name="TextBox 247"/>
            <p:cNvSpPr txBox="1"/>
            <p:nvPr/>
          </p:nvSpPr>
          <p:spPr>
            <a:xfrm>
              <a:off x="5838847" y="5050210"/>
              <a:ext cx="33534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34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15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5" name="TextBox 248"/>
            <p:cNvSpPr txBox="1"/>
            <p:nvPr/>
          </p:nvSpPr>
          <p:spPr>
            <a:xfrm>
              <a:off x="6255201" y="5050210"/>
              <a:ext cx="33534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7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6" name="TextBox 249"/>
            <p:cNvSpPr txBox="1"/>
            <p:nvPr/>
          </p:nvSpPr>
          <p:spPr>
            <a:xfrm>
              <a:off x="6697327" y="5050210"/>
              <a:ext cx="26000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8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7" name="TextBox 250"/>
            <p:cNvSpPr txBox="1"/>
            <p:nvPr/>
          </p:nvSpPr>
          <p:spPr>
            <a:xfrm>
              <a:off x="3696581" y="4782437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charset="0"/>
                  <a:ea typeface="Arial" charset="0"/>
                  <a:cs typeface="Arial" charset="0"/>
                </a:rPr>
                <a:t>PFS </a:t>
              </a:r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(months)</a:t>
              </a:r>
            </a:p>
          </p:txBody>
        </p:sp>
        <p:sp>
          <p:nvSpPr>
            <p:cNvPr id="308" name="TextBox 251"/>
            <p:cNvSpPr txBox="1"/>
            <p:nvPr/>
          </p:nvSpPr>
          <p:spPr>
            <a:xfrm rot="16200000">
              <a:off x="-774540" y="2830434"/>
              <a:ext cx="25715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Probability progression free</a:t>
              </a:r>
            </a:p>
          </p:txBody>
        </p:sp>
        <p:sp>
          <p:nvSpPr>
            <p:cNvPr id="309" name="TextBox 252"/>
            <p:cNvSpPr txBox="1"/>
            <p:nvPr/>
          </p:nvSpPr>
          <p:spPr>
            <a:xfrm>
              <a:off x="7102739" y="5050210"/>
              <a:ext cx="26000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  <a:p>
              <a:pPr algn="ctr"/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310" name="TextBox 258"/>
            <p:cNvSpPr txBox="1"/>
            <p:nvPr/>
          </p:nvSpPr>
          <p:spPr>
            <a:xfrm>
              <a:off x="2562875" y="5050209"/>
              <a:ext cx="410690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195</a:t>
              </a:r>
            </a:p>
            <a:p>
              <a:pPr algn="ctr"/>
              <a:r>
                <a:rPr lang="en-GB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157</a:t>
              </a:r>
              <a:endPara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1" name="Rectangle 259"/>
            <p:cNvSpPr/>
            <p:nvPr/>
          </p:nvSpPr>
          <p:spPr>
            <a:xfrm>
              <a:off x="7368964" y="3563447"/>
              <a:ext cx="755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E-Ld</a:t>
              </a:r>
            </a:p>
          </p:txBody>
        </p:sp>
        <p:sp>
          <p:nvSpPr>
            <p:cNvPr id="312" name="Rectangle 260"/>
            <p:cNvSpPr/>
            <p:nvPr/>
          </p:nvSpPr>
          <p:spPr>
            <a:xfrm>
              <a:off x="7192176" y="3855329"/>
              <a:ext cx="4988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Ld</a:t>
              </a:r>
            </a:p>
          </p:txBody>
        </p:sp>
        <p:sp>
          <p:nvSpPr>
            <p:cNvPr id="313" name="TextBox 261"/>
            <p:cNvSpPr txBox="1"/>
            <p:nvPr/>
          </p:nvSpPr>
          <p:spPr>
            <a:xfrm>
              <a:off x="591063" y="4018041"/>
              <a:ext cx="4688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 smtClean="0">
                  <a:latin typeface="Arial" charset="0"/>
                  <a:ea typeface="Arial" charset="0"/>
                  <a:cs typeface="Arial" charset="0"/>
                </a:rPr>
                <a:t>0.1</a:t>
              </a:r>
              <a:endParaRPr lang="en-GB" sz="12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4" name="Line 82"/>
            <p:cNvSpPr>
              <a:spLocks noChangeShapeType="1"/>
            </p:cNvSpPr>
            <p:nvPr/>
          </p:nvSpPr>
          <p:spPr bwMode="auto">
            <a:xfrm rot="5400000">
              <a:off x="1052415" y="440545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5" name="Line 82"/>
            <p:cNvSpPr>
              <a:spLocks noChangeShapeType="1"/>
            </p:cNvSpPr>
            <p:nvPr/>
          </p:nvSpPr>
          <p:spPr bwMode="auto">
            <a:xfrm rot="5400000">
              <a:off x="1052415" y="410524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6" name="Line 82"/>
            <p:cNvSpPr>
              <a:spLocks noChangeShapeType="1"/>
            </p:cNvSpPr>
            <p:nvPr/>
          </p:nvSpPr>
          <p:spPr bwMode="auto">
            <a:xfrm rot="5400000">
              <a:off x="1052415" y="3813177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7" name="Line 82"/>
            <p:cNvSpPr>
              <a:spLocks noChangeShapeType="1"/>
            </p:cNvSpPr>
            <p:nvPr/>
          </p:nvSpPr>
          <p:spPr bwMode="auto">
            <a:xfrm rot="5400000">
              <a:off x="1052415" y="3517696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8" name="Line 82"/>
            <p:cNvSpPr>
              <a:spLocks noChangeShapeType="1"/>
            </p:cNvSpPr>
            <p:nvPr/>
          </p:nvSpPr>
          <p:spPr bwMode="auto">
            <a:xfrm rot="5400000">
              <a:off x="1052415" y="3220905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9" name="Line 82"/>
            <p:cNvSpPr>
              <a:spLocks noChangeShapeType="1"/>
            </p:cNvSpPr>
            <p:nvPr/>
          </p:nvSpPr>
          <p:spPr bwMode="auto">
            <a:xfrm rot="5400000">
              <a:off x="1052415" y="2931211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0" name="Line 82"/>
            <p:cNvSpPr>
              <a:spLocks noChangeShapeType="1"/>
            </p:cNvSpPr>
            <p:nvPr/>
          </p:nvSpPr>
          <p:spPr bwMode="auto">
            <a:xfrm rot="5400000">
              <a:off x="1052415" y="2631174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1" name="Line 82"/>
            <p:cNvSpPr>
              <a:spLocks noChangeShapeType="1"/>
            </p:cNvSpPr>
            <p:nvPr/>
          </p:nvSpPr>
          <p:spPr bwMode="auto">
            <a:xfrm rot="5400000">
              <a:off x="1052415" y="2339244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2" name="Line 82"/>
            <p:cNvSpPr>
              <a:spLocks noChangeShapeType="1"/>
            </p:cNvSpPr>
            <p:nvPr/>
          </p:nvSpPr>
          <p:spPr bwMode="auto">
            <a:xfrm rot="5400000">
              <a:off x="1052415" y="1744513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3" name="Line 82"/>
            <p:cNvSpPr>
              <a:spLocks noChangeShapeType="1"/>
            </p:cNvSpPr>
            <p:nvPr/>
          </p:nvSpPr>
          <p:spPr bwMode="auto">
            <a:xfrm rot="5400000">
              <a:off x="1052415" y="1447410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4" name="Line 82"/>
            <p:cNvSpPr>
              <a:spLocks noChangeShapeType="1"/>
            </p:cNvSpPr>
            <p:nvPr/>
          </p:nvSpPr>
          <p:spPr bwMode="auto">
            <a:xfrm rot="5400000">
              <a:off x="1052415" y="2045301"/>
              <a:ext cx="0" cy="92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5" name="TextBox 274"/>
            <p:cNvSpPr txBox="1"/>
            <p:nvPr/>
          </p:nvSpPr>
          <p:spPr>
            <a:xfrm>
              <a:off x="2239665" y="1271641"/>
              <a:ext cx="1111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1-year PFS</a:t>
              </a:r>
            </a:p>
          </p:txBody>
        </p:sp>
        <p:sp>
          <p:nvSpPr>
            <p:cNvPr id="326" name="TextBox 275"/>
            <p:cNvSpPr txBox="1"/>
            <p:nvPr/>
          </p:nvSpPr>
          <p:spPr>
            <a:xfrm>
              <a:off x="3853304" y="1271641"/>
              <a:ext cx="1111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2-year PFS</a:t>
              </a:r>
            </a:p>
          </p:txBody>
        </p:sp>
        <p:sp>
          <p:nvSpPr>
            <p:cNvPr id="327" name="Line 22"/>
            <p:cNvSpPr>
              <a:spLocks noChangeShapeType="1"/>
            </p:cNvSpPr>
            <p:nvPr/>
          </p:nvSpPr>
          <p:spPr bwMode="auto">
            <a:xfrm>
              <a:off x="2782193" y="1590626"/>
              <a:ext cx="0" cy="2936575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8" name="Line 23"/>
            <p:cNvSpPr>
              <a:spLocks noChangeShapeType="1"/>
            </p:cNvSpPr>
            <p:nvPr/>
          </p:nvSpPr>
          <p:spPr bwMode="auto">
            <a:xfrm>
              <a:off x="4393613" y="1590626"/>
              <a:ext cx="0" cy="291098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9" name="Freeform 5"/>
            <p:cNvSpPr>
              <a:spLocks/>
            </p:cNvSpPr>
            <p:nvPr/>
          </p:nvSpPr>
          <p:spPr bwMode="auto">
            <a:xfrm>
              <a:off x="1121740" y="1473375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4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4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0" name="Freeform 6"/>
            <p:cNvSpPr>
              <a:spLocks/>
            </p:cNvSpPr>
            <p:nvPr/>
          </p:nvSpPr>
          <p:spPr bwMode="auto">
            <a:xfrm>
              <a:off x="1248170" y="1483012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4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4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1" name="Freeform 7"/>
            <p:cNvSpPr>
              <a:spLocks/>
            </p:cNvSpPr>
            <p:nvPr/>
          </p:nvSpPr>
          <p:spPr bwMode="auto">
            <a:xfrm>
              <a:off x="1271511" y="1483012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4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4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2" name="Freeform 8"/>
            <p:cNvSpPr>
              <a:spLocks/>
            </p:cNvSpPr>
            <p:nvPr/>
          </p:nvSpPr>
          <p:spPr bwMode="auto">
            <a:xfrm>
              <a:off x="1434900" y="1579382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3" name="Freeform 9"/>
            <p:cNvSpPr>
              <a:spLocks/>
            </p:cNvSpPr>
            <p:nvPr/>
          </p:nvSpPr>
          <p:spPr bwMode="auto">
            <a:xfrm>
              <a:off x="1497143" y="1585807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4" name="Freeform 10"/>
            <p:cNvSpPr>
              <a:spLocks/>
            </p:cNvSpPr>
            <p:nvPr/>
          </p:nvSpPr>
          <p:spPr bwMode="auto">
            <a:xfrm>
              <a:off x="1510759" y="1608294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5" name="Freeform 11"/>
            <p:cNvSpPr>
              <a:spLocks/>
            </p:cNvSpPr>
            <p:nvPr/>
          </p:nvSpPr>
          <p:spPr bwMode="auto">
            <a:xfrm>
              <a:off x="1625519" y="168539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6" name="Freeform 12"/>
            <p:cNvSpPr>
              <a:spLocks/>
            </p:cNvSpPr>
            <p:nvPr/>
          </p:nvSpPr>
          <p:spPr bwMode="auto">
            <a:xfrm>
              <a:off x="1707214" y="1740000"/>
              <a:ext cx="89474" cy="64247"/>
            </a:xfrm>
            <a:custGeom>
              <a:avLst/>
              <a:gdLst>
                <a:gd name="T0" fmla="*/ 0 w 46"/>
                <a:gd name="T1" fmla="*/ 40 h 40"/>
                <a:gd name="T2" fmla="*/ 22 w 46"/>
                <a:gd name="T3" fmla="*/ 0 h 40"/>
                <a:gd name="T4" fmla="*/ 46 w 46"/>
                <a:gd name="T5" fmla="*/ 40 h 40"/>
                <a:gd name="T6" fmla="*/ 0 w 4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0" y="40"/>
                  </a:moveTo>
                  <a:lnTo>
                    <a:pt x="22" y="0"/>
                  </a:lnTo>
                  <a:lnTo>
                    <a:pt x="46" y="4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7" name="Freeform 13"/>
            <p:cNvSpPr>
              <a:spLocks/>
            </p:cNvSpPr>
            <p:nvPr/>
          </p:nvSpPr>
          <p:spPr bwMode="auto">
            <a:xfrm>
              <a:off x="1806414" y="1829945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8" name="Freeform 14"/>
            <p:cNvSpPr>
              <a:spLocks/>
            </p:cNvSpPr>
            <p:nvPr/>
          </p:nvSpPr>
          <p:spPr bwMode="auto">
            <a:xfrm>
              <a:off x="1997033" y="1943983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4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4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9" name="Freeform 15"/>
            <p:cNvSpPr>
              <a:spLocks/>
            </p:cNvSpPr>
            <p:nvPr/>
          </p:nvSpPr>
          <p:spPr bwMode="auto">
            <a:xfrm>
              <a:off x="2113739" y="2040354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0" name="Freeform 16"/>
            <p:cNvSpPr>
              <a:spLocks/>
            </p:cNvSpPr>
            <p:nvPr/>
          </p:nvSpPr>
          <p:spPr bwMode="auto">
            <a:xfrm>
              <a:off x="2125409" y="2082114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1" name="Freeform 17"/>
            <p:cNvSpPr>
              <a:spLocks/>
            </p:cNvSpPr>
            <p:nvPr/>
          </p:nvSpPr>
          <p:spPr bwMode="auto">
            <a:xfrm>
              <a:off x="2127354" y="2093358"/>
              <a:ext cx="93365" cy="62641"/>
            </a:xfrm>
            <a:custGeom>
              <a:avLst/>
              <a:gdLst>
                <a:gd name="T0" fmla="*/ 0 w 48"/>
                <a:gd name="T1" fmla="*/ 39 h 39"/>
                <a:gd name="T2" fmla="*/ 24 w 48"/>
                <a:gd name="T3" fmla="*/ 0 h 39"/>
                <a:gd name="T4" fmla="*/ 48 w 48"/>
                <a:gd name="T5" fmla="*/ 39 h 39"/>
                <a:gd name="T6" fmla="*/ 0 w 48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9">
                  <a:moveTo>
                    <a:pt x="0" y="39"/>
                  </a:moveTo>
                  <a:lnTo>
                    <a:pt x="24" y="0"/>
                  </a:lnTo>
                  <a:lnTo>
                    <a:pt x="48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2" name="Freeform 18"/>
            <p:cNvSpPr>
              <a:spLocks/>
            </p:cNvSpPr>
            <p:nvPr/>
          </p:nvSpPr>
          <p:spPr bwMode="auto">
            <a:xfrm>
              <a:off x="2183763" y="2115844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3" name="Freeform 19"/>
            <p:cNvSpPr>
              <a:spLocks/>
            </p:cNvSpPr>
            <p:nvPr/>
          </p:nvSpPr>
          <p:spPr bwMode="auto">
            <a:xfrm>
              <a:off x="2242115" y="2127087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4" name="Freeform 20"/>
            <p:cNvSpPr>
              <a:spLocks/>
            </p:cNvSpPr>
            <p:nvPr/>
          </p:nvSpPr>
          <p:spPr bwMode="auto">
            <a:xfrm>
              <a:off x="2502758" y="2323040"/>
              <a:ext cx="93365" cy="61035"/>
            </a:xfrm>
            <a:custGeom>
              <a:avLst/>
              <a:gdLst>
                <a:gd name="T0" fmla="*/ 0 w 48"/>
                <a:gd name="T1" fmla="*/ 38 h 38"/>
                <a:gd name="T2" fmla="*/ 24 w 48"/>
                <a:gd name="T3" fmla="*/ 0 h 38"/>
                <a:gd name="T4" fmla="*/ 48 w 48"/>
                <a:gd name="T5" fmla="*/ 38 h 38"/>
                <a:gd name="T6" fmla="*/ 0 w 48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8">
                  <a:moveTo>
                    <a:pt x="0" y="38"/>
                  </a:moveTo>
                  <a:lnTo>
                    <a:pt x="24" y="0"/>
                  </a:lnTo>
                  <a:lnTo>
                    <a:pt x="48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5" name="Freeform 21"/>
            <p:cNvSpPr>
              <a:spLocks/>
            </p:cNvSpPr>
            <p:nvPr/>
          </p:nvSpPr>
          <p:spPr bwMode="auto">
            <a:xfrm>
              <a:off x="2526100" y="2342314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6" name="Freeform 22"/>
            <p:cNvSpPr>
              <a:spLocks/>
            </p:cNvSpPr>
            <p:nvPr/>
          </p:nvSpPr>
          <p:spPr bwMode="auto">
            <a:xfrm>
              <a:off x="2613628" y="2351951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7" name="Freeform 23"/>
            <p:cNvSpPr>
              <a:spLocks/>
            </p:cNvSpPr>
            <p:nvPr/>
          </p:nvSpPr>
          <p:spPr bwMode="auto">
            <a:xfrm>
              <a:off x="2619464" y="236480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8" name="Freeform 24"/>
            <p:cNvSpPr>
              <a:spLocks/>
            </p:cNvSpPr>
            <p:nvPr/>
          </p:nvSpPr>
          <p:spPr bwMode="auto">
            <a:xfrm>
              <a:off x="2642806" y="2385681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9" name="Freeform 25"/>
            <p:cNvSpPr>
              <a:spLocks/>
            </p:cNvSpPr>
            <p:nvPr/>
          </p:nvSpPr>
          <p:spPr bwMode="auto">
            <a:xfrm>
              <a:off x="2732280" y="2404955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4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4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0" name="Freeform 26"/>
            <p:cNvSpPr>
              <a:spLocks/>
            </p:cNvSpPr>
            <p:nvPr/>
          </p:nvSpPr>
          <p:spPr bwMode="auto">
            <a:xfrm>
              <a:off x="2831479" y="2448321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1" name="Freeform 27"/>
            <p:cNvSpPr>
              <a:spLocks/>
            </p:cNvSpPr>
            <p:nvPr/>
          </p:nvSpPr>
          <p:spPr bwMode="auto">
            <a:xfrm>
              <a:off x="2858711" y="2448321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2" name="Freeform 28"/>
            <p:cNvSpPr>
              <a:spLocks/>
            </p:cNvSpPr>
            <p:nvPr/>
          </p:nvSpPr>
          <p:spPr bwMode="auto">
            <a:xfrm>
              <a:off x="2895668" y="2496507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3" name="Freeform 29"/>
            <p:cNvSpPr>
              <a:spLocks/>
            </p:cNvSpPr>
            <p:nvPr/>
          </p:nvSpPr>
          <p:spPr bwMode="auto">
            <a:xfrm>
              <a:off x="2983196" y="2509356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4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4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4" name="Freeform 30"/>
            <p:cNvSpPr>
              <a:spLocks/>
            </p:cNvSpPr>
            <p:nvPr/>
          </p:nvSpPr>
          <p:spPr bwMode="auto">
            <a:xfrm>
              <a:off x="3006537" y="2518993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3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3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5" name="Freeform 31"/>
            <p:cNvSpPr>
              <a:spLocks/>
            </p:cNvSpPr>
            <p:nvPr/>
          </p:nvSpPr>
          <p:spPr bwMode="auto">
            <a:xfrm>
              <a:off x="3189376" y="262500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6" name="Freeform 32"/>
            <p:cNvSpPr>
              <a:spLocks/>
            </p:cNvSpPr>
            <p:nvPr/>
          </p:nvSpPr>
          <p:spPr bwMode="auto">
            <a:xfrm>
              <a:off x="3206883" y="262500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7" name="Freeform 33"/>
            <p:cNvSpPr>
              <a:spLocks/>
            </p:cNvSpPr>
            <p:nvPr/>
          </p:nvSpPr>
          <p:spPr bwMode="auto">
            <a:xfrm>
              <a:off x="3422788" y="2806498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8" name="Freeform 34"/>
            <p:cNvSpPr>
              <a:spLocks/>
            </p:cNvSpPr>
            <p:nvPr/>
          </p:nvSpPr>
          <p:spPr bwMode="auto">
            <a:xfrm>
              <a:off x="3621188" y="2925355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2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2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9" name="Freeform 35"/>
            <p:cNvSpPr>
              <a:spLocks/>
            </p:cNvSpPr>
            <p:nvPr/>
          </p:nvSpPr>
          <p:spPr bwMode="auto">
            <a:xfrm>
              <a:off x="4103572" y="3084366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0" name="Freeform 36"/>
            <p:cNvSpPr>
              <a:spLocks/>
            </p:cNvSpPr>
            <p:nvPr/>
          </p:nvSpPr>
          <p:spPr bwMode="auto">
            <a:xfrm>
              <a:off x="4208606" y="3161462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1" name="Freeform 37"/>
            <p:cNvSpPr>
              <a:spLocks/>
            </p:cNvSpPr>
            <p:nvPr/>
          </p:nvSpPr>
          <p:spPr bwMode="auto">
            <a:xfrm>
              <a:off x="4233894" y="3175918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2" name="Freeform 38"/>
            <p:cNvSpPr>
              <a:spLocks/>
            </p:cNvSpPr>
            <p:nvPr/>
          </p:nvSpPr>
          <p:spPr bwMode="auto">
            <a:xfrm>
              <a:off x="4360325" y="3219284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3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3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3" name="Freeform 39"/>
            <p:cNvSpPr>
              <a:spLocks/>
            </p:cNvSpPr>
            <p:nvPr/>
          </p:nvSpPr>
          <p:spPr bwMode="auto">
            <a:xfrm>
              <a:off x="4410897" y="3227316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4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4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4" name="Freeform 40"/>
            <p:cNvSpPr>
              <a:spLocks/>
            </p:cNvSpPr>
            <p:nvPr/>
          </p:nvSpPr>
          <p:spPr bwMode="auto">
            <a:xfrm>
              <a:off x="4381721" y="3227316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4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4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5" name="Freeform 41"/>
            <p:cNvSpPr>
              <a:spLocks/>
            </p:cNvSpPr>
            <p:nvPr/>
          </p:nvSpPr>
          <p:spPr bwMode="auto">
            <a:xfrm>
              <a:off x="4428404" y="3227316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2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2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6" name="Freeform 42"/>
            <p:cNvSpPr>
              <a:spLocks/>
            </p:cNvSpPr>
            <p:nvPr/>
          </p:nvSpPr>
          <p:spPr bwMode="auto">
            <a:xfrm>
              <a:off x="4605407" y="3265864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7" name="Freeform 43"/>
            <p:cNvSpPr>
              <a:spLocks/>
            </p:cNvSpPr>
            <p:nvPr/>
          </p:nvSpPr>
          <p:spPr bwMode="auto">
            <a:xfrm>
              <a:off x="4832983" y="3325292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8" name="Freeform 44"/>
            <p:cNvSpPr>
              <a:spLocks/>
            </p:cNvSpPr>
            <p:nvPr/>
          </p:nvSpPr>
          <p:spPr bwMode="auto">
            <a:xfrm>
              <a:off x="5227838" y="3452180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9" name="Freeform 45"/>
            <p:cNvSpPr>
              <a:spLocks/>
            </p:cNvSpPr>
            <p:nvPr/>
          </p:nvSpPr>
          <p:spPr bwMode="auto">
            <a:xfrm>
              <a:off x="5243399" y="3468242"/>
              <a:ext cx="93365" cy="61035"/>
            </a:xfrm>
            <a:custGeom>
              <a:avLst/>
              <a:gdLst>
                <a:gd name="T0" fmla="*/ 0 w 48"/>
                <a:gd name="T1" fmla="*/ 38 h 38"/>
                <a:gd name="T2" fmla="*/ 24 w 48"/>
                <a:gd name="T3" fmla="*/ 0 h 38"/>
                <a:gd name="T4" fmla="*/ 48 w 48"/>
                <a:gd name="T5" fmla="*/ 38 h 38"/>
                <a:gd name="T6" fmla="*/ 0 w 48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8">
                  <a:moveTo>
                    <a:pt x="0" y="38"/>
                  </a:moveTo>
                  <a:lnTo>
                    <a:pt x="24" y="0"/>
                  </a:lnTo>
                  <a:lnTo>
                    <a:pt x="48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0" name="Freeform 46"/>
            <p:cNvSpPr>
              <a:spLocks/>
            </p:cNvSpPr>
            <p:nvPr/>
          </p:nvSpPr>
          <p:spPr bwMode="auto">
            <a:xfrm>
              <a:off x="5309531" y="3473060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1" name="Freeform 47"/>
            <p:cNvSpPr>
              <a:spLocks/>
            </p:cNvSpPr>
            <p:nvPr/>
          </p:nvSpPr>
          <p:spPr bwMode="auto">
            <a:xfrm>
              <a:off x="5344543" y="3482697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2" name="Freeform 48"/>
            <p:cNvSpPr>
              <a:spLocks/>
            </p:cNvSpPr>
            <p:nvPr/>
          </p:nvSpPr>
          <p:spPr bwMode="auto">
            <a:xfrm>
              <a:off x="5383445" y="3492334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3" name="Freeform 49"/>
            <p:cNvSpPr>
              <a:spLocks/>
            </p:cNvSpPr>
            <p:nvPr/>
          </p:nvSpPr>
          <p:spPr bwMode="auto">
            <a:xfrm>
              <a:off x="5412623" y="3510002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2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2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4" name="Freeform 50"/>
            <p:cNvSpPr>
              <a:spLocks/>
            </p:cNvSpPr>
            <p:nvPr/>
          </p:nvSpPr>
          <p:spPr bwMode="auto">
            <a:xfrm>
              <a:off x="5476810" y="3521245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4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4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5" name="Freeform 51"/>
            <p:cNvSpPr>
              <a:spLocks/>
            </p:cNvSpPr>
            <p:nvPr/>
          </p:nvSpPr>
          <p:spPr bwMode="auto">
            <a:xfrm>
              <a:off x="5511822" y="3550156"/>
              <a:ext cx="93365" cy="62641"/>
            </a:xfrm>
            <a:custGeom>
              <a:avLst/>
              <a:gdLst>
                <a:gd name="T0" fmla="*/ 0 w 48"/>
                <a:gd name="T1" fmla="*/ 39 h 39"/>
                <a:gd name="T2" fmla="*/ 24 w 48"/>
                <a:gd name="T3" fmla="*/ 0 h 39"/>
                <a:gd name="T4" fmla="*/ 48 w 48"/>
                <a:gd name="T5" fmla="*/ 39 h 39"/>
                <a:gd name="T6" fmla="*/ 0 w 48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9">
                  <a:moveTo>
                    <a:pt x="0" y="39"/>
                  </a:moveTo>
                  <a:lnTo>
                    <a:pt x="24" y="0"/>
                  </a:lnTo>
                  <a:lnTo>
                    <a:pt x="48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6" name="Freeform 52"/>
            <p:cNvSpPr>
              <a:spLocks/>
            </p:cNvSpPr>
            <p:nvPr/>
          </p:nvSpPr>
          <p:spPr bwMode="auto">
            <a:xfrm>
              <a:off x="5589625" y="3548550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3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3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7" name="Freeform 53"/>
            <p:cNvSpPr>
              <a:spLocks/>
            </p:cNvSpPr>
            <p:nvPr/>
          </p:nvSpPr>
          <p:spPr bwMode="auto">
            <a:xfrm>
              <a:off x="5612966" y="3567824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5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5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8" name="Freeform 54"/>
            <p:cNvSpPr>
              <a:spLocks/>
            </p:cNvSpPr>
            <p:nvPr/>
          </p:nvSpPr>
          <p:spPr bwMode="auto">
            <a:xfrm>
              <a:off x="5605186" y="3554975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9" name="Freeform 55"/>
            <p:cNvSpPr>
              <a:spLocks/>
            </p:cNvSpPr>
            <p:nvPr/>
          </p:nvSpPr>
          <p:spPr bwMode="auto">
            <a:xfrm>
              <a:off x="5655759" y="3582279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0" name="Freeform 56"/>
            <p:cNvSpPr>
              <a:spLocks/>
            </p:cNvSpPr>
            <p:nvPr/>
          </p:nvSpPr>
          <p:spPr bwMode="auto">
            <a:xfrm>
              <a:off x="5716057" y="3587098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3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3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1" name="Freeform 57"/>
            <p:cNvSpPr>
              <a:spLocks/>
            </p:cNvSpPr>
            <p:nvPr/>
          </p:nvSpPr>
          <p:spPr bwMode="auto">
            <a:xfrm>
              <a:off x="5727727" y="3593523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2" name="Freeform 58"/>
            <p:cNvSpPr>
              <a:spLocks/>
            </p:cNvSpPr>
            <p:nvPr/>
          </p:nvSpPr>
          <p:spPr bwMode="auto">
            <a:xfrm>
              <a:off x="5743288" y="3593523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3" name="Freeform 59"/>
            <p:cNvSpPr>
              <a:spLocks/>
            </p:cNvSpPr>
            <p:nvPr/>
          </p:nvSpPr>
          <p:spPr bwMode="auto">
            <a:xfrm>
              <a:off x="5754959" y="361601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4" name="Freeform 60"/>
            <p:cNvSpPr>
              <a:spLocks/>
            </p:cNvSpPr>
            <p:nvPr/>
          </p:nvSpPr>
          <p:spPr bwMode="auto">
            <a:xfrm>
              <a:off x="5807476" y="3635284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5" name="Freeform 61"/>
            <p:cNvSpPr>
              <a:spLocks/>
            </p:cNvSpPr>
            <p:nvPr/>
          </p:nvSpPr>
          <p:spPr bwMode="auto">
            <a:xfrm>
              <a:off x="5844433" y="3641708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3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3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6" name="Freeform 62"/>
            <p:cNvSpPr>
              <a:spLocks/>
            </p:cNvSpPr>
            <p:nvPr/>
          </p:nvSpPr>
          <p:spPr bwMode="auto">
            <a:xfrm>
              <a:off x="5856104" y="3649739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7" name="Freeform 63"/>
            <p:cNvSpPr>
              <a:spLocks/>
            </p:cNvSpPr>
            <p:nvPr/>
          </p:nvSpPr>
          <p:spPr bwMode="auto">
            <a:xfrm>
              <a:off x="5883335" y="3656163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8" name="Freeform 64"/>
            <p:cNvSpPr>
              <a:spLocks/>
            </p:cNvSpPr>
            <p:nvPr/>
          </p:nvSpPr>
          <p:spPr bwMode="auto">
            <a:xfrm>
              <a:off x="5895006" y="3656163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9" name="Freeform 65"/>
            <p:cNvSpPr>
              <a:spLocks/>
            </p:cNvSpPr>
            <p:nvPr/>
          </p:nvSpPr>
          <p:spPr bwMode="auto">
            <a:xfrm>
              <a:off x="5976700" y="3654558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0" name="Freeform 66"/>
            <p:cNvSpPr>
              <a:spLocks/>
            </p:cNvSpPr>
            <p:nvPr/>
          </p:nvSpPr>
          <p:spPr bwMode="auto">
            <a:xfrm>
              <a:off x="6013656" y="3654558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1" name="Freeform 67"/>
            <p:cNvSpPr>
              <a:spLocks/>
            </p:cNvSpPr>
            <p:nvPr/>
          </p:nvSpPr>
          <p:spPr bwMode="auto">
            <a:xfrm>
              <a:off x="6105076" y="3673832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2" name="Freeform 68"/>
            <p:cNvSpPr>
              <a:spLocks/>
            </p:cNvSpPr>
            <p:nvPr/>
          </p:nvSpPr>
          <p:spPr bwMode="auto">
            <a:xfrm>
              <a:off x="6110911" y="3678650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3" name="Freeform 69"/>
            <p:cNvSpPr>
              <a:spLocks/>
            </p:cNvSpPr>
            <p:nvPr/>
          </p:nvSpPr>
          <p:spPr bwMode="auto">
            <a:xfrm>
              <a:off x="6140088" y="3673832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2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2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4" name="Freeform 70"/>
            <p:cNvSpPr>
              <a:spLocks/>
            </p:cNvSpPr>
            <p:nvPr/>
          </p:nvSpPr>
          <p:spPr bwMode="auto">
            <a:xfrm>
              <a:off x="6229562" y="3678650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5" name="Freeform 71"/>
            <p:cNvSpPr>
              <a:spLocks/>
            </p:cNvSpPr>
            <p:nvPr/>
          </p:nvSpPr>
          <p:spPr bwMode="auto">
            <a:xfrm>
              <a:off x="6252904" y="3678650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6" name="Freeform 72"/>
            <p:cNvSpPr>
              <a:spLocks/>
            </p:cNvSpPr>
            <p:nvPr/>
          </p:nvSpPr>
          <p:spPr bwMode="auto">
            <a:xfrm>
              <a:off x="6239288" y="3678650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7" name="Freeform 73"/>
            <p:cNvSpPr>
              <a:spLocks/>
            </p:cNvSpPr>
            <p:nvPr/>
          </p:nvSpPr>
          <p:spPr bwMode="auto">
            <a:xfrm>
              <a:off x="6359883" y="3709168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8" name="Freeform 74"/>
            <p:cNvSpPr>
              <a:spLocks/>
            </p:cNvSpPr>
            <p:nvPr/>
          </p:nvSpPr>
          <p:spPr bwMode="auto">
            <a:xfrm>
              <a:off x="6464918" y="3750928"/>
              <a:ext cx="93365" cy="61035"/>
            </a:xfrm>
            <a:custGeom>
              <a:avLst/>
              <a:gdLst>
                <a:gd name="T0" fmla="*/ 0 w 48"/>
                <a:gd name="T1" fmla="*/ 38 h 38"/>
                <a:gd name="T2" fmla="*/ 24 w 48"/>
                <a:gd name="T3" fmla="*/ 0 h 38"/>
                <a:gd name="T4" fmla="*/ 48 w 48"/>
                <a:gd name="T5" fmla="*/ 38 h 38"/>
                <a:gd name="T6" fmla="*/ 0 w 48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8">
                  <a:moveTo>
                    <a:pt x="0" y="38"/>
                  </a:moveTo>
                  <a:lnTo>
                    <a:pt x="24" y="0"/>
                  </a:lnTo>
                  <a:lnTo>
                    <a:pt x="48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9" name="Freeform 75"/>
            <p:cNvSpPr>
              <a:spLocks/>
            </p:cNvSpPr>
            <p:nvPr/>
          </p:nvSpPr>
          <p:spPr bwMode="auto">
            <a:xfrm>
              <a:off x="6470755" y="3750928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0" name="Freeform 76"/>
            <p:cNvSpPr>
              <a:spLocks/>
            </p:cNvSpPr>
            <p:nvPr/>
          </p:nvSpPr>
          <p:spPr bwMode="auto">
            <a:xfrm>
              <a:off x="6494095" y="3750928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1" name="Freeform 77"/>
            <p:cNvSpPr>
              <a:spLocks/>
            </p:cNvSpPr>
            <p:nvPr/>
          </p:nvSpPr>
          <p:spPr bwMode="auto">
            <a:xfrm>
              <a:off x="6715837" y="3744503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4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4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4763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2" name="Freeform 78"/>
            <p:cNvSpPr>
              <a:spLocks/>
            </p:cNvSpPr>
            <p:nvPr/>
          </p:nvSpPr>
          <p:spPr bwMode="auto">
            <a:xfrm>
              <a:off x="6715837" y="3744503"/>
              <a:ext cx="89474" cy="59429"/>
            </a:xfrm>
            <a:custGeom>
              <a:avLst/>
              <a:gdLst>
                <a:gd name="T0" fmla="*/ 0 w 46"/>
                <a:gd name="T1" fmla="*/ 37 h 37"/>
                <a:gd name="T2" fmla="*/ 24 w 46"/>
                <a:gd name="T3" fmla="*/ 0 h 37"/>
                <a:gd name="T4" fmla="*/ 46 w 46"/>
                <a:gd name="T5" fmla="*/ 37 h 37"/>
                <a:gd name="T6" fmla="*/ 0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lnTo>
                    <a:pt x="24" y="0"/>
                  </a:lnTo>
                  <a:lnTo>
                    <a:pt x="46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3" name="Freeform 79"/>
            <p:cNvSpPr>
              <a:spLocks/>
            </p:cNvSpPr>
            <p:nvPr/>
          </p:nvSpPr>
          <p:spPr bwMode="auto">
            <a:xfrm>
              <a:off x="6741122" y="3746109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3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3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4" name="Freeform 80"/>
            <p:cNvSpPr>
              <a:spLocks/>
            </p:cNvSpPr>
            <p:nvPr/>
          </p:nvSpPr>
          <p:spPr bwMode="auto">
            <a:xfrm>
              <a:off x="6776134" y="3746109"/>
              <a:ext cx="91419" cy="62641"/>
            </a:xfrm>
            <a:custGeom>
              <a:avLst/>
              <a:gdLst>
                <a:gd name="T0" fmla="*/ 0 w 47"/>
                <a:gd name="T1" fmla="*/ 39 h 39"/>
                <a:gd name="T2" fmla="*/ 24 w 47"/>
                <a:gd name="T3" fmla="*/ 0 h 39"/>
                <a:gd name="T4" fmla="*/ 47 w 47"/>
                <a:gd name="T5" fmla="*/ 39 h 39"/>
                <a:gd name="T6" fmla="*/ 0 w 47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5" name="Freeform 81"/>
            <p:cNvSpPr>
              <a:spLocks/>
            </p:cNvSpPr>
            <p:nvPr/>
          </p:nvSpPr>
          <p:spPr bwMode="auto">
            <a:xfrm>
              <a:off x="6832542" y="3746109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2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2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6" name="Freeform 82"/>
            <p:cNvSpPr>
              <a:spLocks/>
            </p:cNvSpPr>
            <p:nvPr/>
          </p:nvSpPr>
          <p:spPr bwMode="auto">
            <a:xfrm>
              <a:off x="6850047" y="3746109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4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4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7" name="Freeform 83"/>
            <p:cNvSpPr>
              <a:spLocks/>
            </p:cNvSpPr>
            <p:nvPr/>
          </p:nvSpPr>
          <p:spPr bwMode="auto">
            <a:xfrm>
              <a:off x="6966753" y="3746109"/>
              <a:ext cx="91419" cy="61035"/>
            </a:xfrm>
            <a:custGeom>
              <a:avLst/>
              <a:gdLst>
                <a:gd name="T0" fmla="*/ 0 w 47"/>
                <a:gd name="T1" fmla="*/ 38 h 38"/>
                <a:gd name="T2" fmla="*/ 24 w 47"/>
                <a:gd name="T3" fmla="*/ 0 h 38"/>
                <a:gd name="T4" fmla="*/ 47 w 47"/>
                <a:gd name="T5" fmla="*/ 38 h 38"/>
                <a:gd name="T6" fmla="*/ 0 w 47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8">
                  <a:moveTo>
                    <a:pt x="0" y="38"/>
                  </a:moveTo>
                  <a:lnTo>
                    <a:pt x="24" y="0"/>
                  </a:lnTo>
                  <a:lnTo>
                    <a:pt x="47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8" name="Freeform 84"/>
            <p:cNvSpPr>
              <a:spLocks/>
            </p:cNvSpPr>
            <p:nvPr/>
          </p:nvSpPr>
          <p:spPr bwMode="auto">
            <a:xfrm>
              <a:off x="7023162" y="3746109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9" name="Freeform 85"/>
            <p:cNvSpPr>
              <a:spLocks/>
            </p:cNvSpPr>
            <p:nvPr/>
          </p:nvSpPr>
          <p:spPr bwMode="auto">
            <a:xfrm>
              <a:off x="7058173" y="3746109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0" name="Freeform 86"/>
            <p:cNvSpPr>
              <a:spLocks/>
            </p:cNvSpPr>
            <p:nvPr/>
          </p:nvSpPr>
          <p:spPr bwMode="auto">
            <a:xfrm>
              <a:off x="7204055" y="3746109"/>
              <a:ext cx="89474" cy="62641"/>
            </a:xfrm>
            <a:custGeom>
              <a:avLst/>
              <a:gdLst>
                <a:gd name="T0" fmla="*/ 0 w 46"/>
                <a:gd name="T1" fmla="*/ 39 h 39"/>
                <a:gd name="T2" fmla="*/ 24 w 46"/>
                <a:gd name="T3" fmla="*/ 0 h 39"/>
                <a:gd name="T4" fmla="*/ 46 w 46"/>
                <a:gd name="T5" fmla="*/ 39 h 39"/>
                <a:gd name="T6" fmla="*/ 0 w 4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lnTo>
                    <a:pt x="24" y="0"/>
                  </a:lnTo>
                  <a:lnTo>
                    <a:pt x="46" y="39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1" name="Freeform 87"/>
            <p:cNvSpPr>
              <a:spLocks/>
            </p:cNvSpPr>
            <p:nvPr/>
          </p:nvSpPr>
          <p:spPr bwMode="auto">
            <a:xfrm>
              <a:off x="7227396" y="3746109"/>
              <a:ext cx="89474" cy="61035"/>
            </a:xfrm>
            <a:custGeom>
              <a:avLst/>
              <a:gdLst>
                <a:gd name="T0" fmla="*/ 0 w 46"/>
                <a:gd name="T1" fmla="*/ 38 h 38"/>
                <a:gd name="T2" fmla="*/ 22 w 46"/>
                <a:gd name="T3" fmla="*/ 0 h 38"/>
                <a:gd name="T4" fmla="*/ 46 w 46"/>
                <a:gd name="T5" fmla="*/ 38 h 38"/>
                <a:gd name="T6" fmla="*/ 0 w 46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0" y="38"/>
                  </a:moveTo>
                  <a:lnTo>
                    <a:pt x="22" y="0"/>
                  </a:lnTo>
                  <a:lnTo>
                    <a:pt x="46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2" name="Freeform 88"/>
            <p:cNvSpPr>
              <a:spLocks/>
            </p:cNvSpPr>
            <p:nvPr/>
          </p:nvSpPr>
          <p:spPr bwMode="auto">
            <a:xfrm>
              <a:off x="7334377" y="3744503"/>
              <a:ext cx="91419" cy="59429"/>
            </a:xfrm>
            <a:custGeom>
              <a:avLst/>
              <a:gdLst>
                <a:gd name="T0" fmla="*/ 0 w 47"/>
                <a:gd name="T1" fmla="*/ 37 h 37"/>
                <a:gd name="T2" fmla="*/ 23 w 47"/>
                <a:gd name="T3" fmla="*/ 0 h 37"/>
                <a:gd name="T4" fmla="*/ 47 w 47"/>
                <a:gd name="T5" fmla="*/ 37 h 37"/>
                <a:gd name="T6" fmla="*/ 0 w 4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37"/>
                  </a:moveTo>
                  <a:lnTo>
                    <a:pt x="23" y="0"/>
                  </a:lnTo>
                  <a:lnTo>
                    <a:pt x="47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3" name="Oval 89"/>
            <p:cNvSpPr>
              <a:spLocks noChangeArrowheads="1"/>
            </p:cNvSpPr>
            <p:nvPr/>
          </p:nvSpPr>
          <p:spPr bwMode="auto">
            <a:xfrm>
              <a:off x="1150916" y="1483012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4" name="Oval 90"/>
            <p:cNvSpPr>
              <a:spLocks noChangeArrowheads="1"/>
            </p:cNvSpPr>
            <p:nvPr/>
          </p:nvSpPr>
          <p:spPr bwMode="auto">
            <a:xfrm>
              <a:off x="1121740" y="1483012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5" name="Oval 91"/>
            <p:cNvSpPr>
              <a:spLocks noChangeArrowheads="1"/>
            </p:cNvSpPr>
            <p:nvPr/>
          </p:nvSpPr>
          <p:spPr bwMode="auto">
            <a:xfrm>
              <a:off x="1269568" y="1513529"/>
              <a:ext cx="71968" cy="61035"/>
            </a:xfrm>
            <a:prstGeom prst="ellipse">
              <a:avLst/>
            </a:prstGeom>
            <a:noFill/>
            <a:ln w="4763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6" name="Oval 92"/>
            <p:cNvSpPr>
              <a:spLocks noChangeArrowheads="1"/>
            </p:cNvSpPr>
            <p:nvPr/>
          </p:nvSpPr>
          <p:spPr bwMode="auto">
            <a:xfrm>
              <a:off x="1269568" y="1513529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7" name="Oval 93"/>
            <p:cNvSpPr>
              <a:spLocks noChangeArrowheads="1"/>
            </p:cNvSpPr>
            <p:nvPr/>
          </p:nvSpPr>
          <p:spPr bwMode="auto">
            <a:xfrm>
              <a:off x="1333755" y="1526378"/>
              <a:ext cx="71968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8" name="Oval 94"/>
            <p:cNvSpPr>
              <a:spLocks noChangeArrowheads="1"/>
            </p:cNvSpPr>
            <p:nvPr/>
          </p:nvSpPr>
          <p:spPr bwMode="auto">
            <a:xfrm>
              <a:off x="1368767" y="1550471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9" name="Oval 95"/>
            <p:cNvSpPr>
              <a:spLocks noChangeArrowheads="1"/>
            </p:cNvSpPr>
            <p:nvPr/>
          </p:nvSpPr>
          <p:spPr bwMode="auto">
            <a:xfrm>
              <a:off x="1504923" y="1720726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0" name="Oval 96"/>
            <p:cNvSpPr>
              <a:spLocks noChangeArrowheads="1"/>
            </p:cNvSpPr>
            <p:nvPr/>
          </p:nvSpPr>
          <p:spPr bwMode="auto">
            <a:xfrm>
              <a:off x="1504923" y="1762486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1" name="Oval 97"/>
            <p:cNvSpPr>
              <a:spLocks noChangeArrowheads="1"/>
            </p:cNvSpPr>
            <p:nvPr/>
          </p:nvSpPr>
          <p:spPr bwMode="auto">
            <a:xfrm>
              <a:off x="1520485" y="1781760"/>
              <a:ext cx="71968" cy="61035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2" name="Oval 98"/>
            <p:cNvSpPr>
              <a:spLocks noChangeArrowheads="1"/>
            </p:cNvSpPr>
            <p:nvPr/>
          </p:nvSpPr>
          <p:spPr bwMode="auto">
            <a:xfrm>
              <a:off x="1528266" y="1813884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3" name="Oval 99"/>
            <p:cNvSpPr>
              <a:spLocks noChangeArrowheads="1"/>
            </p:cNvSpPr>
            <p:nvPr/>
          </p:nvSpPr>
          <p:spPr bwMode="auto">
            <a:xfrm>
              <a:off x="1598288" y="1862069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4" name="Oval 100"/>
            <p:cNvSpPr>
              <a:spLocks noChangeArrowheads="1"/>
            </p:cNvSpPr>
            <p:nvPr/>
          </p:nvSpPr>
          <p:spPr bwMode="auto">
            <a:xfrm>
              <a:off x="1625519" y="1882949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5" name="Oval 101"/>
            <p:cNvSpPr>
              <a:spLocks noChangeArrowheads="1"/>
            </p:cNvSpPr>
            <p:nvPr/>
          </p:nvSpPr>
          <p:spPr bwMode="auto">
            <a:xfrm>
              <a:off x="1668312" y="1939165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6" name="Oval 102"/>
            <p:cNvSpPr>
              <a:spLocks noChangeArrowheads="1"/>
            </p:cNvSpPr>
            <p:nvPr/>
          </p:nvSpPr>
          <p:spPr bwMode="auto">
            <a:xfrm>
              <a:off x="1685817" y="1950408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7" name="Oval 103"/>
            <p:cNvSpPr>
              <a:spLocks noChangeArrowheads="1"/>
            </p:cNvSpPr>
            <p:nvPr/>
          </p:nvSpPr>
          <p:spPr bwMode="auto">
            <a:xfrm>
              <a:off x="1707214" y="1969682"/>
              <a:ext cx="71968" cy="61035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8" name="Oval 104"/>
            <p:cNvSpPr>
              <a:spLocks noChangeArrowheads="1"/>
            </p:cNvSpPr>
            <p:nvPr/>
          </p:nvSpPr>
          <p:spPr bwMode="auto">
            <a:xfrm>
              <a:off x="1714994" y="1982531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9" name="Oval 105"/>
            <p:cNvSpPr>
              <a:spLocks noChangeArrowheads="1"/>
            </p:cNvSpPr>
            <p:nvPr/>
          </p:nvSpPr>
          <p:spPr bwMode="auto">
            <a:xfrm>
              <a:off x="1923120" y="22266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0" name="Oval 106"/>
            <p:cNvSpPr>
              <a:spLocks noChangeArrowheads="1"/>
            </p:cNvSpPr>
            <p:nvPr/>
          </p:nvSpPr>
          <p:spPr bwMode="auto">
            <a:xfrm>
              <a:off x="1991198" y="2255581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1" name="Oval 107"/>
            <p:cNvSpPr>
              <a:spLocks noChangeArrowheads="1"/>
            </p:cNvSpPr>
            <p:nvPr/>
          </p:nvSpPr>
          <p:spPr bwMode="auto">
            <a:xfrm>
              <a:off x="2148751" y="2429047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2" name="Oval 108"/>
            <p:cNvSpPr>
              <a:spLocks noChangeArrowheads="1"/>
            </p:cNvSpPr>
            <p:nvPr/>
          </p:nvSpPr>
          <p:spPr bwMode="auto">
            <a:xfrm>
              <a:off x="2247950" y="2467595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3" name="Oval 109"/>
            <p:cNvSpPr>
              <a:spLocks noChangeArrowheads="1"/>
            </p:cNvSpPr>
            <p:nvPr/>
          </p:nvSpPr>
          <p:spPr bwMode="auto">
            <a:xfrm>
              <a:off x="2284907" y="2533449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4" name="Oval 110"/>
            <p:cNvSpPr>
              <a:spLocks noChangeArrowheads="1"/>
            </p:cNvSpPr>
            <p:nvPr/>
          </p:nvSpPr>
          <p:spPr bwMode="auto">
            <a:xfrm>
              <a:off x="2370493" y="2563966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5" name="Oval 111"/>
            <p:cNvSpPr>
              <a:spLocks noChangeArrowheads="1"/>
            </p:cNvSpPr>
            <p:nvPr/>
          </p:nvSpPr>
          <p:spPr bwMode="auto">
            <a:xfrm>
              <a:off x="2514428" y="263785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6" name="Oval 112"/>
            <p:cNvSpPr>
              <a:spLocks noChangeArrowheads="1"/>
            </p:cNvSpPr>
            <p:nvPr/>
          </p:nvSpPr>
          <p:spPr bwMode="auto">
            <a:xfrm>
              <a:off x="2621408" y="2692460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7" name="Oval 113"/>
            <p:cNvSpPr>
              <a:spLocks noChangeArrowheads="1"/>
            </p:cNvSpPr>
            <p:nvPr/>
          </p:nvSpPr>
          <p:spPr bwMode="auto">
            <a:xfrm>
              <a:off x="2743950" y="2753494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8" name="Oval 114"/>
            <p:cNvSpPr>
              <a:spLocks noChangeArrowheads="1"/>
            </p:cNvSpPr>
            <p:nvPr/>
          </p:nvSpPr>
          <p:spPr bwMode="auto">
            <a:xfrm>
              <a:off x="2753675" y="2764738"/>
              <a:ext cx="71968" cy="61035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9" name="Oval 115"/>
            <p:cNvSpPr>
              <a:spLocks noChangeArrowheads="1"/>
            </p:cNvSpPr>
            <p:nvPr/>
          </p:nvSpPr>
          <p:spPr bwMode="auto">
            <a:xfrm>
              <a:off x="2759512" y="2777587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0" name="Oval 116"/>
            <p:cNvSpPr>
              <a:spLocks noChangeArrowheads="1"/>
            </p:cNvSpPr>
            <p:nvPr/>
          </p:nvSpPr>
          <p:spPr bwMode="auto">
            <a:xfrm>
              <a:off x="2808138" y="2820954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1" name="Oval 117"/>
            <p:cNvSpPr>
              <a:spLocks noChangeArrowheads="1"/>
            </p:cNvSpPr>
            <p:nvPr/>
          </p:nvSpPr>
          <p:spPr bwMode="auto">
            <a:xfrm>
              <a:off x="2819809" y="2820954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2" name="Oval 118"/>
            <p:cNvSpPr>
              <a:spLocks noChangeArrowheads="1"/>
            </p:cNvSpPr>
            <p:nvPr/>
          </p:nvSpPr>
          <p:spPr bwMode="auto">
            <a:xfrm>
              <a:off x="2866490" y="2832197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3" name="Oval 119"/>
            <p:cNvSpPr>
              <a:spLocks noChangeArrowheads="1"/>
            </p:cNvSpPr>
            <p:nvPr/>
          </p:nvSpPr>
          <p:spPr bwMode="auto">
            <a:xfrm>
              <a:off x="3214663" y="2984783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4" name="Oval 120"/>
            <p:cNvSpPr>
              <a:spLocks noChangeArrowheads="1"/>
            </p:cNvSpPr>
            <p:nvPr/>
          </p:nvSpPr>
          <p:spPr bwMode="auto">
            <a:xfrm>
              <a:off x="3247730" y="3016907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5" name="Oval 121"/>
            <p:cNvSpPr>
              <a:spLocks noChangeArrowheads="1"/>
            </p:cNvSpPr>
            <p:nvPr/>
          </p:nvSpPr>
          <p:spPr bwMode="auto">
            <a:xfrm>
              <a:off x="3253565" y="3028150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6" name="Oval 122"/>
            <p:cNvSpPr>
              <a:spLocks noChangeArrowheads="1"/>
            </p:cNvSpPr>
            <p:nvPr/>
          </p:nvSpPr>
          <p:spPr bwMode="auto">
            <a:xfrm>
              <a:off x="3311918" y="3037787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7" name="Oval 123"/>
            <p:cNvSpPr>
              <a:spLocks noChangeArrowheads="1"/>
            </p:cNvSpPr>
            <p:nvPr/>
          </p:nvSpPr>
          <p:spPr bwMode="auto">
            <a:xfrm>
              <a:off x="3372216" y="3069911"/>
              <a:ext cx="73913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8" name="Oval 124"/>
            <p:cNvSpPr>
              <a:spLocks noChangeArrowheads="1"/>
            </p:cNvSpPr>
            <p:nvPr/>
          </p:nvSpPr>
          <p:spPr bwMode="auto">
            <a:xfrm>
              <a:off x="3372216" y="3061879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9" name="Oval 125"/>
            <p:cNvSpPr>
              <a:spLocks noChangeArrowheads="1"/>
            </p:cNvSpPr>
            <p:nvPr/>
          </p:nvSpPr>
          <p:spPr bwMode="auto">
            <a:xfrm>
              <a:off x="3413063" y="3098822"/>
              <a:ext cx="73913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0" name="Oval 126"/>
            <p:cNvSpPr>
              <a:spLocks noChangeArrowheads="1"/>
            </p:cNvSpPr>
            <p:nvPr/>
          </p:nvSpPr>
          <p:spPr bwMode="auto">
            <a:xfrm>
              <a:off x="3422788" y="3098822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1" name="Oval 127"/>
            <p:cNvSpPr>
              <a:spLocks noChangeArrowheads="1"/>
            </p:cNvSpPr>
            <p:nvPr/>
          </p:nvSpPr>
          <p:spPr bwMode="auto">
            <a:xfrm>
              <a:off x="3753455" y="3347778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2" name="Oval 128"/>
            <p:cNvSpPr>
              <a:spLocks noChangeArrowheads="1"/>
            </p:cNvSpPr>
            <p:nvPr/>
          </p:nvSpPr>
          <p:spPr bwMode="auto">
            <a:xfrm>
              <a:off x="3866271" y="3402388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3" name="Oval 129"/>
            <p:cNvSpPr>
              <a:spLocks noChangeArrowheads="1"/>
            </p:cNvSpPr>
            <p:nvPr/>
          </p:nvSpPr>
          <p:spPr bwMode="auto">
            <a:xfrm>
              <a:off x="3994646" y="3461817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4" name="Oval 130"/>
            <p:cNvSpPr>
              <a:spLocks noChangeArrowheads="1"/>
            </p:cNvSpPr>
            <p:nvPr/>
          </p:nvSpPr>
          <p:spPr bwMode="auto">
            <a:xfrm>
              <a:off x="4741537" y="3667363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5" name="Oval 131"/>
            <p:cNvSpPr>
              <a:spLocks noChangeArrowheads="1"/>
            </p:cNvSpPr>
            <p:nvPr/>
          </p:nvSpPr>
          <p:spPr bwMode="auto">
            <a:xfrm>
              <a:off x="4788218" y="3667363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6" name="Oval 132"/>
            <p:cNvSpPr>
              <a:spLocks noChangeArrowheads="1"/>
            </p:cNvSpPr>
            <p:nvPr/>
          </p:nvSpPr>
          <p:spPr bwMode="auto">
            <a:xfrm>
              <a:off x="4862133" y="3667363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7" name="Oval 133"/>
            <p:cNvSpPr>
              <a:spLocks noChangeArrowheads="1"/>
            </p:cNvSpPr>
            <p:nvPr/>
          </p:nvSpPr>
          <p:spPr bwMode="auto">
            <a:xfrm>
              <a:off x="4986618" y="3691455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8" name="Oval 134"/>
            <p:cNvSpPr>
              <a:spLocks noChangeArrowheads="1"/>
            </p:cNvSpPr>
            <p:nvPr/>
          </p:nvSpPr>
          <p:spPr bwMode="auto">
            <a:xfrm>
              <a:off x="5060532" y="3720366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9" name="Oval 135"/>
            <p:cNvSpPr>
              <a:spLocks noChangeArrowheads="1"/>
            </p:cNvSpPr>
            <p:nvPr/>
          </p:nvSpPr>
          <p:spPr bwMode="auto">
            <a:xfrm>
              <a:off x="5218086" y="3734822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0" name="Oval 136"/>
            <p:cNvSpPr>
              <a:spLocks noChangeArrowheads="1"/>
            </p:cNvSpPr>
            <p:nvPr/>
          </p:nvSpPr>
          <p:spPr bwMode="auto">
            <a:xfrm>
              <a:off x="5301751" y="3750928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1" name="Oval 137"/>
            <p:cNvSpPr>
              <a:spLocks noChangeArrowheads="1"/>
            </p:cNvSpPr>
            <p:nvPr/>
          </p:nvSpPr>
          <p:spPr bwMode="auto">
            <a:xfrm>
              <a:off x="5354270" y="3778233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2" name="Oval 138"/>
            <p:cNvSpPr>
              <a:spLocks noChangeArrowheads="1"/>
            </p:cNvSpPr>
            <p:nvPr/>
          </p:nvSpPr>
          <p:spPr bwMode="auto">
            <a:xfrm>
              <a:off x="5365940" y="3794294"/>
              <a:ext cx="71968" cy="61035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3" name="Oval 139"/>
            <p:cNvSpPr>
              <a:spLocks noChangeArrowheads="1"/>
            </p:cNvSpPr>
            <p:nvPr/>
          </p:nvSpPr>
          <p:spPr bwMode="auto">
            <a:xfrm>
              <a:off x="5373721" y="3797507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4" name="Oval 140"/>
            <p:cNvSpPr>
              <a:spLocks noChangeArrowheads="1"/>
            </p:cNvSpPr>
            <p:nvPr/>
          </p:nvSpPr>
          <p:spPr bwMode="auto">
            <a:xfrm>
              <a:off x="5476810" y="3808750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5" name="Oval 141"/>
            <p:cNvSpPr>
              <a:spLocks noChangeArrowheads="1"/>
            </p:cNvSpPr>
            <p:nvPr/>
          </p:nvSpPr>
          <p:spPr bwMode="auto">
            <a:xfrm>
              <a:off x="5496261" y="3808750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6" name="Oval 142"/>
            <p:cNvSpPr>
              <a:spLocks noChangeArrowheads="1"/>
            </p:cNvSpPr>
            <p:nvPr/>
          </p:nvSpPr>
          <p:spPr bwMode="auto">
            <a:xfrm>
              <a:off x="5519602" y="3808750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7" name="Oval 143"/>
            <p:cNvSpPr>
              <a:spLocks noChangeArrowheads="1"/>
            </p:cNvSpPr>
            <p:nvPr/>
          </p:nvSpPr>
          <p:spPr bwMode="auto">
            <a:xfrm>
              <a:off x="5605186" y="3807144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" name="Oval 144"/>
            <p:cNvSpPr>
              <a:spLocks noChangeArrowheads="1"/>
            </p:cNvSpPr>
            <p:nvPr/>
          </p:nvSpPr>
          <p:spPr bwMode="auto">
            <a:xfrm>
              <a:off x="5612966" y="3828024"/>
              <a:ext cx="73913" cy="61035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9" name="Oval 145"/>
            <p:cNvSpPr>
              <a:spLocks noChangeArrowheads="1"/>
            </p:cNvSpPr>
            <p:nvPr/>
          </p:nvSpPr>
          <p:spPr bwMode="auto">
            <a:xfrm>
              <a:off x="5612966" y="3828024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0" name="Oval 146"/>
            <p:cNvSpPr>
              <a:spLocks noChangeArrowheads="1"/>
            </p:cNvSpPr>
            <p:nvPr/>
          </p:nvSpPr>
          <p:spPr bwMode="auto">
            <a:xfrm>
              <a:off x="5622692" y="3855329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1" name="Oval 147"/>
            <p:cNvSpPr>
              <a:spLocks noChangeArrowheads="1"/>
            </p:cNvSpPr>
            <p:nvPr/>
          </p:nvSpPr>
          <p:spPr bwMode="auto">
            <a:xfrm>
              <a:off x="5737452" y="3855329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2" name="Oval 148"/>
            <p:cNvSpPr>
              <a:spLocks noChangeArrowheads="1"/>
            </p:cNvSpPr>
            <p:nvPr/>
          </p:nvSpPr>
          <p:spPr bwMode="auto">
            <a:xfrm>
              <a:off x="5795806" y="3855329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3" name="Oval 149"/>
            <p:cNvSpPr>
              <a:spLocks noChangeArrowheads="1"/>
            </p:cNvSpPr>
            <p:nvPr/>
          </p:nvSpPr>
          <p:spPr bwMode="auto">
            <a:xfrm>
              <a:off x="5838599" y="3855329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4" name="Oval 150"/>
            <p:cNvSpPr>
              <a:spLocks noChangeArrowheads="1"/>
            </p:cNvSpPr>
            <p:nvPr/>
          </p:nvSpPr>
          <p:spPr bwMode="auto">
            <a:xfrm>
              <a:off x="5861939" y="3855329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5" name="Oval 151"/>
            <p:cNvSpPr>
              <a:spLocks noChangeArrowheads="1"/>
            </p:cNvSpPr>
            <p:nvPr/>
          </p:nvSpPr>
          <p:spPr bwMode="auto">
            <a:xfrm>
              <a:off x="5976700" y="3881028"/>
              <a:ext cx="71968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6" name="Oval 152"/>
            <p:cNvSpPr>
              <a:spLocks noChangeArrowheads="1"/>
            </p:cNvSpPr>
            <p:nvPr/>
          </p:nvSpPr>
          <p:spPr bwMode="auto">
            <a:xfrm>
              <a:off x="6124529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7" name="Oval 153"/>
            <p:cNvSpPr>
              <a:spLocks noChangeArrowheads="1"/>
            </p:cNvSpPr>
            <p:nvPr/>
          </p:nvSpPr>
          <p:spPr bwMode="auto">
            <a:xfrm>
              <a:off x="6146404" y="391797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8" name="Oval 154"/>
            <p:cNvSpPr>
              <a:spLocks noChangeArrowheads="1"/>
            </p:cNvSpPr>
            <p:nvPr/>
          </p:nvSpPr>
          <p:spPr bwMode="auto">
            <a:xfrm>
              <a:off x="6204276" y="3917970"/>
              <a:ext cx="73913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9" name="Oval 155"/>
            <p:cNvSpPr>
              <a:spLocks noChangeArrowheads="1"/>
            </p:cNvSpPr>
            <p:nvPr/>
          </p:nvSpPr>
          <p:spPr bwMode="auto">
            <a:xfrm>
              <a:off x="6229562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0" name="Oval 156"/>
            <p:cNvSpPr>
              <a:spLocks noChangeArrowheads="1"/>
            </p:cNvSpPr>
            <p:nvPr/>
          </p:nvSpPr>
          <p:spPr bwMode="auto">
            <a:xfrm>
              <a:off x="6344324" y="3917970"/>
              <a:ext cx="73913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1" name="Oval 157"/>
            <p:cNvSpPr>
              <a:spLocks noChangeArrowheads="1"/>
            </p:cNvSpPr>
            <p:nvPr/>
          </p:nvSpPr>
          <p:spPr bwMode="auto">
            <a:xfrm>
              <a:off x="6359883" y="391797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2" name="Oval 158"/>
            <p:cNvSpPr>
              <a:spLocks noChangeArrowheads="1"/>
            </p:cNvSpPr>
            <p:nvPr/>
          </p:nvSpPr>
          <p:spPr bwMode="auto">
            <a:xfrm>
              <a:off x="6377390" y="391797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3" name="Oval 159"/>
            <p:cNvSpPr>
              <a:spLocks noChangeArrowheads="1"/>
            </p:cNvSpPr>
            <p:nvPr/>
          </p:nvSpPr>
          <p:spPr bwMode="auto">
            <a:xfrm>
              <a:off x="6476589" y="391797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4" name="Oval 160"/>
            <p:cNvSpPr>
              <a:spLocks noChangeArrowheads="1"/>
            </p:cNvSpPr>
            <p:nvPr/>
          </p:nvSpPr>
          <p:spPr bwMode="auto">
            <a:xfrm>
              <a:off x="6490205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5" name="Oval 161"/>
            <p:cNvSpPr>
              <a:spLocks noChangeArrowheads="1"/>
            </p:cNvSpPr>
            <p:nvPr/>
          </p:nvSpPr>
          <p:spPr bwMode="auto">
            <a:xfrm>
              <a:off x="6710001" y="3917970"/>
              <a:ext cx="71968" cy="59429"/>
            </a:xfrm>
            <a:prstGeom prst="ellipse">
              <a:avLst/>
            </a:prstGeom>
            <a:noFill/>
            <a:ln w="4763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6" name="Oval 162"/>
            <p:cNvSpPr>
              <a:spLocks noChangeArrowheads="1"/>
            </p:cNvSpPr>
            <p:nvPr/>
          </p:nvSpPr>
          <p:spPr bwMode="auto">
            <a:xfrm>
              <a:off x="6863664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7" name="Oval 163"/>
            <p:cNvSpPr>
              <a:spLocks noChangeArrowheads="1"/>
            </p:cNvSpPr>
            <p:nvPr/>
          </p:nvSpPr>
          <p:spPr bwMode="auto">
            <a:xfrm>
              <a:off x="6723617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8" name="Oval 164"/>
            <p:cNvSpPr>
              <a:spLocks noChangeArrowheads="1"/>
            </p:cNvSpPr>
            <p:nvPr/>
          </p:nvSpPr>
          <p:spPr bwMode="auto">
            <a:xfrm>
              <a:off x="7087349" y="3917970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9" name="Oval 165"/>
            <p:cNvSpPr>
              <a:spLocks noChangeArrowheads="1"/>
            </p:cNvSpPr>
            <p:nvPr/>
          </p:nvSpPr>
          <p:spPr bwMode="auto">
            <a:xfrm>
              <a:off x="7100965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0" name="Freeform 166"/>
            <p:cNvSpPr>
              <a:spLocks/>
            </p:cNvSpPr>
            <p:nvPr/>
          </p:nvSpPr>
          <p:spPr bwMode="auto">
            <a:xfrm>
              <a:off x="1160642" y="1503892"/>
              <a:ext cx="6220418" cy="2279160"/>
            </a:xfrm>
            <a:custGeom>
              <a:avLst/>
              <a:gdLst>
                <a:gd name="T0" fmla="*/ 113 w 3198"/>
                <a:gd name="T1" fmla="*/ 24 h 1419"/>
                <a:gd name="T2" fmla="*/ 132 w 3198"/>
                <a:gd name="T3" fmla="*/ 42 h 1419"/>
                <a:gd name="T4" fmla="*/ 149 w 3198"/>
                <a:gd name="T5" fmla="*/ 71 h 1419"/>
                <a:gd name="T6" fmla="*/ 210 w 3198"/>
                <a:gd name="T7" fmla="*/ 95 h 1419"/>
                <a:gd name="T8" fmla="*/ 237 w 3198"/>
                <a:gd name="T9" fmla="*/ 113 h 1419"/>
                <a:gd name="T10" fmla="*/ 263 w 3198"/>
                <a:gd name="T11" fmla="*/ 137 h 1419"/>
                <a:gd name="T12" fmla="*/ 278 w 3198"/>
                <a:gd name="T13" fmla="*/ 166 h 1419"/>
                <a:gd name="T14" fmla="*/ 324 w 3198"/>
                <a:gd name="T15" fmla="*/ 197 h 1419"/>
                <a:gd name="T16" fmla="*/ 361 w 3198"/>
                <a:gd name="T17" fmla="*/ 232 h 1419"/>
                <a:gd name="T18" fmla="*/ 389 w 3198"/>
                <a:gd name="T19" fmla="*/ 265 h 1419"/>
                <a:gd name="T20" fmla="*/ 448 w 3198"/>
                <a:gd name="T21" fmla="*/ 280 h 1419"/>
                <a:gd name="T22" fmla="*/ 457 w 3198"/>
                <a:gd name="T23" fmla="*/ 304 h 1419"/>
                <a:gd name="T24" fmla="*/ 466 w 3198"/>
                <a:gd name="T25" fmla="*/ 322 h 1419"/>
                <a:gd name="T26" fmla="*/ 485 w 3198"/>
                <a:gd name="T27" fmla="*/ 349 h 1419"/>
                <a:gd name="T28" fmla="*/ 517 w 3198"/>
                <a:gd name="T29" fmla="*/ 384 h 1419"/>
                <a:gd name="T30" fmla="*/ 532 w 3198"/>
                <a:gd name="T31" fmla="*/ 403 h 1419"/>
                <a:gd name="T32" fmla="*/ 584 w 3198"/>
                <a:gd name="T33" fmla="*/ 427 h 1419"/>
                <a:gd name="T34" fmla="*/ 643 w 3198"/>
                <a:gd name="T35" fmla="*/ 447 h 1419"/>
                <a:gd name="T36" fmla="*/ 656 w 3198"/>
                <a:gd name="T37" fmla="*/ 484 h 1419"/>
                <a:gd name="T38" fmla="*/ 691 w 3198"/>
                <a:gd name="T39" fmla="*/ 502 h 1419"/>
                <a:gd name="T40" fmla="*/ 711 w 3198"/>
                <a:gd name="T41" fmla="*/ 525 h 1419"/>
                <a:gd name="T42" fmla="*/ 723 w 3198"/>
                <a:gd name="T43" fmla="*/ 545 h 1419"/>
                <a:gd name="T44" fmla="*/ 783 w 3198"/>
                <a:gd name="T45" fmla="*/ 563 h 1419"/>
                <a:gd name="T46" fmla="*/ 813 w 3198"/>
                <a:gd name="T47" fmla="*/ 582 h 1419"/>
                <a:gd name="T48" fmla="*/ 865 w 3198"/>
                <a:gd name="T49" fmla="*/ 603 h 1419"/>
                <a:gd name="T50" fmla="*/ 904 w 3198"/>
                <a:gd name="T51" fmla="*/ 618 h 1419"/>
                <a:gd name="T52" fmla="*/ 912 w 3198"/>
                <a:gd name="T53" fmla="*/ 638 h 1419"/>
                <a:gd name="T54" fmla="*/ 963 w 3198"/>
                <a:gd name="T55" fmla="*/ 647 h 1419"/>
                <a:gd name="T56" fmla="*/ 973 w 3198"/>
                <a:gd name="T57" fmla="*/ 669 h 1419"/>
                <a:gd name="T58" fmla="*/ 1025 w 3198"/>
                <a:gd name="T59" fmla="*/ 688 h 1419"/>
                <a:gd name="T60" fmla="*/ 1044 w 3198"/>
                <a:gd name="T61" fmla="*/ 715 h 1419"/>
                <a:gd name="T62" fmla="*/ 1095 w 3198"/>
                <a:gd name="T63" fmla="*/ 733 h 1419"/>
                <a:gd name="T64" fmla="*/ 1104 w 3198"/>
                <a:gd name="T65" fmla="*/ 772 h 1419"/>
                <a:gd name="T66" fmla="*/ 1146 w 3198"/>
                <a:gd name="T67" fmla="*/ 799 h 1419"/>
                <a:gd name="T68" fmla="*/ 1184 w 3198"/>
                <a:gd name="T69" fmla="*/ 833 h 1419"/>
                <a:gd name="T70" fmla="*/ 1226 w 3198"/>
                <a:gd name="T71" fmla="*/ 862 h 1419"/>
                <a:gd name="T72" fmla="*/ 1283 w 3198"/>
                <a:gd name="T73" fmla="*/ 900 h 1419"/>
                <a:gd name="T74" fmla="*/ 1345 w 3198"/>
                <a:gd name="T75" fmla="*/ 921 h 1419"/>
                <a:gd name="T76" fmla="*/ 1351 w 3198"/>
                <a:gd name="T77" fmla="*/ 948 h 1419"/>
                <a:gd name="T78" fmla="*/ 1412 w 3198"/>
                <a:gd name="T79" fmla="*/ 975 h 1419"/>
                <a:gd name="T80" fmla="*/ 1472 w 3198"/>
                <a:gd name="T81" fmla="*/ 994 h 1419"/>
                <a:gd name="T82" fmla="*/ 1541 w 3198"/>
                <a:gd name="T83" fmla="*/ 1027 h 1419"/>
                <a:gd name="T84" fmla="*/ 1574 w 3198"/>
                <a:gd name="T85" fmla="*/ 1049 h 1419"/>
                <a:gd name="T86" fmla="*/ 1601 w 3198"/>
                <a:gd name="T87" fmla="*/ 1064 h 1419"/>
                <a:gd name="T88" fmla="*/ 1618 w 3198"/>
                <a:gd name="T89" fmla="*/ 1077 h 1419"/>
                <a:gd name="T90" fmla="*/ 1728 w 3198"/>
                <a:gd name="T91" fmla="*/ 1097 h 1419"/>
                <a:gd name="T92" fmla="*/ 1807 w 3198"/>
                <a:gd name="T93" fmla="*/ 1125 h 1419"/>
                <a:gd name="T94" fmla="*/ 1831 w 3198"/>
                <a:gd name="T95" fmla="*/ 1148 h 1419"/>
                <a:gd name="T96" fmla="*/ 1923 w 3198"/>
                <a:gd name="T97" fmla="*/ 1172 h 1419"/>
                <a:gd name="T98" fmla="*/ 1989 w 3198"/>
                <a:gd name="T99" fmla="*/ 1199 h 1419"/>
                <a:gd name="T100" fmla="*/ 2102 w 3198"/>
                <a:gd name="T101" fmla="*/ 1223 h 1419"/>
                <a:gd name="T102" fmla="*/ 2126 w 3198"/>
                <a:gd name="T103" fmla="*/ 1244 h 1419"/>
                <a:gd name="T104" fmla="*/ 2201 w 3198"/>
                <a:gd name="T105" fmla="*/ 1267 h 1419"/>
                <a:gd name="T106" fmla="*/ 2243 w 3198"/>
                <a:gd name="T107" fmla="*/ 1277 h 1419"/>
                <a:gd name="T108" fmla="*/ 2320 w 3198"/>
                <a:gd name="T109" fmla="*/ 1306 h 1419"/>
                <a:gd name="T110" fmla="*/ 2401 w 3198"/>
                <a:gd name="T111" fmla="*/ 1337 h 1419"/>
                <a:gd name="T112" fmla="*/ 2694 w 3198"/>
                <a:gd name="T113" fmla="*/ 137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98" h="1419">
                  <a:moveTo>
                    <a:pt x="0" y="0"/>
                  </a:moveTo>
                  <a:lnTo>
                    <a:pt x="18" y="0"/>
                  </a:lnTo>
                  <a:lnTo>
                    <a:pt x="18" y="8"/>
                  </a:lnTo>
                  <a:lnTo>
                    <a:pt x="78" y="8"/>
                  </a:lnTo>
                  <a:lnTo>
                    <a:pt x="78" y="24"/>
                  </a:lnTo>
                  <a:lnTo>
                    <a:pt x="113" y="24"/>
                  </a:lnTo>
                  <a:lnTo>
                    <a:pt x="113" y="29"/>
                  </a:lnTo>
                  <a:lnTo>
                    <a:pt x="122" y="29"/>
                  </a:lnTo>
                  <a:lnTo>
                    <a:pt x="122" y="35"/>
                  </a:lnTo>
                  <a:lnTo>
                    <a:pt x="132" y="35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5" y="42"/>
                  </a:lnTo>
                  <a:lnTo>
                    <a:pt x="135" y="59"/>
                  </a:lnTo>
                  <a:lnTo>
                    <a:pt x="140" y="59"/>
                  </a:lnTo>
                  <a:lnTo>
                    <a:pt x="140" y="65"/>
                  </a:lnTo>
                  <a:lnTo>
                    <a:pt x="149" y="65"/>
                  </a:lnTo>
                  <a:lnTo>
                    <a:pt x="149" y="71"/>
                  </a:lnTo>
                  <a:lnTo>
                    <a:pt x="197" y="71"/>
                  </a:lnTo>
                  <a:lnTo>
                    <a:pt x="197" y="83"/>
                  </a:lnTo>
                  <a:lnTo>
                    <a:pt x="201" y="83"/>
                  </a:lnTo>
                  <a:lnTo>
                    <a:pt x="201" y="89"/>
                  </a:lnTo>
                  <a:lnTo>
                    <a:pt x="210" y="89"/>
                  </a:lnTo>
                  <a:lnTo>
                    <a:pt x="210" y="95"/>
                  </a:lnTo>
                  <a:lnTo>
                    <a:pt x="213" y="95"/>
                  </a:lnTo>
                  <a:lnTo>
                    <a:pt x="213" y="101"/>
                  </a:lnTo>
                  <a:lnTo>
                    <a:pt x="231" y="101"/>
                  </a:lnTo>
                  <a:lnTo>
                    <a:pt x="231" y="107"/>
                  </a:lnTo>
                  <a:lnTo>
                    <a:pt x="237" y="107"/>
                  </a:lnTo>
                  <a:lnTo>
                    <a:pt x="237" y="113"/>
                  </a:lnTo>
                  <a:lnTo>
                    <a:pt x="260" y="113"/>
                  </a:lnTo>
                  <a:lnTo>
                    <a:pt x="260" y="119"/>
                  </a:lnTo>
                  <a:lnTo>
                    <a:pt x="261" y="119"/>
                  </a:lnTo>
                  <a:lnTo>
                    <a:pt x="261" y="131"/>
                  </a:lnTo>
                  <a:lnTo>
                    <a:pt x="263" y="131"/>
                  </a:lnTo>
                  <a:lnTo>
                    <a:pt x="263" y="137"/>
                  </a:lnTo>
                  <a:lnTo>
                    <a:pt x="264" y="137"/>
                  </a:lnTo>
                  <a:lnTo>
                    <a:pt x="264" y="149"/>
                  </a:lnTo>
                  <a:lnTo>
                    <a:pt x="273" y="149"/>
                  </a:lnTo>
                  <a:lnTo>
                    <a:pt x="273" y="161"/>
                  </a:lnTo>
                  <a:lnTo>
                    <a:pt x="278" y="161"/>
                  </a:lnTo>
                  <a:lnTo>
                    <a:pt x="278" y="166"/>
                  </a:lnTo>
                  <a:lnTo>
                    <a:pt x="293" y="166"/>
                  </a:lnTo>
                  <a:lnTo>
                    <a:pt x="293" y="173"/>
                  </a:lnTo>
                  <a:lnTo>
                    <a:pt x="321" y="173"/>
                  </a:lnTo>
                  <a:lnTo>
                    <a:pt x="321" y="191"/>
                  </a:lnTo>
                  <a:lnTo>
                    <a:pt x="324" y="191"/>
                  </a:lnTo>
                  <a:lnTo>
                    <a:pt x="324" y="197"/>
                  </a:lnTo>
                  <a:lnTo>
                    <a:pt x="327" y="197"/>
                  </a:lnTo>
                  <a:lnTo>
                    <a:pt x="327" y="209"/>
                  </a:lnTo>
                  <a:lnTo>
                    <a:pt x="345" y="209"/>
                  </a:lnTo>
                  <a:lnTo>
                    <a:pt x="345" y="226"/>
                  </a:lnTo>
                  <a:lnTo>
                    <a:pt x="361" y="226"/>
                  </a:lnTo>
                  <a:lnTo>
                    <a:pt x="361" y="232"/>
                  </a:lnTo>
                  <a:lnTo>
                    <a:pt x="368" y="232"/>
                  </a:lnTo>
                  <a:lnTo>
                    <a:pt x="368" y="245"/>
                  </a:lnTo>
                  <a:lnTo>
                    <a:pt x="386" y="245"/>
                  </a:lnTo>
                  <a:lnTo>
                    <a:pt x="386" y="251"/>
                  </a:lnTo>
                  <a:lnTo>
                    <a:pt x="389" y="251"/>
                  </a:lnTo>
                  <a:lnTo>
                    <a:pt x="389" y="265"/>
                  </a:lnTo>
                  <a:lnTo>
                    <a:pt x="406" y="265"/>
                  </a:lnTo>
                  <a:lnTo>
                    <a:pt x="406" y="268"/>
                  </a:lnTo>
                  <a:lnTo>
                    <a:pt x="430" y="268"/>
                  </a:lnTo>
                  <a:lnTo>
                    <a:pt x="430" y="274"/>
                  </a:lnTo>
                  <a:lnTo>
                    <a:pt x="448" y="274"/>
                  </a:lnTo>
                  <a:lnTo>
                    <a:pt x="448" y="280"/>
                  </a:lnTo>
                  <a:lnTo>
                    <a:pt x="452" y="280"/>
                  </a:lnTo>
                  <a:lnTo>
                    <a:pt x="452" y="293"/>
                  </a:lnTo>
                  <a:lnTo>
                    <a:pt x="455" y="293"/>
                  </a:lnTo>
                  <a:lnTo>
                    <a:pt x="455" y="299"/>
                  </a:lnTo>
                  <a:lnTo>
                    <a:pt x="457" y="299"/>
                  </a:lnTo>
                  <a:lnTo>
                    <a:pt x="457" y="304"/>
                  </a:lnTo>
                  <a:lnTo>
                    <a:pt x="457" y="307"/>
                  </a:lnTo>
                  <a:lnTo>
                    <a:pt x="460" y="307"/>
                  </a:lnTo>
                  <a:lnTo>
                    <a:pt x="460" y="311"/>
                  </a:lnTo>
                  <a:lnTo>
                    <a:pt x="463" y="311"/>
                  </a:lnTo>
                  <a:lnTo>
                    <a:pt x="463" y="322"/>
                  </a:lnTo>
                  <a:lnTo>
                    <a:pt x="466" y="322"/>
                  </a:lnTo>
                  <a:lnTo>
                    <a:pt x="466" y="328"/>
                  </a:lnTo>
                  <a:lnTo>
                    <a:pt x="470" y="328"/>
                  </a:lnTo>
                  <a:lnTo>
                    <a:pt x="470" y="340"/>
                  </a:lnTo>
                  <a:lnTo>
                    <a:pt x="481" y="340"/>
                  </a:lnTo>
                  <a:lnTo>
                    <a:pt x="481" y="349"/>
                  </a:lnTo>
                  <a:lnTo>
                    <a:pt x="485" y="349"/>
                  </a:lnTo>
                  <a:lnTo>
                    <a:pt x="485" y="354"/>
                  </a:lnTo>
                  <a:lnTo>
                    <a:pt x="499" y="354"/>
                  </a:lnTo>
                  <a:lnTo>
                    <a:pt x="499" y="360"/>
                  </a:lnTo>
                  <a:lnTo>
                    <a:pt x="499" y="361"/>
                  </a:lnTo>
                  <a:lnTo>
                    <a:pt x="517" y="361"/>
                  </a:lnTo>
                  <a:lnTo>
                    <a:pt x="517" y="384"/>
                  </a:lnTo>
                  <a:lnTo>
                    <a:pt x="518" y="384"/>
                  </a:lnTo>
                  <a:lnTo>
                    <a:pt x="518" y="388"/>
                  </a:lnTo>
                  <a:lnTo>
                    <a:pt x="529" y="388"/>
                  </a:lnTo>
                  <a:lnTo>
                    <a:pt x="529" y="394"/>
                  </a:lnTo>
                  <a:lnTo>
                    <a:pt x="532" y="394"/>
                  </a:lnTo>
                  <a:lnTo>
                    <a:pt x="532" y="403"/>
                  </a:lnTo>
                  <a:lnTo>
                    <a:pt x="562" y="403"/>
                  </a:lnTo>
                  <a:lnTo>
                    <a:pt x="562" y="408"/>
                  </a:lnTo>
                  <a:lnTo>
                    <a:pt x="583" y="408"/>
                  </a:lnTo>
                  <a:lnTo>
                    <a:pt x="583" y="421"/>
                  </a:lnTo>
                  <a:lnTo>
                    <a:pt x="584" y="421"/>
                  </a:lnTo>
                  <a:lnTo>
                    <a:pt x="584" y="427"/>
                  </a:lnTo>
                  <a:lnTo>
                    <a:pt x="632" y="427"/>
                  </a:lnTo>
                  <a:lnTo>
                    <a:pt x="632" y="433"/>
                  </a:lnTo>
                  <a:lnTo>
                    <a:pt x="638" y="433"/>
                  </a:lnTo>
                  <a:lnTo>
                    <a:pt x="638" y="439"/>
                  </a:lnTo>
                  <a:lnTo>
                    <a:pt x="643" y="439"/>
                  </a:lnTo>
                  <a:lnTo>
                    <a:pt x="643" y="447"/>
                  </a:lnTo>
                  <a:lnTo>
                    <a:pt x="646" y="447"/>
                  </a:lnTo>
                  <a:lnTo>
                    <a:pt x="646" y="465"/>
                  </a:lnTo>
                  <a:lnTo>
                    <a:pt x="647" y="465"/>
                  </a:lnTo>
                  <a:lnTo>
                    <a:pt x="647" y="477"/>
                  </a:lnTo>
                  <a:lnTo>
                    <a:pt x="656" y="477"/>
                  </a:lnTo>
                  <a:lnTo>
                    <a:pt x="656" y="484"/>
                  </a:lnTo>
                  <a:lnTo>
                    <a:pt x="662" y="484"/>
                  </a:lnTo>
                  <a:lnTo>
                    <a:pt x="662" y="490"/>
                  </a:lnTo>
                  <a:lnTo>
                    <a:pt x="670" y="490"/>
                  </a:lnTo>
                  <a:lnTo>
                    <a:pt x="670" y="495"/>
                  </a:lnTo>
                  <a:lnTo>
                    <a:pt x="691" y="495"/>
                  </a:lnTo>
                  <a:lnTo>
                    <a:pt x="691" y="502"/>
                  </a:lnTo>
                  <a:lnTo>
                    <a:pt x="706" y="502"/>
                  </a:lnTo>
                  <a:lnTo>
                    <a:pt x="706" y="507"/>
                  </a:lnTo>
                  <a:lnTo>
                    <a:pt x="708" y="507"/>
                  </a:lnTo>
                  <a:lnTo>
                    <a:pt x="708" y="519"/>
                  </a:lnTo>
                  <a:lnTo>
                    <a:pt x="711" y="519"/>
                  </a:lnTo>
                  <a:lnTo>
                    <a:pt x="711" y="525"/>
                  </a:lnTo>
                  <a:lnTo>
                    <a:pt x="714" y="525"/>
                  </a:lnTo>
                  <a:lnTo>
                    <a:pt x="714" y="531"/>
                  </a:lnTo>
                  <a:lnTo>
                    <a:pt x="720" y="531"/>
                  </a:lnTo>
                  <a:lnTo>
                    <a:pt x="720" y="540"/>
                  </a:lnTo>
                  <a:lnTo>
                    <a:pt x="723" y="540"/>
                  </a:lnTo>
                  <a:lnTo>
                    <a:pt x="723" y="545"/>
                  </a:lnTo>
                  <a:lnTo>
                    <a:pt x="771" y="545"/>
                  </a:lnTo>
                  <a:lnTo>
                    <a:pt x="771" y="552"/>
                  </a:lnTo>
                  <a:lnTo>
                    <a:pt x="775" y="552"/>
                  </a:lnTo>
                  <a:lnTo>
                    <a:pt x="775" y="557"/>
                  </a:lnTo>
                  <a:lnTo>
                    <a:pt x="783" y="557"/>
                  </a:lnTo>
                  <a:lnTo>
                    <a:pt x="783" y="563"/>
                  </a:lnTo>
                  <a:lnTo>
                    <a:pt x="786" y="563"/>
                  </a:lnTo>
                  <a:lnTo>
                    <a:pt x="786" y="569"/>
                  </a:lnTo>
                  <a:lnTo>
                    <a:pt x="801" y="569"/>
                  </a:lnTo>
                  <a:lnTo>
                    <a:pt x="801" y="575"/>
                  </a:lnTo>
                  <a:lnTo>
                    <a:pt x="813" y="575"/>
                  </a:lnTo>
                  <a:lnTo>
                    <a:pt x="813" y="582"/>
                  </a:lnTo>
                  <a:lnTo>
                    <a:pt x="837" y="582"/>
                  </a:lnTo>
                  <a:lnTo>
                    <a:pt x="837" y="588"/>
                  </a:lnTo>
                  <a:lnTo>
                    <a:pt x="840" y="588"/>
                  </a:lnTo>
                  <a:lnTo>
                    <a:pt x="840" y="597"/>
                  </a:lnTo>
                  <a:lnTo>
                    <a:pt x="865" y="597"/>
                  </a:lnTo>
                  <a:lnTo>
                    <a:pt x="865" y="603"/>
                  </a:lnTo>
                  <a:lnTo>
                    <a:pt x="868" y="603"/>
                  </a:lnTo>
                  <a:lnTo>
                    <a:pt x="868" y="609"/>
                  </a:lnTo>
                  <a:lnTo>
                    <a:pt x="882" y="609"/>
                  </a:lnTo>
                  <a:lnTo>
                    <a:pt x="882" y="615"/>
                  </a:lnTo>
                  <a:lnTo>
                    <a:pt x="904" y="615"/>
                  </a:lnTo>
                  <a:lnTo>
                    <a:pt x="904" y="618"/>
                  </a:lnTo>
                  <a:lnTo>
                    <a:pt x="906" y="618"/>
                  </a:lnTo>
                  <a:lnTo>
                    <a:pt x="906" y="621"/>
                  </a:lnTo>
                  <a:lnTo>
                    <a:pt x="910" y="621"/>
                  </a:lnTo>
                  <a:lnTo>
                    <a:pt x="910" y="626"/>
                  </a:lnTo>
                  <a:lnTo>
                    <a:pt x="912" y="626"/>
                  </a:lnTo>
                  <a:lnTo>
                    <a:pt x="912" y="638"/>
                  </a:lnTo>
                  <a:lnTo>
                    <a:pt x="913" y="638"/>
                  </a:lnTo>
                  <a:lnTo>
                    <a:pt x="913" y="641"/>
                  </a:lnTo>
                  <a:lnTo>
                    <a:pt x="961" y="641"/>
                  </a:lnTo>
                  <a:lnTo>
                    <a:pt x="961" y="645"/>
                  </a:lnTo>
                  <a:lnTo>
                    <a:pt x="963" y="645"/>
                  </a:lnTo>
                  <a:lnTo>
                    <a:pt x="963" y="647"/>
                  </a:lnTo>
                  <a:lnTo>
                    <a:pt x="966" y="647"/>
                  </a:lnTo>
                  <a:lnTo>
                    <a:pt x="966" y="653"/>
                  </a:lnTo>
                  <a:lnTo>
                    <a:pt x="972" y="653"/>
                  </a:lnTo>
                  <a:lnTo>
                    <a:pt x="972" y="656"/>
                  </a:lnTo>
                  <a:lnTo>
                    <a:pt x="973" y="656"/>
                  </a:lnTo>
                  <a:lnTo>
                    <a:pt x="973" y="669"/>
                  </a:lnTo>
                  <a:lnTo>
                    <a:pt x="982" y="669"/>
                  </a:lnTo>
                  <a:lnTo>
                    <a:pt x="982" y="674"/>
                  </a:lnTo>
                  <a:lnTo>
                    <a:pt x="1008" y="674"/>
                  </a:lnTo>
                  <a:lnTo>
                    <a:pt x="1008" y="682"/>
                  </a:lnTo>
                  <a:lnTo>
                    <a:pt x="1025" y="682"/>
                  </a:lnTo>
                  <a:lnTo>
                    <a:pt x="1025" y="688"/>
                  </a:lnTo>
                  <a:lnTo>
                    <a:pt x="1026" y="688"/>
                  </a:lnTo>
                  <a:lnTo>
                    <a:pt x="1026" y="700"/>
                  </a:lnTo>
                  <a:lnTo>
                    <a:pt x="1028" y="700"/>
                  </a:lnTo>
                  <a:lnTo>
                    <a:pt x="1028" y="707"/>
                  </a:lnTo>
                  <a:lnTo>
                    <a:pt x="1044" y="707"/>
                  </a:lnTo>
                  <a:lnTo>
                    <a:pt x="1044" y="715"/>
                  </a:lnTo>
                  <a:lnTo>
                    <a:pt x="1059" y="715"/>
                  </a:lnTo>
                  <a:lnTo>
                    <a:pt x="1059" y="721"/>
                  </a:lnTo>
                  <a:lnTo>
                    <a:pt x="1092" y="721"/>
                  </a:lnTo>
                  <a:lnTo>
                    <a:pt x="1092" y="727"/>
                  </a:lnTo>
                  <a:lnTo>
                    <a:pt x="1095" y="727"/>
                  </a:lnTo>
                  <a:lnTo>
                    <a:pt x="1095" y="733"/>
                  </a:lnTo>
                  <a:lnTo>
                    <a:pt x="1097" y="733"/>
                  </a:lnTo>
                  <a:lnTo>
                    <a:pt x="1097" y="740"/>
                  </a:lnTo>
                  <a:lnTo>
                    <a:pt x="1100" y="740"/>
                  </a:lnTo>
                  <a:lnTo>
                    <a:pt x="1100" y="754"/>
                  </a:lnTo>
                  <a:lnTo>
                    <a:pt x="1104" y="754"/>
                  </a:lnTo>
                  <a:lnTo>
                    <a:pt x="1104" y="772"/>
                  </a:lnTo>
                  <a:lnTo>
                    <a:pt x="1109" y="772"/>
                  </a:lnTo>
                  <a:lnTo>
                    <a:pt x="1109" y="787"/>
                  </a:lnTo>
                  <a:lnTo>
                    <a:pt x="1134" y="787"/>
                  </a:lnTo>
                  <a:lnTo>
                    <a:pt x="1134" y="794"/>
                  </a:lnTo>
                  <a:lnTo>
                    <a:pt x="1146" y="794"/>
                  </a:lnTo>
                  <a:lnTo>
                    <a:pt x="1146" y="799"/>
                  </a:lnTo>
                  <a:lnTo>
                    <a:pt x="1151" y="799"/>
                  </a:lnTo>
                  <a:lnTo>
                    <a:pt x="1151" y="806"/>
                  </a:lnTo>
                  <a:lnTo>
                    <a:pt x="1154" y="806"/>
                  </a:lnTo>
                  <a:lnTo>
                    <a:pt x="1154" y="827"/>
                  </a:lnTo>
                  <a:lnTo>
                    <a:pt x="1184" y="827"/>
                  </a:lnTo>
                  <a:lnTo>
                    <a:pt x="1184" y="833"/>
                  </a:lnTo>
                  <a:lnTo>
                    <a:pt x="1199" y="833"/>
                  </a:lnTo>
                  <a:lnTo>
                    <a:pt x="1199" y="845"/>
                  </a:lnTo>
                  <a:lnTo>
                    <a:pt x="1220" y="845"/>
                  </a:lnTo>
                  <a:lnTo>
                    <a:pt x="1220" y="854"/>
                  </a:lnTo>
                  <a:lnTo>
                    <a:pt x="1226" y="854"/>
                  </a:lnTo>
                  <a:lnTo>
                    <a:pt x="1226" y="862"/>
                  </a:lnTo>
                  <a:lnTo>
                    <a:pt x="1235" y="862"/>
                  </a:lnTo>
                  <a:lnTo>
                    <a:pt x="1235" y="867"/>
                  </a:lnTo>
                  <a:lnTo>
                    <a:pt x="1280" y="867"/>
                  </a:lnTo>
                  <a:lnTo>
                    <a:pt x="1280" y="879"/>
                  </a:lnTo>
                  <a:lnTo>
                    <a:pt x="1283" y="879"/>
                  </a:lnTo>
                  <a:lnTo>
                    <a:pt x="1283" y="900"/>
                  </a:lnTo>
                  <a:lnTo>
                    <a:pt x="1287" y="900"/>
                  </a:lnTo>
                  <a:lnTo>
                    <a:pt x="1287" y="907"/>
                  </a:lnTo>
                  <a:lnTo>
                    <a:pt x="1313" y="907"/>
                  </a:lnTo>
                  <a:lnTo>
                    <a:pt x="1313" y="913"/>
                  </a:lnTo>
                  <a:lnTo>
                    <a:pt x="1345" y="913"/>
                  </a:lnTo>
                  <a:lnTo>
                    <a:pt x="1345" y="921"/>
                  </a:lnTo>
                  <a:lnTo>
                    <a:pt x="1346" y="921"/>
                  </a:lnTo>
                  <a:lnTo>
                    <a:pt x="1346" y="928"/>
                  </a:lnTo>
                  <a:lnTo>
                    <a:pt x="1349" y="928"/>
                  </a:lnTo>
                  <a:lnTo>
                    <a:pt x="1349" y="940"/>
                  </a:lnTo>
                  <a:lnTo>
                    <a:pt x="1351" y="940"/>
                  </a:lnTo>
                  <a:lnTo>
                    <a:pt x="1351" y="948"/>
                  </a:lnTo>
                  <a:lnTo>
                    <a:pt x="1366" y="948"/>
                  </a:lnTo>
                  <a:lnTo>
                    <a:pt x="1366" y="961"/>
                  </a:lnTo>
                  <a:lnTo>
                    <a:pt x="1409" y="961"/>
                  </a:lnTo>
                  <a:lnTo>
                    <a:pt x="1409" y="966"/>
                  </a:lnTo>
                  <a:lnTo>
                    <a:pt x="1412" y="966"/>
                  </a:lnTo>
                  <a:lnTo>
                    <a:pt x="1412" y="975"/>
                  </a:lnTo>
                  <a:lnTo>
                    <a:pt x="1414" y="975"/>
                  </a:lnTo>
                  <a:lnTo>
                    <a:pt x="1414" y="981"/>
                  </a:lnTo>
                  <a:lnTo>
                    <a:pt x="1454" y="981"/>
                  </a:lnTo>
                  <a:lnTo>
                    <a:pt x="1454" y="988"/>
                  </a:lnTo>
                  <a:lnTo>
                    <a:pt x="1472" y="988"/>
                  </a:lnTo>
                  <a:lnTo>
                    <a:pt x="1472" y="994"/>
                  </a:lnTo>
                  <a:lnTo>
                    <a:pt x="1489" y="994"/>
                  </a:lnTo>
                  <a:lnTo>
                    <a:pt x="1489" y="1009"/>
                  </a:lnTo>
                  <a:lnTo>
                    <a:pt x="1538" y="1009"/>
                  </a:lnTo>
                  <a:lnTo>
                    <a:pt x="1538" y="1015"/>
                  </a:lnTo>
                  <a:lnTo>
                    <a:pt x="1541" y="1015"/>
                  </a:lnTo>
                  <a:lnTo>
                    <a:pt x="1541" y="1027"/>
                  </a:lnTo>
                  <a:lnTo>
                    <a:pt x="1544" y="1027"/>
                  </a:lnTo>
                  <a:lnTo>
                    <a:pt x="1544" y="1035"/>
                  </a:lnTo>
                  <a:lnTo>
                    <a:pt x="1550" y="1035"/>
                  </a:lnTo>
                  <a:lnTo>
                    <a:pt x="1550" y="1041"/>
                  </a:lnTo>
                  <a:lnTo>
                    <a:pt x="1574" y="1041"/>
                  </a:lnTo>
                  <a:lnTo>
                    <a:pt x="1574" y="1049"/>
                  </a:lnTo>
                  <a:lnTo>
                    <a:pt x="1580" y="1049"/>
                  </a:lnTo>
                  <a:lnTo>
                    <a:pt x="1580" y="1056"/>
                  </a:lnTo>
                  <a:lnTo>
                    <a:pt x="1598" y="1056"/>
                  </a:lnTo>
                  <a:lnTo>
                    <a:pt x="1598" y="1059"/>
                  </a:lnTo>
                  <a:lnTo>
                    <a:pt x="1601" y="1059"/>
                  </a:lnTo>
                  <a:lnTo>
                    <a:pt x="1601" y="1064"/>
                  </a:lnTo>
                  <a:lnTo>
                    <a:pt x="1604" y="1064"/>
                  </a:lnTo>
                  <a:lnTo>
                    <a:pt x="1604" y="1067"/>
                  </a:lnTo>
                  <a:lnTo>
                    <a:pt x="1606" y="1067"/>
                  </a:lnTo>
                  <a:lnTo>
                    <a:pt x="1606" y="1070"/>
                  </a:lnTo>
                  <a:lnTo>
                    <a:pt x="1618" y="1070"/>
                  </a:lnTo>
                  <a:lnTo>
                    <a:pt x="1618" y="1077"/>
                  </a:lnTo>
                  <a:lnTo>
                    <a:pt x="1662" y="1077"/>
                  </a:lnTo>
                  <a:lnTo>
                    <a:pt x="1662" y="1088"/>
                  </a:lnTo>
                  <a:lnTo>
                    <a:pt x="1665" y="1088"/>
                  </a:lnTo>
                  <a:lnTo>
                    <a:pt x="1665" y="1091"/>
                  </a:lnTo>
                  <a:lnTo>
                    <a:pt x="1728" y="1091"/>
                  </a:lnTo>
                  <a:lnTo>
                    <a:pt x="1728" y="1097"/>
                  </a:lnTo>
                  <a:lnTo>
                    <a:pt x="1737" y="1097"/>
                  </a:lnTo>
                  <a:lnTo>
                    <a:pt x="1737" y="1112"/>
                  </a:lnTo>
                  <a:lnTo>
                    <a:pt x="1771" y="1112"/>
                  </a:lnTo>
                  <a:lnTo>
                    <a:pt x="1771" y="1119"/>
                  </a:lnTo>
                  <a:lnTo>
                    <a:pt x="1807" y="1119"/>
                  </a:lnTo>
                  <a:lnTo>
                    <a:pt x="1807" y="1125"/>
                  </a:lnTo>
                  <a:lnTo>
                    <a:pt x="1812" y="1125"/>
                  </a:lnTo>
                  <a:lnTo>
                    <a:pt x="1812" y="1134"/>
                  </a:lnTo>
                  <a:lnTo>
                    <a:pt x="1819" y="1134"/>
                  </a:lnTo>
                  <a:lnTo>
                    <a:pt x="1819" y="1142"/>
                  </a:lnTo>
                  <a:lnTo>
                    <a:pt x="1831" y="1142"/>
                  </a:lnTo>
                  <a:lnTo>
                    <a:pt x="1831" y="1148"/>
                  </a:lnTo>
                  <a:lnTo>
                    <a:pt x="1906" y="1148"/>
                  </a:lnTo>
                  <a:lnTo>
                    <a:pt x="1906" y="1155"/>
                  </a:lnTo>
                  <a:lnTo>
                    <a:pt x="1920" y="1155"/>
                  </a:lnTo>
                  <a:lnTo>
                    <a:pt x="1920" y="1164"/>
                  </a:lnTo>
                  <a:lnTo>
                    <a:pt x="1923" y="1164"/>
                  </a:lnTo>
                  <a:lnTo>
                    <a:pt x="1923" y="1172"/>
                  </a:lnTo>
                  <a:lnTo>
                    <a:pt x="1926" y="1172"/>
                  </a:lnTo>
                  <a:lnTo>
                    <a:pt x="1926" y="1185"/>
                  </a:lnTo>
                  <a:lnTo>
                    <a:pt x="1951" y="1185"/>
                  </a:lnTo>
                  <a:lnTo>
                    <a:pt x="1951" y="1193"/>
                  </a:lnTo>
                  <a:lnTo>
                    <a:pt x="1989" y="1193"/>
                  </a:lnTo>
                  <a:lnTo>
                    <a:pt x="1989" y="1199"/>
                  </a:lnTo>
                  <a:lnTo>
                    <a:pt x="2076" y="1199"/>
                  </a:lnTo>
                  <a:lnTo>
                    <a:pt x="2076" y="1208"/>
                  </a:lnTo>
                  <a:lnTo>
                    <a:pt x="2093" y="1208"/>
                  </a:lnTo>
                  <a:lnTo>
                    <a:pt x="2093" y="1216"/>
                  </a:lnTo>
                  <a:lnTo>
                    <a:pt x="2102" y="1216"/>
                  </a:lnTo>
                  <a:lnTo>
                    <a:pt x="2102" y="1223"/>
                  </a:lnTo>
                  <a:lnTo>
                    <a:pt x="2114" y="1223"/>
                  </a:lnTo>
                  <a:lnTo>
                    <a:pt x="2114" y="1237"/>
                  </a:lnTo>
                  <a:lnTo>
                    <a:pt x="2120" y="1237"/>
                  </a:lnTo>
                  <a:lnTo>
                    <a:pt x="2120" y="1244"/>
                  </a:lnTo>
                  <a:lnTo>
                    <a:pt x="2123" y="1244"/>
                  </a:lnTo>
                  <a:lnTo>
                    <a:pt x="2126" y="1244"/>
                  </a:lnTo>
                  <a:lnTo>
                    <a:pt x="2126" y="1250"/>
                  </a:lnTo>
                  <a:lnTo>
                    <a:pt x="2174" y="1250"/>
                  </a:lnTo>
                  <a:lnTo>
                    <a:pt x="2177" y="1250"/>
                  </a:lnTo>
                  <a:lnTo>
                    <a:pt x="2177" y="1261"/>
                  </a:lnTo>
                  <a:lnTo>
                    <a:pt x="2201" y="1261"/>
                  </a:lnTo>
                  <a:lnTo>
                    <a:pt x="2201" y="1267"/>
                  </a:lnTo>
                  <a:lnTo>
                    <a:pt x="2202" y="1267"/>
                  </a:lnTo>
                  <a:lnTo>
                    <a:pt x="2202" y="1268"/>
                  </a:lnTo>
                  <a:lnTo>
                    <a:pt x="2241" y="1268"/>
                  </a:lnTo>
                  <a:lnTo>
                    <a:pt x="2241" y="1276"/>
                  </a:lnTo>
                  <a:lnTo>
                    <a:pt x="2241" y="1277"/>
                  </a:lnTo>
                  <a:lnTo>
                    <a:pt x="2243" y="1277"/>
                  </a:lnTo>
                  <a:lnTo>
                    <a:pt x="2243" y="1285"/>
                  </a:lnTo>
                  <a:lnTo>
                    <a:pt x="2255" y="1285"/>
                  </a:lnTo>
                  <a:lnTo>
                    <a:pt x="2255" y="1295"/>
                  </a:lnTo>
                  <a:lnTo>
                    <a:pt x="2312" y="1295"/>
                  </a:lnTo>
                  <a:lnTo>
                    <a:pt x="2312" y="1306"/>
                  </a:lnTo>
                  <a:lnTo>
                    <a:pt x="2320" y="1306"/>
                  </a:lnTo>
                  <a:lnTo>
                    <a:pt x="2320" y="1315"/>
                  </a:lnTo>
                  <a:lnTo>
                    <a:pt x="2368" y="1315"/>
                  </a:lnTo>
                  <a:lnTo>
                    <a:pt x="2368" y="1324"/>
                  </a:lnTo>
                  <a:lnTo>
                    <a:pt x="2375" y="1324"/>
                  </a:lnTo>
                  <a:lnTo>
                    <a:pt x="2375" y="1337"/>
                  </a:lnTo>
                  <a:lnTo>
                    <a:pt x="2401" y="1337"/>
                  </a:lnTo>
                  <a:lnTo>
                    <a:pt x="2401" y="1348"/>
                  </a:lnTo>
                  <a:lnTo>
                    <a:pt x="2434" y="1348"/>
                  </a:lnTo>
                  <a:lnTo>
                    <a:pt x="2434" y="1360"/>
                  </a:lnTo>
                  <a:lnTo>
                    <a:pt x="2561" y="1360"/>
                  </a:lnTo>
                  <a:lnTo>
                    <a:pt x="2561" y="1375"/>
                  </a:lnTo>
                  <a:lnTo>
                    <a:pt x="2694" y="1375"/>
                  </a:lnTo>
                  <a:lnTo>
                    <a:pt x="2694" y="1396"/>
                  </a:lnTo>
                  <a:lnTo>
                    <a:pt x="2749" y="1396"/>
                  </a:lnTo>
                  <a:lnTo>
                    <a:pt x="2749" y="1419"/>
                  </a:lnTo>
                  <a:lnTo>
                    <a:pt x="3198" y="1419"/>
                  </a:lnTo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1" name="Freeform 167"/>
            <p:cNvSpPr>
              <a:spLocks/>
            </p:cNvSpPr>
            <p:nvPr/>
          </p:nvSpPr>
          <p:spPr bwMode="auto">
            <a:xfrm>
              <a:off x="1150548" y="1499724"/>
              <a:ext cx="5979225" cy="2444595"/>
            </a:xfrm>
            <a:custGeom>
              <a:avLst/>
              <a:gdLst>
                <a:gd name="T0" fmla="*/ 78 w 3074"/>
                <a:gd name="T1" fmla="*/ 24 h 1522"/>
                <a:gd name="T2" fmla="*/ 134 w 3074"/>
                <a:gd name="T3" fmla="*/ 44 h 1522"/>
                <a:gd name="T4" fmla="*/ 144 w 3074"/>
                <a:gd name="T5" fmla="*/ 102 h 1522"/>
                <a:gd name="T6" fmla="*/ 186 w 3074"/>
                <a:gd name="T7" fmla="*/ 128 h 1522"/>
                <a:gd name="T8" fmla="*/ 210 w 3074"/>
                <a:gd name="T9" fmla="*/ 212 h 1522"/>
                <a:gd name="T10" fmla="*/ 230 w 3074"/>
                <a:gd name="T11" fmla="*/ 223 h 1522"/>
                <a:gd name="T12" fmla="*/ 258 w 3074"/>
                <a:gd name="T13" fmla="*/ 253 h 1522"/>
                <a:gd name="T14" fmla="*/ 275 w 3074"/>
                <a:gd name="T15" fmla="*/ 289 h 1522"/>
                <a:gd name="T16" fmla="*/ 303 w 3074"/>
                <a:gd name="T17" fmla="*/ 316 h 1522"/>
                <a:gd name="T18" fmla="*/ 320 w 3074"/>
                <a:gd name="T19" fmla="*/ 328 h 1522"/>
                <a:gd name="T20" fmla="*/ 338 w 3074"/>
                <a:gd name="T21" fmla="*/ 385 h 1522"/>
                <a:gd name="T22" fmla="*/ 373 w 3074"/>
                <a:gd name="T23" fmla="*/ 397 h 1522"/>
                <a:gd name="T24" fmla="*/ 389 w 3074"/>
                <a:gd name="T25" fmla="*/ 427 h 1522"/>
                <a:gd name="T26" fmla="*/ 403 w 3074"/>
                <a:gd name="T27" fmla="*/ 454 h 1522"/>
                <a:gd name="T28" fmla="*/ 446 w 3074"/>
                <a:gd name="T29" fmla="*/ 487 h 1522"/>
                <a:gd name="T30" fmla="*/ 455 w 3074"/>
                <a:gd name="T31" fmla="*/ 519 h 1522"/>
                <a:gd name="T32" fmla="*/ 460 w 3074"/>
                <a:gd name="T33" fmla="*/ 542 h 1522"/>
                <a:gd name="T34" fmla="*/ 517 w 3074"/>
                <a:gd name="T35" fmla="*/ 557 h 1522"/>
                <a:gd name="T36" fmla="*/ 532 w 3074"/>
                <a:gd name="T37" fmla="*/ 594 h 1522"/>
                <a:gd name="T38" fmla="*/ 583 w 3074"/>
                <a:gd name="T39" fmla="*/ 623 h 1522"/>
                <a:gd name="T40" fmla="*/ 593 w 3074"/>
                <a:gd name="T41" fmla="*/ 659 h 1522"/>
                <a:gd name="T42" fmla="*/ 644 w 3074"/>
                <a:gd name="T43" fmla="*/ 692 h 1522"/>
                <a:gd name="T44" fmla="*/ 712 w 3074"/>
                <a:gd name="T45" fmla="*/ 718 h 1522"/>
                <a:gd name="T46" fmla="*/ 738 w 3074"/>
                <a:gd name="T47" fmla="*/ 745 h 1522"/>
                <a:gd name="T48" fmla="*/ 813 w 3074"/>
                <a:gd name="T49" fmla="*/ 769 h 1522"/>
                <a:gd name="T50" fmla="*/ 834 w 3074"/>
                <a:gd name="T51" fmla="*/ 809 h 1522"/>
                <a:gd name="T52" fmla="*/ 852 w 3074"/>
                <a:gd name="T53" fmla="*/ 821 h 1522"/>
                <a:gd name="T54" fmla="*/ 885 w 3074"/>
                <a:gd name="T55" fmla="*/ 842 h 1522"/>
                <a:gd name="T56" fmla="*/ 967 w 3074"/>
                <a:gd name="T57" fmla="*/ 864 h 1522"/>
                <a:gd name="T58" fmla="*/ 1000 w 3074"/>
                <a:gd name="T59" fmla="*/ 886 h 1522"/>
                <a:gd name="T60" fmla="*/ 1034 w 3074"/>
                <a:gd name="T61" fmla="*/ 906 h 1522"/>
                <a:gd name="T62" fmla="*/ 1080 w 3074"/>
                <a:gd name="T63" fmla="*/ 940 h 1522"/>
                <a:gd name="T64" fmla="*/ 1112 w 3074"/>
                <a:gd name="T65" fmla="*/ 976 h 1522"/>
                <a:gd name="T66" fmla="*/ 1163 w 3074"/>
                <a:gd name="T67" fmla="*/ 1009 h 1522"/>
                <a:gd name="T68" fmla="*/ 1200 w 3074"/>
                <a:gd name="T69" fmla="*/ 1027 h 1522"/>
                <a:gd name="T70" fmla="*/ 1218 w 3074"/>
                <a:gd name="T71" fmla="*/ 1046 h 1522"/>
                <a:gd name="T72" fmla="*/ 1283 w 3074"/>
                <a:gd name="T73" fmla="*/ 1076 h 1522"/>
                <a:gd name="T74" fmla="*/ 1298 w 3074"/>
                <a:gd name="T75" fmla="*/ 1106 h 1522"/>
                <a:gd name="T76" fmla="*/ 1317 w 3074"/>
                <a:gd name="T77" fmla="*/ 1119 h 1522"/>
                <a:gd name="T78" fmla="*/ 1345 w 3074"/>
                <a:gd name="T79" fmla="*/ 1166 h 1522"/>
                <a:gd name="T80" fmla="*/ 1409 w 3074"/>
                <a:gd name="T81" fmla="*/ 1179 h 1522"/>
                <a:gd name="T82" fmla="*/ 1417 w 3074"/>
                <a:gd name="T83" fmla="*/ 1225 h 1522"/>
                <a:gd name="T84" fmla="*/ 1480 w 3074"/>
                <a:gd name="T85" fmla="*/ 1241 h 1522"/>
                <a:gd name="T86" fmla="*/ 1541 w 3074"/>
                <a:gd name="T87" fmla="*/ 1270 h 1522"/>
                <a:gd name="T88" fmla="*/ 1600 w 3074"/>
                <a:gd name="T89" fmla="*/ 1292 h 1522"/>
                <a:gd name="T90" fmla="*/ 1624 w 3074"/>
                <a:gd name="T91" fmla="*/ 1316 h 1522"/>
                <a:gd name="T92" fmla="*/ 1792 w 3074"/>
                <a:gd name="T93" fmla="*/ 1337 h 1522"/>
                <a:gd name="T94" fmla="*/ 1843 w 3074"/>
                <a:gd name="T95" fmla="*/ 1358 h 1522"/>
                <a:gd name="T96" fmla="*/ 1982 w 3074"/>
                <a:gd name="T97" fmla="*/ 1369 h 1522"/>
                <a:gd name="T98" fmla="*/ 2045 w 3074"/>
                <a:gd name="T99" fmla="*/ 1410 h 1522"/>
                <a:gd name="T100" fmla="*/ 2177 w 3074"/>
                <a:gd name="T101" fmla="*/ 1429 h 1522"/>
                <a:gd name="T102" fmla="*/ 2276 w 3074"/>
                <a:gd name="T103" fmla="*/ 1455 h 1522"/>
                <a:gd name="T104" fmla="*/ 2318 w 3074"/>
                <a:gd name="T105" fmla="*/ 1482 h 1522"/>
                <a:gd name="T106" fmla="*/ 3074 w 3074"/>
                <a:gd name="T107" fmla="*/ 1522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74" h="1522">
                  <a:moveTo>
                    <a:pt x="0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78" y="6"/>
                  </a:lnTo>
                  <a:lnTo>
                    <a:pt x="78" y="24"/>
                  </a:lnTo>
                  <a:lnTo>
                    <a:pt x="110" y="24"/>
                  </a:lnTo>
                  <a:lnTo>
                    <a:pt x="113" y="24"/>
                  </a:lnTo>
                  <a:lnTo>
                    <a:pt x="113" y="30"/>
                  </a:lnTo>
                  <a:lnTo>
                    <a:pt x="113" y="44"/>
                  </a:lnTo>
                  <a:lnTo>
                    <a:pt x="134" y="44"/>
                  </a:lnTo>
                  <a:lnTo>
                    <a:pt x="134" y="74"/>
                  </a:lnTo>
                  <a:lnTo>
                    <a:pt x="143" y="74"/>
                  </a:lnTo>
                  <a:lnTo>
                    <a:pt x="143" y="98"/>
                  </a:lnTo>
                  <a:lnTo>
                    <a:pt x="144" y="98"/>
                  </a:lnTo>
                  <a:lnTo>
                    <a:pt x="144" y="102"/>
                  </a:lnTo>
                  <a:lnTo>
                    <a:pt x="155" y="102"/>
                  </a:lnTo>
                  <a:lnTo>
                    <a:pt x="155" y="119"/>
                  </a:lnTo>
                  <a:lnTo>
                    <a:pt x="162" y="119"/>
                  </a:lnTo>
                  <a:lnTo>
                    <a:pt x="162" y="128"/>
                  </a:lnTo>
                  <a:lnTo>
                    <a:pt x="186" y="128"/>
                  </a:lnTo>
                  <a:lnTo>
                    <a:pt x="186" y="143"/>
                  </a:lnTo>
                  <a:lnTo>
                    <a:pt x="194" y="143"/>
                  </a:lnTo>
                  <a:lnTo>
                    <a:pt x="194" y="178"/>
                  </a:lnTo>
                  <a:lnTo>
                    <a:pt x="210" y="178"/>
                  </a:lnTo>
                  <a:lnTo>
                    <a:pt x="210" y="212"/>
                  </a:lnTo>
                  <a:lnTo>
                    <a:pt x="225" y="212"/>
                  </a:lnTo>
                  <a:lnTo>
                    <a:pt x="225" y="220"/>
                  </a:lnTo>
                  <a:lnTo>
                    <a:pt x="228" y="220"/>
                  </a:lnTo>
                  <a:lnTo>
                    <a:pt x="228" y="223"/>
                  </a:lnTo>
                  <a:lnTo>
                    <a:pt x="230" y="223"/>
                  </a:lnTo>
                  <a:lnTo>
                    <a:pt x="230" y="229"/>
                  </a:lnTo>
                  <a:lnTo>
                    <a:pt x="252" y="229"/>
                  </a:lnTo>
                  <a:lnTo>
                    <a:pt x="252" y="239"/>
                  </a:lnTo>
                  <a:lnTo>
                    <a:pt x="258" y="239"/>
                  </a:lnTo>
                  <a:lnTo>
                    <a:pt x="258" y="253"/>
                  </a:lnTo>
                  <a:lnTo>
                    <a:pt x="264" y="253"/>
                  </a:lnTo>
                  <a:lnTo>
                    <a:pt x="264" y="272"/>
                  </a:lnTo>
                  <a:lnTo>
                    <a:pt x="272" y="272"/>
                  </a:lnTo>
                  <a:lnTo>
                    <a:pt x="272" y="289"/>
                  </a:lnTo>
                  <a:lnTo>
                    <a:pt x="275" y="289"/>
                  </a:lnTo>
                  <a:lnTo>
                    <a:pt x="275" y="307"/>
                  </a:lnTo>
                  <a:lnTo>
                    <a:pt x="293" y="307"/>
                  </a:lnTo>
                  <a:lnTo>
                    <a:pt x="293" y="313"/>
                  </a:lnTo>
                  <a:lnTo>
                    <a:pt x="303" y="313"/>
                  </a:lnTo>
                  <a:lnTo>
                    <a:pt x="303" y="316"/>
                  </a:lnTo>
                  <a:lnTo>
                    <a:pt x="315" y="316"/>
                  </a:lnTo>
                  <a:lnTo>
                    <a:pt x="317" y="316"/>
                  </a:lnTo>
                  <a:lnTo>
                    <a:pt x="317" y="322"/>
                  </a:lnTo>
                  <a:lnTo>
                    <a:pt x="320" y="322"/>
                  </a:lnTo>
                  <a:lnTo>
                    <a:pt x="320" y="328"/>
                  </a:lnTo>
                  <a:lnTo>
                    <a:pt x="320" y="346"/>
                  </a:lnTo>
                  <a:lnTo>
                    <a:pt x="323" y="346"/>
                  </a:lnTo>
                  <a:lnTo>
                    <a:pt x="323" y="378"/>
                  </a:lnTo>
                  <a:lnTo>
                    <a:pt x="338" y="378"/>
                  </a:lnTo>
                  <a:lnTo>
                    <a:pt x="338" y="385"/>
                  </a:lnTo>
                  <a:lnTo>
                    <a:pt x="362" y="385"/>
                  </a:lnTo>
                  <a:lnTo>
                    <a:pt x="362" y="391"/>
                  </a:lnTo>
                  <a:lnTo>
                    <a:pt x="365" y="391"/>
                  </a:lnTo>
                  <a:lnTo>
                    <a:pt x="365" y="397"/>
                  </a:lnTo>
                  <a:lnTo>
                    <a:pt x="373" y="397"/>
                  </a:lnTo>
                  <a:lnTo>
                    <a:pt x="373" y="406"/>
                  </a:lnTo>
                  <a:lnTo>
                    <a:pt x="386" y="406"/>
                  </a:lnTo>
                  <a:lnTo>
                    <a:pt x="386" y="417"/>
                  </a:lnTo>
                  <a:lnTo>
                    <a:pt x="389" y="417"/>
                  </a:lnTo>
                  <a:lnTo>
                    <a:pt x="389" y="427"/>
                  </a:lnTo>
                  <a:lnTo>
                    <a:pt x="392" y="430"/>
                  </a:lnTo>
                  <a:lnTo>
                    <a:pt x="392" y="447"/>
                  </a:lnTo>
                  <a:lnTo>
                    <a:pt x="400" y="447"/>
                  </a:lnTo>
                  <a:lnTo>
                    <a:pt x="400" y="454"/>
                  </a:lnTo>
                  <a:lnTo>
                    <a:pt x="403" y="454"/>
                  </a:lnTo>
                  <a:lnTo>
                    <a:pt x="403" y="466"/>
                  </a:lnTo>
                  <a:lnTo>
                    <a:pt x="419" y="466"/>
                  </a:lnTo>
                  <a:lnTo>
                    <a:pt x="419" y="474"/>
                  </a:lnTo>
                  <a:lnTo>
                    <a:pt x="446" y="474"/>
                  </a:lnTo>
                  <a:lnTo>
                    <a:pt x="446" y="487"/>
                  </a:lnTo>
                  <a:lnTo>
                    <a:pt x="449" y="487"/>
                  </a:lnTo>
                  <a:lnTo>
                    <a:pt x="449" y="499"/>
                  </a:lnTo>
                  <a:lnTo>
                    <a:pt x="454" y="499"/>
                  </a:lnTo>
                  <a:lnTo>
                    <a:pt x="454" y="519"/>
                  </a:lnTo>
                  <a:lnTo>
                    <a:pt x="455" y="519"/>
                  </a:lnTo>
                  <a:lnTo>
                    <a:pt x="455" y="527"/>
                  </a:lnTo>
                  <a:lnTo>
                    <a:pt x="457" y="527"/>
                  </a:lnTo>
                  <a:lnTo>
                    <a:pt x="457" y="533"/>
                  </a:lnTo>
                  <a:lnTo>
                    <a:pt x="460" y="533"/>
                  </a:lnTo>
                  <a:lnTo>
                    <a:pt x="460" y="542"/>
                  </a:lnTo>
                  <a:lnTo>
                    <a:pt x="479" y="542"/>
                  </a:lnTo>
                  <a:lnTo>
                    <a:pt x="479" y="549"/>
                  </a:lnTo>
                  <a:lnTo>
                    <a:pt x="512" y="549"/>
                  </a:lnTo>
                  <a:lnTo>
                    <a:pt x="512" y="557"/>
                  </a:lnTo>
                  <a:lnTo>
                    <a:pt x="517" y="557"/>
                  </a:lnTo>
                  <a:lnTo>
                    <a:pt x="517" y="582"/>
                  </a:lnTo>
                  <a:lnTo>
                    <a:pt x="527" y="582"/>
                  </a:lnTo>
                  <a:lnTo>
                    <a:pt x="527" y="588"/>
                  </a:lnTo>
                  <a:lnTo>
                    <a:pt x="532" y="588"/>
                  </a:lnTo>
                  <a:lnTo>
                    <a:pt x="532" y="594"/>
                  </a:lnTo>
                  <a:lnTo>
                    <a:pt x="547" y="594"/>
                  </a:lnTo>
                  <a:lnTo>
                    <a:pt x="547" y="609"/>
                  </a:lnTo>
                  <a:lnTo>
                    <a:pt x="580" y="609"/>
                  </a:lnTo>
                  <a:lnTo>
                    <a:pt x="580" y="623"/>
                  </a:lnTo>
                  <a:lnTo>
                    <a:pt x="583" y="623"/>
                  </a:lnTo>
                  <a:lnTo>
                    <a:pt x="583" y="636"/>
                  </a:lnTo>
                  <a:lnTo>
                    <a:pt x="589" y="636"/>
                  </a:lnTo>
                  <a:lnTo>
                    <a:pt x="589" y="653"/>
                  </a:lnTo>
                  <a:lnTo>
                    <a:pt x="593" y="653"/>
                  </a:lnTo>
                  <a:lnTo>
                    <a:pt x="593" y="659"/>
                  </a:lnTo>
                  <a:lnTo>
                    <a:pt x="638" y="659"/>
                  </a:lnTo>
                  <a:lnTo>
                    <a:pt x="638" y="666"/>
                  </a:lnTo>
                  <a:lnTo>
                    <a:pt x="641" y="666"/>
                  </a:lnTo>
                  <a:lnTo>
                    <a:pt x="641" y="692"/>
                  </a:lnTo>
                  <a:lnTo>
                    <a:pt x="644" y="692"/>
                  </a:lnTo>
                  <a:lnTo>
                    <a:pt x="644" y="710"/>
                  </a:lnTo>
                  <a:lnTo>
                    <a:pt x="644" y="713"/>
                  </a:lnTo>
                  <a:lnTo>
                    <a:pt x="706" y="713"/>
                  </a:lnTo>
                  <a:lnTo>
                    <a:pt x="706" y="718"/>
                  </a:lnTo>
                  <a:lnTo>
                    <a:pt x="712" y="718"/>
                  </a:lnTo>
                  <a:lnTo>
                    <a:pt x="712" y="725"/>
                  </a:lnTo>
                  <a:lnTo>
                    <a:pt x="720" y="725"/>
                  </a:lnTo>
                  <a:lnTo>
                    <a:pt x="720" y="736"/>
                  </a:lnTo>
                  <a:lnTo>
                    <a:pt x="738" y="736"/>
                  </a:lnTo>
                  <a:lnTo>
                    <a:pt x="738" y="745"/>
                  </a:lnTo>
                  <a:lnTo>
                    <a:pt x="771" y="745"/>
                  </a:lnTo>
                  <a:lnTo>
                    <a:pt x="771" y="758"/>
                  </a:lnTo>
                  <a:lnTo>
                    <a:pt x="775" y="758"/>
                  </a:lnTo>
                  <a:lnTo>
                    <a:pt x="775" y="769"/>
                  </a:lnTo>
                  <a:lnTo>
                    <a:pt x="813" y="769"/>
                  </a:lnTo>
                  <a:lnTo>
                    <a:pt x="813" y="781"/>
                  </a:lnTo>
                  <a:lnTo>
                    <a:pt x="831" y="781"/>
                  </a:lnTo>
                  <a:lnTo>
                    <a:pt x="831" y="790"/>
                  </a:lnTo>
                  <a:lnTo>
                    <a:pt x="834" y="790"/>
                  </a:lnTo>
                  <a:lnTo>
                    <a:pt x="834" y="809"/>
                  </a:lnTo>
                  <a:lnTo>
                    <a:pt x="834" y="811"/>
                  </a:lnTo>
                  <a:lnTo>
                    <a:pt x="841" y="811"/>
                  </a:lnTo>
                  <a:lnTo>
                    <a:pt x="841" y="817"/>
                  </a:lnTo>
                  <a:lnTo>
                    <a:pt x="852" y="817"/>
                  </a:lnTo>
                  <a:lnTo>
                    <a:pt x="852" y="821"/>
                  </a:lnTo>
                  <a:lnTo>
                    <a:pt x="852" y="827"/>
                  </a:lnTo>
                  <a:lnTo>
                    <a:pt x="864" y="827"/>
                  </a:lnTo>
                  <a:lnTo>
                    <a:pt x="864" y="836"/>
                  </a:lnTo>
                  <a:lnTo>
                    <a:pt x="885" y="836"/>
                  </a:lnTo>
                  <a:lnTo>
                    <a:pt x="885" y="842"/>
                  </a:lnTo>
                  <a:lnTo>
                    <a:pt x="900" y="842"/>
                  </a:lnTo>
                  <a:lnTo>
                    <a:pt x="900" y="851"/>
                  </a:lnTo>
                  <a:lnTo>
                    <a:pt x="907" y="851"/>
                  </a:lnTo>
                  <a:lnTo>
                    <a:pt x="907" y="864"/>
                  </a:lnTo>
                  <a:lnTo>
                    <a:pt x="967" y="864"/>
                  </a:lnTo>
                  <a:lnTo>
                    <a:pt x="967" y="871"/>
                  </a:lnTo>
                  <a:lnTo>
                    <a:pt x="973" y="871"/>
                  </a:lnTo>
                  <a:lnTo>
                    <a:pt x="973" y="880"/>
                  </a:lnTo>
                  <a:lnTo>
                    <a:pt x="1000" y="880"/>
                  </a:lnTo>
                  <a:lnTo>
                    <a:pt x="1000" y="886"/>
                  </a:lnTo>
                  <a:lnTo>
                    <a:pt x="1010" y="886"/>
                  </a:lnTo>
                  <a:lnTo>
                    <a:pt x="1010" y="892"/>
                  </a:lnTo>
                  <a:lnTo>
                    <a:pt x="1028" y="892"/>
                  </a:lnTo>
                  <a:lnTo>
                    <a:pt x="1028" y="906"/>
                  </a:lnTo>
                  <a:lnTo>
                    <a:pt x="1034" y="906"/>
                  </a:lnTo>
                  <a:lnTo>
                    <a:pt x="1034" y="927"/>
                  </a:lnTo>
                  <a:lnTo>
                    <a:pt x="1034" y="931"/>
                  </a:lnTo>
                  <a:lnTo>
                    <a:pt x="1038" y="931"/>
                  </a:lnTo>
                  <a:lnTo>
                    <a:pt x="1038" y="940"/>
                  </a:lnTo>
                  <a:lnTo>
                    <a:pt x="1080" y="940"/>
                  </a:lnTo>
                  <a:lnTo>
                    <a:pt x="1080" y="945"/>
                  </a:lnTo>
                  <a:lnTo>
                    <a:pt x="1095" y="945"/>
                  </a:lnTo>
                  <a:lnTo>
                    <a:pt x="1095" y="966"/>
                  </a:lnTo>
                  <a:lnTo>
                    <a:pt x="1112" y="966"/>
                  </a:lnTo>
                  <a:lnTo>
                    <a:pt x="1112" y="976"/>
                  </a:lnTo>
                  <a:lnTo>
                    <a:pt x="1151" y="976"/>
                  </a:lnTo>
                  <a:lnTo>
                    <a:pt x="1151" y="982"/>
                  </a:lnTo>
                  <a:lnTo>
                    <a:pt x="1160" y="982"/>
                  </a:lnTo>
                  <a:lnTo>
                    <a:pt x="1160" y="1006"/>
                  </a:lnTo>
                  <a:lnTo>
                    <a:pt x="1163" y="1009"/>
                  </a:lnTo>
                  <a:lnTo>
                    <a:pt x="1188" y="1009"/>
                  </a:lnTo>
                  <a:lnTo>
                    <a:pt x="1188" y="1018"/>
                  </a:lnTo>
                  <a:lnTo>
                    <a:pt x="1197" y="1018"/>
                  </a:lnTo>
                  <a:lnTo>
                    <a:pt x="1197" y="1027"/>
                  </a:lnTo>
                  <a:lnTo>
                    <a:pt x="1200" y="1027"/>
                  </a:lnTo>
                  <a:lnTo>
                    <a:pt x="1205" y="1027"/>
                  </a:lnTo>
                  <a:lnTo>
                    <a:pt x="1205" y="1041"/>
                  </a:lnTo>
                  <a:lnTo>
                    <a:pt x="1211" y="1041"/>
                  </a:lnTo>
                  <a:lnTo>
                    <a:pt x="1211" y="1046"/>
                  </a:lnTo>
                  <a:lnTo>
                    <a:pt x="1218" y="1046"/>
                  </a:lnTo>
                  <a:lnTo>
                    <a:pt x="1218" y="1055"/>
                  </a:lnTo>
                  <a:lnTo>
                    <a:pt x="1280" y="1055"/>
                  </a:lnTo>
                  <a:lnTo>
                    <a:pt x="1280" y="1070"/>
                  </a:lnTo>
                  <a:lnTo>
                    <a:pt x="1283" y="1070"/>
                  </a:lnTo>
                  <a:lnTo>
                    <a:pt x="1283" y="1076"/>
                  </a:lnTo>
                  <a:lnTo>
                    <a:pt x="1289" y="1076"/>
                  </a:lnTo>
                  <a:lnTo>
                    <a:pt x="1289" y="1098"/>
                  </a:lnTo>
                  <a:lnTo>
                    <a:pt x="1292" y="1098"/>
                  </a:lnTo>
                  <a:lnTo>
                    <a:pt x="1292" y="1106"/>
                  </a:lnTo>
                  <a:lnTo>
                    <a:pt x="1298" y="1106"/>
                  </a:lnTo>
                  <a:lnTo>
                    <a:pt x="1298" y="1113"/>
                  </a:lnTo>
                  <a:lnTo>
                    <a:pt x="1298" y="1115"/>
                  </a:lnTo>
                  <a:lnTo>
                    <a:pt x="1313" y="1115"/>
                  </a:lnTo>
                  <a:lnTo>
                    <a:pt x="1313" y="1119"/>
                  </a:lnTo>
                  <a:lnTo>
                    <a:pt x="1317" y="1119"/>
                  </a:lnTo>
                  <a:lnTo>
                    <a:pt x="1317" y="1128"/>
                  </a:lnTo>
                  <a:lnTo>
                    <a:pt x="1343" y="1128"/>
                  </a:lnTo>
                  <a:lnTo>
                    <a:pt x="1343" y="1136"/>
                  </a:lnTo>
                  <a:lnTo>
                    <a:pt x="1345" y="1136"/>
                  </a:lnTo>
                  <a:lnTo>
                    <a:pt x="1345" y="1166"/>
                  </a:lnTo>
                  <a:lnTo>
                    <a:pt x="1372" y="1166"/>
                  </a:lnTo>
                  <a:lnTo>
                    <a:pt x="1372" y="1172"/>
                  </a:lnTo>
                  <a:lnTo>
                    <a:pt x="1402" y="1172"/>
                  </a:lnTo>
                  <a:lnTo>
                    <a:pt x="1402" y="1179"/>
                  </a:lnTo>
                  <a:lnTo>
                    <a:pt x="1409" y="1179"/>
                  </a:lnTo>
                  <a:lnTo>
                    <a:pt x="1409" y="1200"/>
                  </a:lnTo>
                  <a:lnTo>
                    <a:pt x="1415" y="1200"/>
                  </a:lnTo>
                  <a:lnTo>
                    <a:pt x="1415" y="1210"/>
                  </a:lnTo>
                  <a:lnTo>
                    <a:pt x="1417" y="1210"/>
                  </a:lnTo>
                  <a:lnTo>
                    <a:pt x="1417" y="1225"/>
                  </a:lnTo>
                  <a:lnTo>
                    <a:pt x="1442" y="1225"/>
                  </a:lnTo>
                  <a:lnTo>
                    <a:pt x="1442" y="1232"/>
                  </a:lnTo>
                  <a:lnTo>
                    <a:pt x="1474" y="1232"/>
                  </a:lnTo>
                  <a:lnTo>
                    <a:pt x="1474" y="1241"/>
                  </a:lnTo>
                  <a:lnTo>
                    <a:pt x="1480" y="1241"/>
                  </a:lnTo>
                  <a:lnTo>
                    <a:pt x="1480" y="1253"/>
                  </a:lnTo>
                  <a:lnTo>
                    <a:pt x="1493" y="1253"/>
                  </a:lnTo>
                  <a:lnTo>
                    <a:pt x="1493" y="1264"/>
                  </a:lnTo>
                  <a:lnTo>
                    <a:pt x="1541" y="1264"/>
                  </a:lnTo>
                  <a:lnTo>
                    <a:pt x="1541" y="1270"/>
                  </a:lnTo>
                  <a:lnTo>
                    <a:pt x="1579" y="1270"/>
                  </a:lnTo>
                  <a:lnTo>
                    <a:pt x="1579" y="1277"/>
                  </a:lnTo>
                  <a:lnTo>
                    <a:pt x="1595" y="1277"/>
                  </a:lnTo>
                  <a:lnTo>
                    <a:pt x="1595" y="1292"/>
                  </a:lnTo>
                  <a:lnTo>
                    <a:pt x="1600" y="1292"/>
                  </a:lnTo>
                  <a:lnTo>
                    <a:pt x="1600" y="1301"/>
                  </a:lnTo>
                  <a:lnTo>
                    <a:pt x="1603" y="1301"/>
                  </a:lnTo>
                  <a:lnTo>
                    <a:pt x="1603" y="1306"/>
                  </a:lnTo>
                  <a:lnTo>
                    <a:pt x="1624" y="1306"/>
                  </a:lnTo>
                  <a:lnTo>
                    <a:pt x="1624" y="1316"/>
                  </a:lnTo>
                  <a:lnTo>
                    <a:pt x="1660" y="1316"/>
                  </a:lnTo>
                  <a:lnTo>
                    <a:pt x="1660" y="1322"/>
                  </a:lnTo>
                  <a:lnTo>
                    <a:pt x="1732" y="1322"/>
                  </a:lnTo>
                  <a:lnTo>
                    <a:pt x="1732" y="1337"/>
                  </a:lnTo>
                  <a:lnTo>
                    <a:pt x="1792" y="1337"/>
                  </a:lnTo>
                  <a:lnTo>
                    <a:pt x="1792" y="1346"/>
                  </a:lnTo>
                  <a:lnTo>
                    <a:pt x="1818" y="1346"/>
                  </a:lnTo>
                  <a:lnTo>
                    <a:pt x="1818" y="1354"/>
                  </a:lnTo>
                  <a:lnTo>
                    <a:pt x="1843" y="1354"/>
                  </a:lnTo>
                  <a:lnTo>
                    <a:pt x="1843" y="1358"/>
                  </a:lnTo>
                  <a:lnTo>
                    <a:pt x="1857" y="1358"/>
                  </a:lnTo>
                  <a:lnTo>
                    <a:pt x="1857" y="1361"/>
                  </a:lnTo>
                  <a:lnTo>
                    <a:pt x="1864" y="1361"/>
                  </a:lnTo>
                  <a:lnTo>
                    <a:pt x="1864" y="1369"/>
                  </a:lnTo>
                  <a:lnTo>
                    <a:pt x="1982" y="1369"/>
                  </a:lnTo>
                  <a:lnTo>
                    <a:pt x="1982" y="1386"/>
                  </a:lnTo>
                  <a:lnTo>
                    <a:pt x="1995" y="1386"/>
                  </a:lnTo>
                  <a:lnTo>
                    <a:pt x="1995" y="1401"/>
                  </a:lnTo>
                  <a:lnTo>
                    <a:pt x="2045" y="1401"/>
                  </a:lnTo>
                  <a:lnTo>
                    <a:pt x="2045" y="1410"/>
                  </a:lnTo>
                  <a:lnTo>
                    <a:pt x="2135" y="1410"/>
                  </a:lnTo>
                  <a:lnTo>
                    <a:pt x="2135" y="1417"/>
                  </a:lnTo>
                  <a:lnTo>
                    <a:pt x="2165" y="1417"/>
                  </a:lnTo>
                  <a:lnTo>
                    <a:pt x="2165" y="1429"/>
                  </a:lnTo>
                  <a:lnTo>
                    <a:pt x="2177" y="1429"/>
                  </a:lnTo>
                  <a:lnTo>
                    <a:pt x="2177" y="1437"/>
                  </a:lnTo>
                  <a:lnTo>
                    <a:pt x="2183" y="1437"/>
                  </a:lnTo>
                  <a:lnTo>
                    <a:pt x="2183" y="1450"/>
                  </a:lnTo>
                  <a:lnTo>
                    <a:pt x="2183" y="1455"/>
                  </a:lnTo>
                  <a:lnTo>
                    <a:pt x="2276" y="1455"/>
                  </a:lnTo>
                  <a:lnTo>
                    <a:pt x="2305" y="1455"/>
                  </a:lnTo>
                  <a:lnTo>
                    <a:pt x="2305" y="1467"/>
                  </a:lnTo>
                  <a:lnTo>
                    <a:pt x="2308" y="1470"/>
                  </a:lnTo>
                  <a:lnTo>
                    <a:pt x="2318" y="1470"/>
                  </a:lnTo>
                  <a:lnTo>
                    <a:pt x="2318" y="1482"/>
                  </a:lnTo>
                  <a:lnTo>
                    <a:pt x="2471" y="1482"/>
                  </a:lnTo>
                  <a:lnTo>
                    <a:pt x="2471" y="1500"/>
                  </a:lnTo>
                  <a:lnTo>
                    <a:pt x="2530" y="1500"/>
                  </a:lnTo>
                  <a:lnTo>
                    <a:pt x="2530" y="1522"/>
                  </a:lnTo>
                  <a:lnTo>
                    <a:pt x="3074" y="1522"/>
                  </a:lnTo>
                </a:path>
              </a:pathLst>
            </a:custGeom>
            <a:noFill/>
            <a:ln w="1905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2" name="Oval 163"/>
            <p:cNvSpPr>
              <a:spLocks noChangeArrowheads="1"/>
            </p:cNvSpPr>
            <p:nvPr/>
          </p:nvSpPr>
          <p:spPr bwMode="auto">
            <a:xfrm>
              <a:off x="6738613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3" name="Oval 155"/>
            <p:cNvSpPr>
              <a:spLocks noChangeArrowheads="1"/>
            </p:cNvSpPr>
            <p:nvPr/>
          </p:nvSpPr>
          <p:spPr bwMode="auto">
            <a:xfrm>
              <a:off x="6213617" y="3917970"/>
              <a:ext cx="73913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4" name="Oval 126"/>
            <p:cNvSpPr>
              <a:spLocks noChangeArrowheads="1"/>
            </p:cNvSpPr>
            <p:nvPr/>
          </p:nvSpPr>
          <p:spPr bwMode="auto">
            <a:xfrm>
              <a:off x="3438583" y="3106484"/>
              <a:ext cx="71968" cy="59429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5" name="Oval 124"/>
            <p:cNvSpPr>
              <a:spLocks noChangeArrowheads="1"/>
            </p:cNvSpPr>
            <p:nvPr/>
          </p:nvSpPr>
          <p:spPr bwMode="auto">
            <a:xfrm>
              <a:off x="3383734" y="3069768"/>
              <a:ext cx="73913" cy="61035"/>
            </a:xfrm>
            <a:prstGeom prst="ellipse">
              <a:avLst/>
            </a:prstGeom>
            <a:noFill/>
            <a:ln w="9525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6" name="TextBox 427"/>
            <p:cNvSpPr txBox="1"/>
            <p:nvPr/>
          </p:nvSpPr>
          <p:spPr>
            <a:xfrm>
              <a:off x="5500755" y="1283387"/>
              <a:ext cx="1111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charset="0"/>
                  <a:ea typeface="Arial" charset="0"/>
                  <a:cs typeface="Arial" charset="0"/>
                </a:rPr>
                <a:t>3-year PFS</a:t>
              </a:r>
              <a:endParaRPr lang="en-GB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7" name="Line 23"/>
            <p:cNvSpPr>
              <a:spLocks noChangeShapeType="1"/>
            </p:cNvSpPr>
            <p:nvPr/>
          </p:nvSpPr>
          <p:spPr bwMode="auto">
            <a:xfrm>
              <a:off x="6028314" y="1598591"/>
              <a:ext cx="0" cy="291098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8" name="TextBox 429"/>
            <p:cNvSpPr txBox="1"/>
            <p:nvPr/>
          </p:nvSpPr>
          <p:spPr>
            <a:xfrm>
              <a:off x="7555558" y="5044240"/>
              <a:ext cx="260008" cy="447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  <a:p>
              <a:pPr algn="ctr"/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499" name="TextBox 433"/>
            <p:cNvSpPr txBox="1"/>
            <p:nvPr/>
          </p:nvSpPr>
          <p:spPr>
            <a:xfrm>
              <a:off x="2752282" y="215675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68%</a:t>
              </a:r>
              <a:endParaRPr lang="en-GB" sz="1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0" name="TextBox 434"/>
            <p:cNvSpPr txBox="1"/>
            <p:nvPr/>
          </p:nvSpPr>
          <p:spPr>
            <a:xfrm>
              <a:off x="4363055" y="29444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41%</a:t>
              </a:r>
              <a:endParaRPr lang="en-GB" sz="1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1" name="TextBox 435"/>
            <p:cNvSpPr txBox="1"/>
            <p:nvPr/>
          </p:nvSpPr>
          <p:spPr>
            <a:xfrm>
              <a:off x="5970264" y="32786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26%</a:t>
              </a:r>
              <a:endParaRPr lang="en-GB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2" name="TextBox 436"/>
            <p:cNvSpPr txBox="1"/>
            <p:nvPr/>
          </p:nvSpPr>
          <p:spPr>
            <a:xfrm>
              <a:off x="2725083" y="296039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57%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3" name="TextBox 437"/>
            <p:cNvSpPr txBox="1"/>
            <p:nvPr/>
          </p:nvSpPr>
          <p:spPr>
            <a:xfrm>
              <a:off x="4337114" y="365488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27%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4" name="TextBox 438"/>
            <p:cNvSpPr txBox="1"/>
            <p:nvPr/>
          </p:nvSpPr>
          <p:spPr>
            <a:xfrm>
              <a:off x="5947817" y="39276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18%</a:t>
              </a:r>
              <a:endParaRPr lang="en-GB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74" name="TextBox 440"/>
          <p:cNvSpPr txBox="1"/>
          <p:nvPr/>
        </p:nvSpPr>
        <p:spPr>
          <a:xfrm>
            <a:off x="0" y="-17253"/>
            <a:ext cx="197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ELOQUENT-2</a:t>
            </a:r>
            <a:endParaRPr lang="en-GB" sz="1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75" name="Conector recto 674"/>
          <p:cNvCxnSpPr/>
          <p:nvPr/>
        </p:nvCxnSpPr>
        <p:spPr bwMode="auto">
          <a:xfrm>
            <a:off x="0" y="840697"/>
            <a:ext cx="10287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058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>
            <a:spLocks/>
          </p:cNvSpPr>
          <p:nvPr/>
        </p:nvSpPr>
        <p:spPr>
          <a:xfrm>
            <a:off x="266700" y="152400"/>
            <a:ext cx="9144000" cy="4828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GB" b="1" kern="0" dirty="0" smtClean="0">
                <a:latin typeface="Arial" charset="0"/>
                <a:ea typeface="Arial" charset="0"/>
                <a:cs typeface="Arial" charset="0"/>
              </a:rPr>
              <a:t>Time to Next Treatment</a:t>
            </a:r>
            <a:endParaRPr lang="en-GB" b="1" kern="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1" name="TextBox 440"/>
          <p:cNvSpPr txBox="1"/>
          <p:nvPr/>
        </p:nvSpPr>
        <p:spPr>
          <a:xfrm>
            <a:off x="0" y="-17253"/>
            <a:ext cx="197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ELOQUENT-2</a:t>
            </a:r>
            <a:endParaRPr lang="en-GB" sz="1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2" name="Conector recto 241"/>
          <p:cNvCxnSpPr/>
          <p:nvPr/>
        </p:nvCxnSpPr>
        <p:spPr bwMode="auto">
          <a:xfrm>
            <a:off x="0" y="840697"/>
            <a:ext cx="10287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3" name="Slide Number Placeholder 1"/>
          <p:cNvSpPr txBox="1">
            <a:spLocks/>
          </p:cNvSpPr>
          <p:nvPr/>
        </p:nvSpPr>
        <p:spPr bwMode="auto">
          <a:xfrm>
            <a:off x="7429500" y="6553200"/>
            <a:ext cx="2806786" cy="2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Dimopoulos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M, ASH 2015 </a:t>
            </a: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Abst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28 </a:t>
            </a:r>
            <a:endParaRPr lang="en-US" altLang="en-US" sz="1200" b="1" i="1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4" name="Oval 90"/>
          <p:cNvSpPr>
            <a:spLocks noChangeArrowheads="1"/>
          </p:cNvSpPr>
          <p:nvPr/>
        </p:nvSpPr>
        <p:spPr bwMode="auto">
          <a:xfrm>
            <a:off x="1572088" y="1504974"/>
            <a:ext cx="73913" cy="59429"/>
          </a:xfrm>
          <a:prstGeom prst="ellipse">
            <a:avLst/>
          </a:prstGeom>
          <a:noFill/>
          <a:ln w="952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5" name="TextBox 12"/>
          <p:cNvSpPr txBox="1"/>
          <p:nvPr/>
        </p:nvSpPr>
        <p:spPr>
          <a:xfrm>
            <a:off x="8023198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46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8" name="TextBox 17"/>
          <p:cNvSpPr txBox="1"/>
          <p:nvPr/>
        </p:nvSpPr>
        <p:spPr>
          <a:xfrm>
            <a:off x="1464527" y="4564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249" name="TextBox 18"/>
          <p:cNvSpPr txBox="1"/>
          <p:nvPr/>
        </p:nvSpPr>
        <p:spPr>
          <a:xfrm>
            <a:off x="1759662" y="4564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0" name="TextBox 19"/>
          <p:cNvSpPr txBox="1"/>
          <p:nvPr/>
        </p:nvSpPr>
        <p:spPr>
          <a:xfrm>
            <a:off x="2045756" y="4564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1" name="TextBox 20"/>
          <p:cNvSpPr txBox="1"/>
          <p:nvPr/>
        </p:nvSpPr>
        <p:spPr>
          <a:xfrm>
            <a:off x="2319945" y="4564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6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2" name="TextBox 21"/>
          <p:cNvSpPr txBox="1"/>
          <p:nvPr/>
        </p:nvSpPr>
        <p:spPr>
          <a:xfrm>
            <a:off x="3440052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14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3" name="TextBox 22"/>
          <p:cNvSpPr txBox="1"/>
          <p:nvPr/>
        </p:nvSpPr>
        <p:spPr>
          <a:xfrm>
            <a:off x="3722646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16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4" name="TextBox 23"/>
          <p:cNvSpPr txBox="1"/>
          <p:nvPr/>
        </p:nvSpPr>
        <p:spPr>
          <a:xfrm>
            <a:off x="4299710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20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5" name="TextBox 24"/>
          <p:cNvSpPr txBox="1"/>
          <p:nvPr/>
        </p:nvSpPr>
        <p:spPr>
          <a:xfrm>
            <a:off x="4583341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22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" name="TextBox 25"/>
          <p:cNvSpPr txBox="1"/>
          <p:nvPr/>
        </p:nvSpPr>
        <p:spPr>
          <a:xfrm>
            <a:off x="5160816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26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7" name="TextBox 26"/>
          <p:cNvSpPr txBox="1"/>
          <p:nvPr/>
        </p:nvSpPr>
        <p:spPr>
          <a:xfrm>
            <a:off x="5447945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28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8" name="TextBox 27"/>
          <p:cNvSpPr txBox="1"/>
          <p:nvPr/>
        </p:nvSpPr>
        <p:spPr>
          <a:xfrm>
            <a:off x="6035035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32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9" name="TextBox 28"/>
          <p:cNvSpPr txBox="1"/>
          <p:nvPr/>
        </p:nvSpPr>
        <p:spPr>
          <a:xfrm>
            <a:off x="6308482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34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0" name="TextBox 29"/>
          <p:cNvSpPr txBox="1"/>
          <p:nvPr/>
        </p:nvSpPr>
        <p:spPr>
          <a:xfrm>
            <a:off x="6602567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36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1" name="TextBox 30"/>
          <p:cNvSpPr txBox="1"/>
          <p:nvPr/>
        </p:nvSpPr>
        <p:spPr>
          <a:xfrm>
            <a:off x="7182184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40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2" name="TextBox 31"/>
          <p:cNvSpPr txBox="1"/>
          <p:nvPr/>
        </p:nvSpPr>
        <p:spPr>
          <a:xfrm>
            <a:off x="7739445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44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3" name="TextBox 32"/>
          <p:cNvSpPr txBox="1"/>
          <p:nvPr/>
        </p:nvSpPr>
        <p:spPr>
          <a:xfrm>
            <a:off x="2620927" y="4564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8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4" name="TextBox 33"/>
          <p:cNvSpPr txBox="1"/>
          <p:nvPr/>
        </p:nvSpPr>
        <p:spPr>
          <a:xfrm>
            <a:off x="2856035" y="4559827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10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5" name="TextBox 34"/>
          <p:cNvSpPr txBox="1"/>
          <p:nvPr/>
        </p:nvSpPr>
        <p:spPr>
          <a:xfrm>
            <a:off x="3142662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12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" name="Rectangle 35"/>
          <p:cNvSpPr/>
          <p:nvPr/>
        </p:nvSpPr>
        <p:spPr>
          <a:xfrm>
            <a:off x="8594743" y="2814207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E-Ld</a:t>
            </a:r>
          </a:p>
        </p:txBody>
      </p:sp>
      <p:sp>
        <p:nvSpPr>
          <p:cNvPr id="267" name="Rectangle 36"/>
          <p:cNvSpPr/>
          <p:nvPr/>
        </p:nvSpPr>
        <p:spPr>
          <a:xfrm>
            <a:off x="7988302" y="3638863"/>
            <a:ext cx="49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Ld</a:t>
            </a:r>
          </a:p>
        </p:txBody>
      </p:sp>
      <p:sp>
        <p:nvSpPr>
          <p:cNvPr id="268" name="Freeform 5"/>
          <p:cNvSpPr>
            <a:spLocks/>
          </p:cNvSpPr>
          <p:nvPr/>
        </p:nvSpPr>
        <p:spPr bwMode="auto">
          <a:xfrm>
            <a:off x="1596491" y="1505343"/>
            <a:ext cx="6623050" cy="2173288"/>
          </a:xfrm>
          <a:custGeom>
            <a:avLst/>
            <a:gdLst>
              <a:gd name="T0" fmla="*/ 3266 w 4172"/>
              <a:gd name="T1" fmla="*/ 1353 h 1369"/>
              <a:gd name="T2" fmla="*/ 3165 w 4172"/>
              <a:gd name="T3" fmla="*/ 1305 h 1369"/>
              <a:gd name="T4" fmla="*/ 3066 w 4172"/>
              <a:gd name="T5" fmla="*/ 1279 h 1369"/>
              <a:gd name="T6" fmla="*/ 2960 w 4172"/>
              <a:gd name="T7" fmla="*/ 1251 h 1369"/>
              <a:gd name="T8" fmla="*/ 2863 w 4172"/>
              <a:gd name="T9" fmla="*/ 1220 h 1369"/>
              <a:gd name="T10" fmla="*/ 2593 w 4172"/>
              <a:gd name="T11" fmla="*/ 1197 h 1369"/>
              <a:gd name="T12" fmla="*/ 2510 w 4172"/>
              <a:gd name="T13" fmla="*/ 1176 h 1369"/>
              <a:gd name="T14" fmla="*/ 2400 w 4172"/>
              <a:gd name="T15" fmla="*/ 1147 h 1369"/>
              <a:gd name="T16" fmla="*/ 2296 w 4172"/>
              <a:gd name="T17" fmla="*/ 1128 h 1369"/>
              <a:gd name="T18" fmla="*/ 2209 w 4172"/>
              <a:gd name="T19" fmla="*/ 1084 h 1369"/>
              <a:gd name="T20" fmla="*/ 2110 w 4172"/>
              <a:gd name="T21" fmla="*/ 1060 h 1369"/>
              <a:gd name="T22" fmla="*/ 2044 w 4172"/>
              <a:gd name="T23" fmla="*/ 1032 h 1369"/>
              <a:gd name="T24" fmla="*/ 2011 w 4172"/>
              <a:gd name="T25" fmla="*/ 996 h 1369"/>
              <a:gd name="T26" fmla="*/ 1948 w 4172"/>
              <a:gd name="T27" fmla="*/ 958 h 1369"/>
              <a:gd name="T28" fmla="*/ 1891 w 4172"/>
              <a:gd name="T29" fmla="*/ 930 h 1369"/>
              <a:gd name="T30" fmla="*/ 1840 w 4172"/>
              <a:gd name="T31" fmla="*/ 914 h 1369"/>
              <a:gd name="T32" fmla="*/ 1819 w 4172"/>
              <a:gd name="T33" fmla="*/ 892 h 1369"/>
              <a:gd name="T34" fmla="*/ 1755 w 4172"/>
              <a:gd name="T35" fmla="*/ 878 h 1369"/>
              <a:gd name="T36" fmla="*/ 1724 w 4172"/>
              <a:gd name="T37" fmla="*/ 857 h 1369"/>
              <a:gd name="T38" fmla="*/ 1673 w 4172"/>
              <a:gd name="T39" fmla="*/ 829 h 1369"/>
              <a:gd name="T40" fmla="*/ 1590 w 4172"/>
              <a:gd name="T41" fmla="*/ 798 h 1369"/>
              <a:gd name="T42" fmla="*/ 1557 w 4172"/>
              <a:gd name="T43" fmla="*/ 774 h 1369"/>
              <a:gd name="T44" fmla="*/ 1513 w 4172"/>
              <a:gd name="T45" fmla="*/ 748 h 1369"/>
              <a:gd name="T46" fmla="*/ 1475 w 4172"/>
              <a:gd name="T47" fmla="*/ 737 h 1369"/>
              <a:gd name="T48" fmla="*/ 1362 w 4172"/>
              <a:gd name="T49" fmla="*/ 706 h 1369"/>
              <a:gd name="T50" fmla="*/ 1296 w 4172"/>
              <a:gd name="T51" fmla="*/ 680 h 1369"/>
              <a:gd name="T52" fmla="*/ 1273 w 4172"/>
              <a:gd name="T53" fmla="*/ 668 h 1369"/>
              <a:gd name="T54" fmla="*/ 1211 w 4172"/>
              <a:gd name="T55" fmla="*/ 647 h 1369"/>
              <a:gd name="T56" fmla="*/ 1181 w 4172"/>
              <a:gd name="T57" fmla="*/ 633 h 1369"/>
              <a:gd name="T58" fmla="*/ 1171 w 4172"/>
              <a:gd name="T59" fmla="*/ 588 h 1369"/>
              <a:gd name="T60" fmla="*/ 1124 w 4172"/>
              <a:gd name="T61" fmla="*/ 576 h 1369"/>
              <a:gd name="T62" fmla="*/ 1094 w 4172"/>
              <a:gd name="T63" fmla="*/ 550 h 1369"/>
              <a:gd name="T64" fmla="*/ 1040 w 4172"/>
              <a:gd name="T65" fmla="*/ 534 h 1369"/>
              <a:gd name="T66" fmla="*/ 964 w 4172"/>
              <a:gd name="T67" fmla="*/ 503 h 1369"/>
              <a:gd name="T68" fmla="*/ 901 w 4172"/>
              <a:gd name="T69" fmla="*/ 470 h 1369"/>
              <a:gd name="T70" fmla="*/ 868 w 4172"/>
              <a:gd name="T71" fmla="*/ 439 h 1369"/>
              <a:gd name="T72" fmla="*/ 837 w 4172"/>
              <a:gd name="T73" fmla="*/ 413 h 1369"/>
              <a:gd name="T74" fmla="*/ 814 w 4172"/>
              <a:gd name="T75" fmla="*/ 392 h 1369"/>
              <a:gd name="T76" fmla="*/ 764 w 4172"/>
              <a:gd name="T77" fmla="*/ 364 h 1369"/>
              <a:gd name="T78" fmla="*/ 731 w 4172"/>
              <a:gd name="T79" fmla="*/ 333 h 1369"/>
              <a:gd name="T80" fmla="*/ 637 w 4172"/>
              <a:gd name="T81" fmla="*/ 309 h 1369"/>
              <a:gd name="T82" fmla="*/ 614 w 4172"/>
              <a:gd name="T83" fmla="*/ 286 h 1369"/>
              <a:gd name="T84" fmla="*/ 581 w 4172"/>
              <a:gd name="T85" fmla="*/ 260 h 1369"/>
              <a:gd name="T86" fmla="*/ 548 w 4172"/>
              <a:gd name="T87" fmla="*/ 241 h 1369"/>
              <a:gd name="T88" fmla="*/ 484 w 4172"/>
              <a:gd name="T89" fmla="*/ 208 h 1369"/>
              <a:gd name="T90" fmla="*/ 444 w 4172"/>
              <a:gd name="T91" fmla="*/ 196 h 1369"/>
              <a:gd name="T92" fmla="*/ 421 w 4172"/>
              <a:gd name="T93" fmla="*/ 168 h 1369"/>
              <a:gd name="T94" fmla="*/ 371 w 4172"/>
              <a:gd name="T95" fmla="*/ 144 h 1369"/>
              <a:gd name="T96" fmla="*/ 336 w 4172"/>
              <a:gd name="T97" fmla="*/ 97 h 1369"/>
              <a:gd name="T98" fmla="*/ 298 w 4172"/>
              <a:gd name="T99" fmla="*/ 73 h 1369"/>
              <a:gd name="T100" fmla="*/ 256 w 4172"/>
              <a:gd name="T101" fmla="*/ 52 h 1369"/>
              <a:gd name="T102" fmla="*/ 148 w 4172"/>
              <a:gd name="T103" fmla="*/ 24 h 1369"/>
              <a:gd name="T104" fmla="*/ 56 w 4172"/>
              <a:gd name="T105" fmla="*/ 10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72" h="1369">
                <a:moveTo>
                  <a:pt x="4172" y="1369"/>
                </a:moveTo>
                <a:lnTo>
                  <a:pt x="3303" y="1369"/>
                </a:lnTo>
                <a:lnTo>
                  <a:pt x="3303" y="1353"/>
                </a:lnTo>
                <a:lnTo>
                  <a:pt x="3280" y="1353"/>
                </a:lnTo>
                <a:lnTo>
                  <a:pt x="3266" y="1353"/>
                </a:lnTo>
                <a:lnTo>
                  <a:pt x="3266" y="1338"/>
                </a:lnTo>
                <a:lnTo>
                  <a:pt x="3186" y="1338"/>
                </a:lnTo>
                <a:lnTo>
                  <a:pt x="3186" y="1320"/>
                </a:lnTo>
                <a:lnTo>
                  <a:pt x="3165" y="1320"/>
                </a:lnTo>
                <a:lnTo>
                  <a:pt x="3165" y="1305"/>
                </a:lnTo>
                <a:lnTo>
                  <a:pt x="3115" y="1305"/>
                </a:lnTo>
                <a:lnTo>
                  <a:pt x="3115" y="1291"/>
                </a:lnTo>
                <a:lnTo>
                  <a:pt x="3077" y="1291"/>
                </a:lnTo>
                <a:lnTo>
                  <a:pt x="3066" y="1291"/>
                </a:lnTo>
                <a:lnTo>
                  <a:pt x="3066" y="1279"/>
                </a:lnTo>
                <a:lnTo>
                  <a:pt x="3007" y="1279"/>
                </a:lnTo>
                <a:lnTo>
                  <a:pt x="3007" y="1261"/>
                </a:lnTo>
                <a:lnTo>
                  <a:pt x="2988" y="1261"/>
                </a:lnTo>
                <a:lnTo>
                  <a:pt x="2988" y="1251"/>
                </a:lnTo>
                <a:lnTo>
                  <a:pt x="2960" y="1251"/>
                </a:lnTo>
                <a:lnTo>
                  <a:pt x="2960" y="1237"/>
                </a:lnTo>
                <a:lnTo>
                  <a:pt x="2960" y="1232"/>
                </a:lnTo>
                <a:lnTo>
                  <a:pt x="2917" y="1232"/>
                </a:lnTo>
                <a:lnTo>
                  <a:pt x="2917" y="1220"/>
                </a:lnTo>
                <a:lnTo>
                  <a:pt x="2863" y="1220"/>
                </a:lnTo>
                <a:lnTo>
                  <a:pt x="2856" y="1220"/>
                </a:lnTo>
                <a:lnTo>
                  <a:pt x="2856" y="1216"/>
                </a:lnTo>
                <a:lnTo>
                  <a:pt x="2767" y="1216"/>
                </a:lnTo>
                <a:lnTo>
                  <a:pt x="2767" y="1202"/>
                </a:lnTo>
                <a:lnTo>
                  <a:pt x="2593" y="1197"/>
                </a:lnTo>
                <a:lnTo>
                  <a:pt x="2590" y="1185"/>
                </a:lnTo>
                <a:lnTo>
                  <a:pt x="2517" y="1185"/>
                </a:lnTo>
                <a:lnTo>
                  <a:pt x="2515" y="1185"/>
                </a:lnTo>
                <a:lnTo>
                  <a:pt x="2515" y="1176"/>
                </a:lnTo>
                <a:lnTo>
                  <a:pt x="2510" y="1176"/>
                </a:lnTo>
                <a:lnTo>
                  <a:pt x="2510" y="1168"/>
                </a:lnTo>
                <a:lnTo>
                  <a:pt x="2494" y="1168"/>
                </a:lnTo>
                <a:lnTo>
                  <a:pt x="2494" y="1152"/>
                </a:lnTo>
                <a:lnTo>
                  <a:pt x="2400" y="1152"/>
                </a:lnTo>
                <a:lnTo>
                  <a:pt x="2400" y="1147"/>
                </a:lnTo>
                <a:lnTo>
                  <a:pt x="2369" y="1147"/>
                </a:lnTo>
                <a:lnTo>
                  <a:pt x="2369" y="1135"/>
                </a:lnTo>
                <a:lnTo>
                  <a:pt x="2334" y="1135"/>
                </a:lnTo>
                <a:lnTo>
                  <a:pt x="2334" y="1128"/>
                </a:lnTo>
                <a:lnTo>
                  <a:pt x="2296" y="1128"/>
                </a:lnTo>
                <a:lnTo>
                  <a:pt x="2296" y="1117"/>
                </a:lnTo>
                <a:lnTo>
                  <a:pt x="2256" y="1117"/>
                </a:lnTo>
                <a:lnTo>
                  <a:pt x="2256" y="1107"/>
                </a:lnTo>
                <a:lnTo>
                  <a:pt x="2209" y="1107"/>
                </a:lnTo>
                <a:lnTo>
                  <a:pt x="2209" y="1084"/>
                </a:lnTo>
                <a:lnTo>
                  <a:pt x="2134" y="1084"/>
                </a:lnTo>
                <a:lnTo>
                  <a:pt x="2134" y="1072"/>
                </a:lnTo>
                <a:lnTo>
                  <a:pt x="2115" y="1072"/>
                </a:lnTo>
                <a:lnTo>
                  <a:pt x="2115" y="1060"/>
                </a:lnTo>
                <a:lnTo>
                  <a:pt x="2110" y="1060"/>
                </a:lnTo>
                <a:lnTo>
                  <a:pt x="2110" y="1041"/>
                </a:lnTo>
                <a:lnTo>
                  <a:pt x="2110" y="1039"/>
                </a:lnTo>
                <a:lnTo>
                  <a:pt x="2077" y="1039"/>
                </a:lnTo>
                <a:lnTo>
                  <a:pt x="2077" y="1032"/>
                </a:lnTo>
                <a:lnTo>
                  <a:pt x="2044" y="1032"/>
                </a:lnTo>
                <a:lnTo>
                  <a:pt x="2044" y="1017"/>
                </a:lnTo>
                <a:lnTo>
                  <a:pt x="2037" y="1017"/>
                </a:lnTo>
                <a:lnTo>
                  <a:pt x="2037" y="1003"/>
                </a:lnTo>
                <a:lnTo>
                  <a:pt x="2011" y="1003"/>
                </a:lnTo>
                <a:lnTo>
                  <a:pt x="2011" y="996"/>
                </a:lnTo>
                <a:lnTo>
                  <a:pt x="1967" y="996"/>
                </a:lnTo>
                <a:lnTo>
                  <a:pt x="1967" y="963"/>
                </a:lnTo>
                <a:lnTo>
                  <a:pt x="1960" y="963"/>
                </a:lnTo>
                <a:lnTo>
                  <a:pt x="1960" y="958"/>
                </a:lnTo>
                <a:lnTo>
                  <a:pt x="1948" y="958"/>
                </a:lnTo>
                <a:lnTo>
                  <a:pt x="1948" y="947"/>
                </a:lnTo>
                <a:lnTo>
                  <a:pt x="1927" y="947"/>
                </a:lnTo>
                <a:lnTo>
                  <a:pt x="1927" y="937"/>
                </a:lnTo>
                <a:lnTo>
                  <a:pt x="1891" y="937"/>
                </a:lnTo>
                <a:lnTo>
                  <a:pt x="1891" y="930"/>
                </a:lnTo>
                <a:lnTo>
                  <a:pt x="1877" y="930"/>
                </a:lnTo>
                <a:lnTo>
                  <a:pt x="1877" y="923"/>
                </a:lnTo>
                <a:lnTo>
                  <a:pt x="1856" y="923"/>
                </a:lnTo>
                <a:lnTo>
                  <a:pt x="1856" y="914"/>
                </a:lnTo>
                <a:lnTo>
                  <a:pt x="1840" y="914"/>
                </a:lnTo>
                <a:lnTo>
                  <a:pt x="1840" y="907"/>
                </a:lnTo>
                <a:lnTo>
                  <a:pt x="1821" y="907"/>
                </a:lnTo>
                <a:lnTo>
                  <a:pt x="1819" y="907"/>
                </a:lnTo>
                <a:lnTo>
                  <a:pt x="1819" y="895"/>
                </a:lnTo>
                <a:lnTo>
                  <a:pt x="1819" y="892"/>
                </a:lnTo>
                <a:lnTo>
                  <a:pt x="1809" y="892"/>
                </a:lnTo>
                <a:lnTo>
                  <a:pt x="1809" y="885"/>
                </a:lnTo>
                <a:lnTo>
                  <a:pt x="1786" y="885"/>
                </a:lnTo>
                <a:lnTo>
                  <a:pt x="1786" y="878"/>
                </a:lnTo>
                <a:lnTo>
                  <a:pt x="1755" y="878"/>
                </a:lnTo>
                <a:lnTo>
                  <a:pt x="1755" y="869"/>
                </a:lnTo>
                <a:lnTo>
                  <a:pt x="1753" y="866"/>
                </a:lnTo>
                <a:lnTo>
                  <a:pt x="1731" y="866"/>
                </a:lnTo>
                <a:lnTo>
                  <a:pt x="1731" y="857"/>
                </a:lnTo>
                <a:lnTo>
                  <a:pt x="1724" y="857"/>
                </a:lnTo>
                <a:lnTo>
                  <a:pt x="1724" y="852"/>
                </a:lnTo>
                <a:lnTo>
                  <a:pt x="1696" y="852"/>
                </a:lnTo>
                <a:lnTo>
                  <a:pt x="1696" y="840"/>
                </a:lnTo>
                <a:lnTo>
                  <a:pt x="1673" y="840"/>
                </a:lnTo>
                <a:lnTo>
                  <a:pt x="1673" y="829"/>
                </a:lnTo>
                <a:lnTo>
                  <a:pt x="1630" y="829"/>
                </a:lnTo>
                <a:lnTo>
                  <a:pt x="1630" y="810"/>
                </a:lnTo>
                <a:lnTo>
                  <a:pt x="1619" y="810"/>
                </a:lnTo>
                <a:lnTo>
                  <a:pt x="1619" y="798"/>
                </a:lnTo>
                <a:lnTo>
                  <a:pt x="1590" y="798"/>
                </a:lnTo>
                <a:lnTo>
                  <a:pt x="1590" y="786"/>
                </a:lnTo>
                <a:lnTo>
                  <a:pt x="1586" y="786"/>
                </a:lnTo>
                <a:lnTo>
                  <a:pt x="1586" y="779"/>
                </a:lnTo>
                <a:lnTo>
                  <a:pt x="1586" y="774"/>
                </a:lnTo>
                <a:lnTo>
                  <a:pt x="1557" y="774"/>
                </a:lnTo>
                <a:lnTo>
                  <a:pt x="1557" y="765"/>
                </a:lnTo>
                <a:lnTo>
                  <a:pt x="1548" y="765"/>
                </a:lnTo>
                <a:lnTo>
                  <a:pt x="1548" y="758"/>
                </a:lnTo>
                <a:lnTo>
                  <a:pt x="1513" y="758"/>
                </a:lnTo>
                <a:lnTo>
                  <a:pt x="1513" y="748"/>
                </a:lnTo>
                <a:lnTo>
                  <a:pt x="1503" y="748"/>
                </a:lnTo>
                <a:lnTo>
                  <a:pt x="1503" y="744"/>
                </a:lnTo>
                <a:lnTo>
                  <a:pt x="1484" y="744"/>
                </a:lnTo>
                <a:lnTo>
                  <a:pt x="1484" y="737"/>
                </a:lnTo>
                <a:lnTo>
                  <a:pt x="1475" y="737"/>
                </a:lnTo>
                <a:lnTo>
                  <a:pt x="1475" y="713"/>
                </a:lnTo>
                <a:lnTo>
                  <a:pt x="1433" y="713"/>
                </a:lnTo>
                <a:lnTo>
                  <a:pt x="1386" y="713"/>
                </a:lnTo>
                <a:lnTo>
                  <a:pt x="1386" y="706"/>
                </a:lnTo>
                <a:lnTo>
                  <a:pt x="1362" y="706"/>
                </a:lnTo>
                <a:lnTo>
                  <a:pt x="1362" y="694"/>
                </a:lnTo>
                <a:lnTo>
                  <a:pt x="1348" y="694"/>
                </a:lnTo>
                <a:lnTo>
                  <a:pt x="1348" y="689"/>
                </a:lnTo>
                <a:lnTo>
                  <a:pt x="1296" y="689"/>
                </a:lnTo>
                <a:lnTo>
                  <a:pt x="1296" y="680"/>
                </a:lnTo>
                <a:lnTo>
                  <a:pt x="1282" y="680"/>
                </a:lnTo>
                <a:lnTo>
                  <a:pt x="1282" y="675"/>
                </a:lnTo>
                <a:lnTo>
                  <a:pt x="1277" y="675"/>
                </a:lnTo>
                <a:lnTo>
                  <a:pt x="1277" y="668"/>
                </a:lnTo>
                <a:lnTo>
                  <a:pt x="1273" y="668"/>
                </a:lnTo>
                <a:lnTo>
                  <a:pt x="1273" y="659"/>
                </a:lnTo>
                <a:lnTo>
                  <a:pt x="1247" y="659"/>
                </a:lnTo>
                <a:lnTo>
                  <a:pt x="1247" y="652"/>
                </a:lnTo>
                <a:lnTo>
                  <a:pt x="1211" y="652"/>
                </a:lnTo>
                <a:lnTo>
                  <a:pt x="1211" y="647"/>
                </a:lnTo>
                <a:lnTo>
                  <a:pt x="1193" y="647"/>
                </a:lnTo>
                <a:lnTo>
                  <a:pt x="1193" y="640"/>
                </a:lnTo>
                <a:lnTo>
                  <a:pt x="1188" y="640"/>
                </a:lnTo>
                <a:lnTo>
                  <a:pt x="1188" y="633"/>
                </a:lnTo>
                <a:lnTo>
                  <a:pt x="1181" y="633"/>
                </a:lnTo>
                <a:lnTo>
                  <a:pt x="1181" y="623"/>
                </a:lnTo>
                <a:lnTo>
                  <a:pt x="1174" y="623"/>
                </a:lnTo>
                <a:lnTo>
                  <a:pt x="1174" y="602"/>
                </a:lnTo>
                <a:lnTo>
                  <a:pt x="1171" y="602"/>
                </a:lnTo>
                <a:lnTo>
                  <a:pt x="1171" y="588"/>
                </a:lnTo>
                <a:lnTo>
                  <a:pt x="1171" y="583"/>
                </a:lnTo>
                <a:lnTo>
                  <a:pt x="1160" y="583"/>
                </a:lnTo>
                <a:lnTo>
                  <a:pt x="1160" y="578"/>
                </a:lnTo>
                <a:lnTo>
                  <a:pt x="1160" y="576"/>
                </a:lnTo>
                <a:lnTo>
                  <a:pt x="1124" y="576"/>
                </a:lnTo>
                <a:lnTo>
                  <a:pt x="1124" y="569"/>
                </a:lnTo>
                <a:lnTo>
                  <a:pt x="1103" y="569"/>
                </a:lnTo>
                <a:lnTo>
                  <a:pt x="1103" y="562"/>
                </a:lnTo>
                <a:lnTo>
                  <a:pt x="1094" y="562"/>
                </a:lnTo>
                <a:lnTo>
                  <a:pt x="1094" y="550"/>
                </a:lnTo>
                <a:lnTo>
                  <a:pt x="1087" y="550"/>
                </a:lnTo>
                <a:lnTo>
                  <a:pt x="1087" y="541"/>
                </a:lnTo>
                <a:lnTo>
                  <a:pt x="1049" y="541"/>
                </a:lnTo>
                <a:lnTo>
                  <a:pt x="1049" y="534"/>
                </a:lnTo>
                <a:lnTo>
                  <a:pt x="1040" y="534"/>
                </a:lnTo>
                <a:lnTo>
                  <a:pt x="1040" y="527"/>
                </a:lnTo>
                <a:lnTo>
                  <a:pt x="1009" y="527"/>
                </a:lnTo>
                <a:lnTo>
                  <a:pt x="1009" y="515"/>
                </a:lnTo>
                <a:lnTo>
                  <a:pt x="964" y="515"/>
                </a:lnTo>
                <a:lnTo>
                  <a:pt x="964" y="503"/>
                </a:lnTo>
                <a:lnTo>
                  <a:pt x="936" y="503"/>
                </a:lnTo>
                <a:lnTo>
                  <a:pt x="936" y="482"/>
                </a:lnTo>
                <a:lnTo>
                  <a:pt x="910" y="482"/>
                </a:lnTo>
                <a:lnTo>
                  <a:pt x="910" y="470"/>
                </a:lnTo>
                <a:lnTo>
                  <a:pt x="901" y="470"/>
                </a:lnTo>
                <a:lnTo>
                  <a:pt x="901" y="460"/>
                </a:lnTo>
                <a:lnTo>
                  <a:pt x="875" y="460"/>
                </a:lnTo>
                <a:lnTo>
                  <a:pt x="875" y="449"/>
                </a:lnTo>
                <a:lnTo>
                  <a:pt x="868" y="449"/>
                </a:lnTo>
                <a:lnTo>
                  <a:pt x="868" y="439"/>
                </a:lnTo>
                <a:lnTo>
                  <a:pt x="854" y="439"/>
                </a:lnTo>
                <a:lnTo>
                  <a:pt x="842" y="439"/>
                </a:lnTo>
                <a:lnTo>
                  <a:pt x="842" y="418"/>
                </a:lnTo>
                <a:lnTo>
                  <a:pt x="837" y="418"/>
                </a:lnTo>
                <a:lnTo>
                  <a:pt x="837" y="413"/>
                </a:lnTo>
                <a:lnTo>
                  <a:pt x="833" y="413"/>
                </a:lnTo>
                <a:lnTo>
                  <a:pt x="833" y="406"/>
                </a:lnTo>
                <a:lnTo>
                  <a:pt x="833" y="401"/>
                </a:lnTo>
                <a:lnTo>
                  <a:pt x="814" y="401"/>
                </a:lnTo>
                <a:lnTo>
                  <a:pt x="814" y="392"/>
                </a:lnTo>
                <a:lnTo>
                  <a:pt x="786" y="392"/>
                </a:lnTo>
                <a:lnTo>
                  <a:pt x="786" y="380"/>
                </a:lnTo>
                <a:lnTo>
                  <a:pt x="776" y="380"/>
                </a:lnTo>
                <a:lnTo>
                  <a:pt x="776" y="364"/>
                </a:lnTo>
                <a:lnTo>
                  <a:pt x="764" y="364"/>
                </a:lnTo>
                <a:lnTo>
                  <a:pt x="764" y="352"/>
                </a:lnTo>
                <a:lnTo>
                  <a:pt x="757" y="352"/>
                </a:lnTo>
                <a:lnTo>
                  <a:pt x="757" y="345"/>
                </a:lnTo>
                <a:lnTo>
                  <a:pt x="731" y="345"/>
                </a:lnTo>
                <a:lnTo>
                  <a:pt x="731" y="333"/>
                </a:lnTo>
                <a:lnTo>
                  <a:pt x="715" y="333"/>
                </a:lnTo>
                <a:lnTo>
                  <a:pt x="715" y="321"/>
                </a:lnTo>
                <a:lnTo>
                  <a:pt x="682" y="321"/>
                </a:lnTo>
                <a:lnTo>
                  <a:pt x="682" y="309"/>
                </a:lnTo>
                <a:lnTo>
                  <a:pt x="637" y="309"/>
                </a:lnTo>
                <a:lnTo>
                  <a:pt x="637" y="302"/>
                </a:lnTo>
                <a:lnTo>
                  <a:pt x="633" y="302"/>
                </a:lnTo>
                <a:lnTo>
                  <a:pt x="633" y="298"/>
                </a:lnTo>
                <a:lnTo>
                  <a:pt x="614" y="298"/>
                </a:lnTo>
                <a:lnTo>
                  <a:pt x="614" y="286"/>
                </a:lnTo>
                <a:lnTo>
                  <a:pt x="604" y="286"/>
                </a:lnTo>
                <a:lnTo>
                  <a:pt x="604" y="279"/>
                </a:lnTo>
                <a:lnTo>
                  <a:pt x="588" y="279"/>
                </a:lnTo>
                <a:lnTo>
                  <a:pt x="581" y="279"/>
                </a:lnTo>
                <a:lnTo>
                  <a:pt x="581" y="260"/>
                </a:lnTo>
                <a:lnTo>
                  <a:pt x="574" y="260"/>
                </a:lnTo>
                <a:lnTo>
                  <a:pt x="562" y="260"/>
                </a:lnTo>
                <a:lnTo>
                  <a:pt x="562" y="246"/>
                </a:lnTo>
                <a:lnTo>
                  <a:pt x="548" y="246"/>
                </a:lnTo>
                <a:lnTo>
                  <a:pt x="548" y="241"/>
                </a:lnTo>
                <a:lnTo>
                  <a:pt x="529" y="241"/>
                </a:lnTo>
                <a:lnTo>
                  <a:pt x="529" y="222"/>
                </a:lnTo>
                <a:lnTo>
                  <a:pt x="489" y="222"/>
                </a:lnTo>
                <a:lnTo>
                  <a:pt x="484" y="222"/>
                </a:lnTo>
                <a:lnTo>
                  <a:pt x="484" y="208"/>
                </a:lnTo>
                <a:lnTo>
                  <a:pt x="477" y="208"/>
                </a:lnTo>
                <a:lnTo>
                  <a:pt x="477" y="201"/>
                </a:lnTo>
                <a:lnTo>
                  <a:pt x="473" y="201"/>
                </a:lnTo>
                <a:lnTo>
                  <a:pt x="473" y="196"/>
                </a:lnTo>
                <a:lnTo>
                  <a:pt x="444" y="196"/>
                </a:lnTo>
                <a:lnTo>
                  <a:pt x="444" y="189"/>
                </a:lnTo>
                <a:lnTo>
                  <a:pt x="437" y="189"/>
                </a:lnTo>
                <a:lnTo>
                  <a:pt x="437" y="182"/>
                </a:lnTo>
                <a:lnTo>
                  <a:pt x="421" y="182"/>
                </a:lnTo>
                <a:lnTo>
                  <a:pt x="421" y="168"/>
                </a:lnTo>
                <a:lnTo>
                  <a:pt x="402" y="168"/>
                </a:lnTo>
                <a:lnTo>
                  <a:pt x="402" y="156"/>
                </a:lnTo>
                <a:lnTo>
                  <a:pt x="376" y="156"/>
                </a:lnTo>
                <a:lnTo>
                  <a:pt x="376" y="144"/>
                </a:lnTo>
                <a:lnTo>
                  <a:pt x="371" y="144"/>
                </a:lnTo>
                <a:lnTo>
                  <a:pt x="371" y="137"/>
                </a:lnTo>
                <a:lnTo>
                  <a:pt x="355" y="137"/>
                </a:lnTo>
                <a:lnTo>
                  <a:pt x="355" y="114"/>
                </a:lnTo>
                <a:lnTo>
                  <a:pt x="336" y="114"/>
                </a:lnTo>
                <a:lnTo>
                  <a:pt x="336" y="97"/>
                </a:lnTo>
                <a:lnTo>
                  <a:pt x="320" y="97"/>
                </a:lnTo>
                <a:lnTo>
                  <a:pt x="320" y="88"/>
                </a:lnTo>
                <a:lnTo>
                  <a:pt x="310" y="88"/>
                </a:lnTo>
                <a:lnTo>
                  <a:pt x="310" y="73"/>
                </a:lnTo>
                <a:lnTo>
                  <a:pt x="298" y="73"/>
                </a:lnTo>
                <a:lnTo>
                  <a:pt x="294" y="73"/>
                </a:lnTo>
                <a:lnTo>
                  <a:pt x="294" y="64"/>
                </a:lnTo>
                <a:lnTo>
                  <a:pt x="287" y="64"/>
                </a:lnTo>
                <a:lnTo>
                  <a:pt x="287" y="52"/>
                </a:lnTo>
                <a:lnTo>
                  <a:pt x="256" y="52"/>
                </a:lnTo>
                <a:lnTo>
                  <a:pt x="256" y="33"/>
                </a:lnTo>
                <a:lnTo>
                  <a:pt x="204" y="33"/>
                </a:lnTo>
                <a:lnTo>
                  <a:pt x="181" y="33"/>
                </a:lnTo>
                <a:lnTo>
                  <a:pt x="181" y="24"/>
                </a:lnTo>
                <a:lnTo>
                  <a:pt x="148" y="24"/>
                </a:lnTo>
                <a:lnTo>
                  <a:pt x="148" y="14"/>
                </a:lnTo>
                <a:lnTo>
                  <a:pt x="110" y="14"/>
                </a:lnTo>
                <a:lnTo>
                  <a:pt x="89" y="14"/>
                </a:lnTo>
                <a:lnTo>
                  <a:pt x="89" y="10"/>
                </a:lnTo>
                <a:lnTo>
                  <a:pt x="56" y="10"/>
                </a:lnTo>
                <a:lnTo>
                  <a:pt x="56" y="0"/>
                </a:lnTo>
                <a:lnTo>
                  <a:pt x="0" y="0"/>
                </a:lnTo>
              </a:path>
            </a:pathLst>
          </a:custGeom>
          <a:noFill/>
          <a:ln w="1428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9" name="Freeform 6"/>
          <p:cNvSpPr>
            <a:spLocks/>
          </p:cNvSpPr>
          <p:nvPr/>
        </p:nvSpPr>
        <p:spPr bwMode="auto">
          <a:xfrm>
            <a:off x="1599666" y="1505343"/>
            <a:ext cx="6775450" cy="1724025"/>
          </a:xfrm>
          <a:custGeom>
            <a:avLst/>
            <a:gdLst>
              <a:gd name="T0" fmla="*/ 3494 w 4268"/>
              <a:gd name="T1" fmla="*/ 1041 h 1086"/>
              <a:gd name="T2" fmla="*/ 3275 w 4268"/>
              <a:gd name="T3" fmla="*/ 1006 h 1086"/>
              <a:gd name="T4" fmla="*/ 3221 w 4268"/>
              <a:gd name="T5" fmla="*/ 961 h 1086"/>
              <a:gd name="T6" fmla="*/ 3047 w 4268"/>
              <a:gd name="T7" fmla="*/ 942 h 1086"/>
              <a:gd name="T8" fmla="*/ 2864 w 4268"/>
              <a:gd name="T9" fmla="*/ 916 h 1086"/>
              <a:gd name="T10" fmla="*/ 2668 w 4268"/>
              <a:gd name="T11" fmla="*/ 897 h 1086"/>
              <a:gd name="T12" fmla="*/ 2588 w 4268"/>
              <a:gd name="T13" fmla="*/ 876 h 1086"/>
              <a:gd name="T14" fmla="*/ 2504 w 4268"/>
              <a:gd name="T15" fmla="*/ 852 h 1086"/>
              <a:gd name="T16" fmla="*/ 2464 w 4268"/>
              <a:gd name="T17" fmla="*/ 833 h 1086"/>
              <a:gd name="T18" fmla="*/ 2341 w 4268"/>
              <a:gd name="T19" fmla="*/ 819 h 1086"/>
              <a:gd name="T20" fmla="*/ 2245 w 4268"/>
              <a:gd name="T21" fmla="*/ 803 h 1086"/>
              <a:gd name="T22" fmla="*/ 2212 w 4268"/>
              <a:gd name="T23" fmla="*/ 772 h 1086"/>
              <a:gd name="T24" fmla="*/ 2170 w 4268"/>
              <a:gd name="T25" fmla="*/ 760 h 1086"/>
              <a:gd name="T26" fmla="*/ 2087 w 4268"/>
              <a:gd name="T27" fmla="*/ 739 h 1086"/>
              <a:gd name="T28" fmla="*/ 2031 w 4268"/>
              <a:gd name="T29" fmla="*/ 722 h 1086"/>
              <a:gd name="T30" fmla="*/ 2005 w 4268"/>
              <a:gd name="T31" fmla="*/ 704 h 1086"/>
              <a:gd name="T32" fmla="*/ 1911 w 4268"/>
              <a:gd name="T33" fmla="*/ 680 h 1086"/>
              <a:gd name="T34" fmla="*/ 1899 w 4268"/>
              <a:gd name="T35" fmla="*/ 661 h 1086"/>
              <a:gd name="T36" fmla="*/ 1762 w 4268"/>
              <a:gd name="T37" fmla="*/ 647 h 1086"/>
              <a:gd name="T38" fmla="*/ 1722 w 4268"/>
              <a:gd name="T39" fmla="*/ 626 h 1086"/>
              <a:gd name="T40" fmla="*/ 1607 w 4268"/>
              <a:gd name="T41" fmla="*/ 611 h 1086"/>
              <a:gd name="T42" fmla="*/ 1591 w 4268"/>
              <a:gd name="T43" fmla="*/ 600 h 1086"/>
              <a:gd name="T44" fmla="*/ 1461 w 4268"/>
              <a:gd name="T45" fmla="*/ 578 h 1086"/>
              <a:gd name="T46" fmla="*/ 1405 w 4268"/>
              <a:gd name="T47" fmla="*/ 564 h 1086"/>
              <a:gd name="T48" fmla="*/ 1381 w 4268"/>
              <a:gd name="T49" fmla="*/ 550 h 1086"/>
              <a:gd name="T50" fmla="*/ 1294 w 4268"/>
              <a:gd name="T51" fmla="*/ 531 h 1086"/>
              <a:gd name="T52" fmla="*/ 1233 w 4268"/>
              <a:gd name="T53" fmla="*/ 517 h 1086"/>
              <a:gd name="T54" fmla="*/ 1188 w 4268"/>
              <a:gd name="T55" fmla="*/ 501 h 1086"/>
              <a:gd name="T56" fmla="*/ 1155 w 4268"/>
              <a:gd name="T57" fmla="*/ 479 h 1086"/>
              <a:gd name="T58" fmla="*/ 1127 w 4268"/>
              <a:gd name="T59" fmla="*/ 460 h 1086"/>
              <a:gd name="T60" fmla="*/ 1118 w 4268"/>
              <a:gd name="T61" fmla="*/ 449 h 1086"/>
              <a:gd name="T62" fmla="*/ 1097 w 4268"/>
              <a:gd name="T63" fmla="*/ 430 h 1086"/>
              <a:gd name="T64" fmla="*/ 1068 w 4268"/>
              <a:gd name="T65" fmla="*/ 418 h 1086"/>
              <a:gd name="T66" fmla="*/ 1045 w 4268"/>
              <a:gd name="T67" fmla="*/ 397 h 1086"/>
              <a:gd name="T68" fmla="*/ 965 w 4268"/>
              <a:gd name="T69" fmla="*/ 383 h 1086"/>
              <a:gd name="T70" fmla="*/ 960 w 4268"/>
              <a:gd name="T71" fmla="*/ 364 h 1086"/>
              <a:gd name="T72" fmla="*/ 904 w 4268"/>
              <a:gd name="T73" fmla="*/ 352 h 1086"/>
              <a:gd name="T74" fmla="*/ 878 w 4268"/>
              <a:gd name="T75" fmla="*/ 319 h 1086"/>
              <a:gd name="T76" fmla="*/ 821 w 4268"/>
              <a:gd name="T77" fmla="*/ 300 h 1086"/>
              <a:gd name="T78" fmla="*/ 751 w 4268"/>
              <a:gd name="T79" fmla="*/ 283 h 1086"/>
              <a:gd name="T80" fmla="*/ 720 w 4268"/>
              <a:gd name="T81" fmla="*/ 257 h 1086"/>
              <a:gd name="T82" fmla="*/ 694 w 4268"/>
              <a:gd name="T83" fmla="*/ 224 h 1086"/>
              <a:gd name="T84" fmla="*/ 638 w 4268"/>
              <a:gd name="T85" fmla="*/ 210 h 1086"/>
              <a:gd name="T86" fmla="*/ 600 w 4268"/>
              <a:gd name="T87" fmla="*/ 196 h 1086"/>
              <a:gd name="T88" fmla="*/ 591 w 4268"/>
              <a:gd name="T89" fmla="*/ 175 h 1086"/>
              <a:gd name="T90" fmla="*/ 548 w 4268"/>
              <a:gd name="T91" fmla="*/ 163 h 1086"/>
              <a:gd name="T92" fmla="*/ 534 w 4268"/>
              <a:gd name="T93" fmla="*/ 147 h 1086"/>
              <a:gd name="T94" fmla="*/ 504 w 4268"/>
              <a:gd name="T95" fmla="*/ 135 h 1086"/>
              <a:gd name="T96" fmla="*/ 447 w 4268"/>
              <a:gd name="T97" fmla="*/ 116 h 1086"/>
              <a:gd name="T98" fmla="*/ 365 w 4268"/>
              <a:gd name="T99" fmla="*/ 104 h 1086"/>
              <a:gd name="T100" fmla="*/ 346 w 4268"/>
              <a:gd name="T101" fmla="*/ 80 h 1086"/>
              <a:gd name="T102" fmla="*/ 327 w 4268"/>
              <a:gd name="T103" fmla="*/ 69 h 1086"/>
              <a:gd name="T104" fmla="*/ 315 w 4268"/>
              <a:gd name="T105" fmla="*/ 50 h 1086"/>
              <a:gd name="T106" fmla="*/ 285 w 4268"/>
              <a:gd name="T107" fmla="*/ 38 h 1086"/>
              <a:gd name="T108" fmla="*/ 240 w 4268"/>
              <a:gd name="T109" fmla="*/ 21 h 1086"/>
              <a:gd name="T110" fmla="*/ 94 w 4268"/>
              <a:gd name="T111" fmla="*/ 0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68" h="1086">
                <a:moveTo>
                  <a:pt x="4268" y="1086"/>
                </a:moveTo>
                <a:lnTo>
                  <a:pt x="3643" y="1086"/>
                </a:lnTo>
                <a:lnTo>
                  <a:pt x="3643" y="1060"/>
                </a:lnTo>
                <a:lnTo>
                  <a:pt x="3494" y="1060"/>
                </a:lnTo>
                <a:lnTo>
                  <a:pt x="3494" y="1041"/>
                </a:lnTo>
                <a:lnTo>
                  <a:pt x="3471" y="1041"/>
                </a:lnTo>
                <a:lnTo>
                  <a:pt x="3471" y="1017"/>
                </a:lnTo>
                <a:lnTo>
                  <a:pt x="3400" y="1017"/>
                </a:lnTo>
                <a:lnTo>
                  <a:pt x="3400" y="1006"/>
                </a:lnTo>
                <a:lnTo>
                  <a:pt x="3275" y="1006"/>
                </a:lnTo>
                <a:lnTo>
                  <a:pt x="3275" y="989"/>
                </a:lnTo>
                <a:lnTo>
                  <a:pt x="3273" y="989"/>
                </a:lnTo>
                <a:lnTo>
                  <a:pt x="3273" y="975"/>
                </a:lnTo>
                <a:lnTo>
                  <a:pt x="3221" y="975"/>
                </a:lnTo>
                <a:lnTo>
                  <a:pt x="3221" y="961"/>
                </a:lnTo>
                <a:lnTo>
                  <a:pt x="3155" y="961"/>
                </a:lnTo>
                <a:lnTo>
                  <a:pt x="3155" y="951"/>
                </a:lnTo>
                <a:lnTo>
                  <a:pt x="3155" y="949"/>
                </a:lnTo>
                <a:lnTo>
                  <a:pt x="3047" y="949"/>
                </a:lnTo>
                <a:lnTo>
                  <a:pt x="3047" y="942"/>
                </a:lnTo>
                <a:lnTo>
                  <a:pt x="3014" y="942"/>
                </a:lnTo>
                <a:lnTo>
                  <a:pt x="3014" y="925"/>
                </a:lnTo>
                <a:lnTo>
                  <a:pt x="2880" y="925"/>
                </a:lnTo>
                <a:lnTo>
                  <a:pt x="2880" y="916"/>
                </a:lnTo>
                <a:lnTo>
                  <a:pt x="2864" y="916"/>
                </a:lnTo>
                <a:lnTo>
                  <a:pt x="2859" y="916"/>
                </a:lnTo>
                <a:lnTo>
                  <a:pt x="2859" y="909"/>
                </a:lnTo>
                <a:lnTo>
                  <a:pt x="2758" y="909"/>
                </a:lnTo>
                <a:lnTo>
                  <a:pt x="2758" y="897"/>
                </a:lnTo>
                <a:lnTo>
                  <a:pt x="2668" y="897"/>
                </a:lnTo>
                <a:lnTo>
                  <a:pt x="2668" y="890"/>
                </a:lnTo>
                <a:lnTo>
                  <a:pt x="2650" y="890"/>
                </a:lnTo>
                <a:lnTo>
                  <a:pt x="2650" y="885"/>
                </a:lnTo>
                <a:lnTo>
                  <a:pt x="2588" y="885"/>
                </a:lnTo>
                <a:lnTo>
                  <a:pt x="2588" y="876"/>
                </a:lnTo>
                <a:lnTo>
                  <a:pt x="2565" y="876"/>
                </a:lnTo>
                <a:lnTo>
                  <a:pt x="2565" y="869"/>
                </a:lnTo>
                <a:lnTo>
                  <a:pt x="2560" y="869"/>
                </a:lnTo>
                <a:lnTo>
                  <a:pt x="2560" y="852"/>
                </a:lnTo>
                <a:lnTo>
                  <a:pt x="2504" y="852"/>
                </a:lnTo>
                <a:lnTo>
                  <a:pt x="2504" y="848"/>
                </a:lnTo>
                <a:lnTo>
                  <a:pt x="2478" y="848"/>
                </a:lnTo>
                <a:lnTo>
                  <a:pt x="2478" y="840"/>
                </a:lnTo>
                <a:lnTo>
                  <a:pt x="2464" y="840"/>
                </a:lnTo>
                <a:lnTo>
                  <a:pt x="2464" y="833"/>
                </a:lnTo>
                <a:lnTo>
                  <a:pt x="2367" y="833"/>
                </a:lnTo>
                <a:lnTo>
                  <a:pt x="2367" y="824"/>
                </a:lnTo>
                <a:lnTo>
                  <a:pt x="2353" y="824"/>
                </a:lnTo>
                <a:lnTo>
                  <a:pt x="2353" y="819"/>
                </a:lnTo>
                <a:lnTo>
                  <a:pt x="2341" y="819"/>
                </a:lnTo>
                <a:lnTo>
                  <a:pt x="2341" y="810"/>
                </a:lnTo>
                <a:lnTo>
                  <a:pt x="2259" y="810"/>
                </a:lnTo>
                <a:lnTo>
                  <a:pt x="2254" y="810"/>
                </a:lnTo>
                <a:lnTo>
                  <a:pt x="2254" y="803"/>
                </a:lnTo>
                <a:lnTo>
                  <a:pt x="2245" y="803"/>
                </a:lnTo>
                <a:lnTo>
                  <a:pt x="2245" y="786"/>
                </a:lnTo>
                <a:lnTo>
                  <a:pt x="2219" y="786"/>
                </a:lnTo>
                <a:lnTo>
                  <a:pt x="2219" y="781"/>
                </a:lnTo>
                <a:lnTo>
                  <a:pt x="2212" y="781"/>
                </a:lnTo>
                <a:lnTo>
                  <a:pt x="2212" y="772"/>
                </a:lnTo>
                <a:lnTo>
                  <a:pt x="2184" y="772"/>
                </a:lnTo>
                <a:lnTo>
                  <a:pt x="2184" y="767"/>
                </a:lnTo>
                <a:lnTo>
                  <a:pt x="2174" y="767"/>
                </a:lnTo>
                <a:lnTo>
                  <a:pt x="2174" y="760"/>
                </a:lnTo>
                <a:lnTo>
                  <a:pt x="2170" y="760"/>
                </a:lnTo>
                <a:lnTo>
                  <a:pt x="2170" y="751"/>
                </a:lnTo>
                <a:lnTo>
                  <a:pt x="2097" y="751"/>
                </a:lnTo>
                <a:lnTo>
                  <a:pt x="2097" y="744"/>
                </a:lnTo>
                <a:lnTo>
                  <a:pt x="2087" y="744"/>
                </a:lnTo>
                <a:lnTo>
                  <a:pt x="2087" y="739"/>
                </a:lnTo>
                <a:lnTo>
                  <a:pt x="2068" y="739"/>
                </a:lnTo>
                <a:lnTo>
                  <a:pt x="2068" y="732"/>
                </a:lnTo>
                <a:lnTo>
                  <a:pt x="2054" y="732"/>
                </a:lnTo>
                <a:lnTo>
                  <a:pt x="2054" y="722"/>
                </a:lnTo>
                <a:lnTo>
                  <a:pt x="2031" y="722"/>
                </a:lnTo>
                <a:lnTo>
                  <a:pt x="2031" y="715"/>
                </a:lnTo>
                <a:lnTo>
                  <a:pt x="2024" y="715"/>
                </a:lnTo>
                <a:lnTo>
                  <a:pt x="2024" y="708"/>
                </a:lnTo>
                <a:lnTo>
                  <a:pt x="2005" y="708"/>
                </a:lnTo>
                <a:lnTo>
                  <a:pt x="2005" y="704"/>
                </a:lnTo>
                <a:lnTo>
                  <a:pt x="1965" y="704"/>
                </a:lnTo>
                <a:lnTo>
                  <a:pt x="1965" y="687"/>
                </a:lnTo>
                <a:lnTo>
                  <a:pt x="1955" y="687"/>
                </a:lnTo>
                <a:lnTo>
                  <a:pt x="1955" y="680"/>
                </a:lnTo>
                <a:lnTo>
                  <a:pt x="1911" y="680"/>
                </a:lnTo>
                <a:lnTo>
                  <a:pt x="1911" y="675"/>
                </a:lnTo>
                <a:lnTo>
                  <a:pt x="1904" y="675"/>
                </a:lnTo>
                <a:lnTo>
                  <a:pt x="1904" y="666"/>
                </a:lnTo>
                <a:lnTo>
                  <a:pt x="1899" y="666"/>
                </a:lnTo>
                <a:lnTo>
                  <a:pt x="1899" y="661"/>
                </a:lnTo>
                <a:lnTo>
                  <a:pt x="1786" y="661"/>
                </a:lnTo>
                <a:lnTo>
                  <a:pt x="1786" y="654"/>
                </a:lnTo>
                <a:lnTo>
                  <a:pt x="1767" y="654"/>
                </a:lnTo>
                <a:lnTo>
                  <a:pt x="1767" y="647"/>
                </a:lnTo>
                <a:lnTo>
                  <a:pt x="1762" y="647"/>
                </a:lnTo>
                <a:lnTo>
                  <a:pt x="1762" y="637"/>
                </a:lnTo>
                <a:lnTo>
                  <a:pt x="1737" y="637"/>
                </a:lnTo>
                <a:lnTo>
                  <a:pt x="1737" y="633"/>
                </a:lnTo>
                <a:lnTo>
                  <a:pt x="1722" y="633"/>
                </a:lnTo>
                <a:lnTo>
                  <a:pt x="1722" y="626"/>
                </a:lnTo>
                <a:lnTo>
                  <a:pt x="1699" y="626"/>
                </a:lnTo>
                <a:lnTo>
                  <a:pt x="1699" y="619"/>
                </a:lnTo>
                <a:lnTo>
                  <a:pt x="1614" y="619"/>
                </a:lnTo>
                <a:lnTo>
                  <a:pt x="1607" y="619"/>
                </a:lnTo>
                <a:lnTo>
                  <a:pt x="1607" y="611"/>
                </a:lnTo>
                <a:lnTo>
                  <a:pt x="1602" y="611"/>
                </a:lnTo>
                <a:lnTo>
                  <a:pt x="1602" y="607"/>
                </a:lnTo>
                <a:lnTo>
                  <a:pt x="1595" y="607"/>
                </a:lnTo>
                <a:lnTo>
                  <a:pt x="1595" y="600"/>
                </a:lnTo>
                <a:lnTo>
                  <a:pt x="1591" y="600"/>
                </a:lnTo>
                <a:lnTo>
                  <a:pt x="1591" y="590"/>
                </a:lnTo>
                <a:lnTo>
                  <a:pt x="1499" y="590"/>
                </a:lnTo>
                <a:lnTo>
                  <a:pt x="1499" y="586"/>
                </a:lnTo>
                <a:lnTo>
                  <a:pt x="1461" y="586"/>
                </a:lnTo>
                <a:lnTo>
                  <a:pt x="1461" y="578"/>
                </a:lnTo>
                <a:lnTo>
                  <a:pt x="1461" y="578"/>
                </a:lnTo>
                <a:lnTo>
                  <a:pt x="1428" y="578"/>
                </a:lnTo>
                <a:lnTo>
                  <a:pt x="1428" y="571"/>
                </a:lnTo>
                <a:lnTo>
                  <a:pt x="1405" y="571"/>
                </a:lnTo>
                <a:lnTo>
                  <a:pt x="1405" y="564"/>
                </a:lnTo>
                <a:lnTo>
                  <a:pt x="1400" y="564"/>
                </a:lnTo>
                <a:lnTo>
                  <a:pt x="1400" y="557"/>
                </a:lnTo>
                <a:lnTo>
                  <a:pt x="1398" y="557"/>
                </a:lnTo>
                <a:lnTo>
                  <a:pt x="1398" y="550"/>
                </a:lnTo>
                <a:lnTo>
                  <a:pt x="1381" y="550"/>
                </a:lnTo>
                <a:lnTo>
                  <a:pt x="1381" y="543"/>
                </a:lnTo>
                <a:lnTo>
                  <a:pt x="1325" y="543"/>
                </a:lnTo>
                <a:lnTo>
                  <a:pt x="1325" y="538"/>
                </a:lnTo>
                <a:lnTo>
                  <a:pt x="1294" y="538"/>
                </a:lnTo>
                <a:lnTo>
                  <a:pt x="1294" y="531"/>
                </a:lnTo>
                <a:lnTo>
                  <a:pt x="1264" y="531"/>
                </a:lnTo>
                <a:lnTo>
                  <a:pt x="1264" y="524"/>
                </a:lnTo>
                <a:lnTo>
                  <a:pt x="1259" y="524"/>
                </a:lnTo>
                <a:lnTo>
                  <a:pt x="1259" y="517"/>
                </a:lnTo>
                <a:lnTo>
                  <a:pt x="1233" y="517"/>
                </a:lnTo>
                <a:lnTo>
                  <a:pt x="1233" y="512"/>
                </a:lnTo>
                <a:lnTo>
                  <a:pt x="1200" y="512"/>
                </a:lnTo>
                <a:lnTo>
                  <a:pt x="1200" y="505"/>
                </a:lnTo>
                <a:lnTo>
                  <a:pt x="1188" y="505"/>
                </a:lnTo>
                <a:lnTo>
                  <a:pt x="1188" y="501"/>
                </a:lnTo>
                <a:lnTo>
                  <a:pt x="1181" y="501"/>
                </a:lnTo>
                <a:lnTo>
                  <a:pt x="1181" y="486"/>
                </a:lnTo>
                <a:lnTo>
                  <a:pt x="1174" y="486"/>
                </a:lnTo>
                <a:lnTo>
                  <a:pt x="1174" y="479"/>
                </a:lnTo>
                <a:lnTo>
                  <a:pt x="1155" y="479"/>
                </a:lnTo>
                <a:lnTo>
                  <a:pt x="1155" y="472"/>
                </a:lnTo>
                <a:lnTo>
                  <a:pt x="1132" y="472"/>
                </a:lnTo>
                <a:lnTo>
                  <a:pt x="1132" y="468"/>
                </a:lnTo>
                <a:lnTo>
                  <a:pt x="1127" y="468"/>
                </a:lnTo>
                <a:lnTo>
                  <a:pt x="1127" y="460"/>
                </a:lnTo>
                <a:lnTo>
                  <a:pt x="1127" y="460"/>
                </a:lnTo>
                <a:lnTo>
                  <a:pt x="1127" y="453"/>
                </a:lnTo>
                <a:lnTo>
                  <a:pt x="1120" y="453"/>
                </a:lnTo>
                <a:lnTo>
                  <a:pt x="1120" y="449"/>
                </a:lnTo>
                <a:lnTo>
                  <a:pt x="1118" y="449"/>
                </a:lnTo>
                <a:lnTo>
                  <a:pt x="1118" y="442"/>
                </a:lnTo>
                <a:lnTo>
                  <a:pt x="1111" y="442"/>
                </a:lnTo>
                <a:lnTo>
                  <a:pt x="1111" y="434"/>
                </a:lnTo>
                <a:lnTo>
                  <a:pt x="1097" y="434"/>
                </a:lnTo>
                <a:lnTo>
                  <a:pt x="1097" y="430"/>
                </a:lnTo>
                <a:lnTo>
                  <a:pt x="1089" y="430"/>
                </a:lnTo>
                <a:lnTo>
                  <a:pt x="1089" y="423"/>
                </a:lnTo>
                <a:lnTo>
                  <a:pt x="1073" y="423"/>
                </a:lnTo>
                <a:lnTo>
                  <a:pt x="1073" y="418"/>
                </a:lnTo>
                <a:lnTo>
                  <a:pt x="1068" y="418"/>
                </a:lnTo>
                <a:lnTo>
                  <a:pt x="1068" y="411"/>
                </a:lnTo>
                <a:lnTo>
                  <a:pt x="1049" y="411"/>
                </a:lnTo>
                <a:lnTo>
                  <a:pt x="1049" y="404"/>
                </a:lnTo>
                <a:lnTo>
                  <a:pt x="1045" y="404"/>
                </a:lnTo>
                <a:lnTo>
                  <a:pt x="1045" y="397"/>
                </a:lnTo>
                <a:lnTo>
                  <a:pt x="1007" y="397"/>
                </a:lnTo>
                <a:lnTo>
                  <a:pt x="1007" y="390"/>
                </a:lnTo>
                <a:lnTo>
                  <a:pt x="969" y="390"/>
                </a:lnTo>
                <a:lnTo>
                  <a:pt x="969" y="383"/>
                </a:lnTo>
                <a:lnTo>
                  <a:pt x="965" y="383"/>
                </a:lnTo>
                <a:lnTo>
                  <a:pt x="965" y="378"/>
                </a:lnTo>
                <a:lnTo>
                  <a:pt x="962" y="378"/>
                </a:lnTo>
                <a:lnTo>
                  <a:pt x="962" y="371"/>
                </a:lnTo>
                <a:lnTo>
                  <a:pt x="960" y="371"/>
                </a:lnTo>
                <a:lnTo>
                  <a:pt x="960" y="364"/>
                </a:lnTo>
                <a:lnTo>
                  <a:pt x="953" y="364"/>
                </a:lnTo>
                <a:lnTo>
                  <a:pt x="953" y="359"/>
                </a:lnTo>
                <a:lnTo>
                  <a:pt x="925" y="359"/>
                </a:lnTo>
                <a:lnTo>
                  <a:pt x="925" y="352"/>
                </a:lnTo>
                <a:lnTo>
                  <a:pt x="904" y="352"/>
                </a:lnTo>
                <a:lnTo>
                  <a:pt x="904" y="333"/>
                </a:lnTo>
                <a:lnTo>
                  <a:pt x="894" y="333"/>
                </a:lnTo>
                <a:lnTo>
                  <a:pt x="894" y="326"/>
                </a:lnTo>
                <a:lnTo>
                  <a:pt x="878" y="326"/>
                </a:lnTo>
                <a:lnTo>
                  <a:pt x="878" y="319"/>
                </a:lnTo>
                <a:lnTo>
                  <a:pt x="861" y="319"/>
                </a:lnTo>
                <a:lnTo>
                  <a:pt x="861" y="314"/>
                </a:lnTo>
                <a:lnTo>
                  <a:pt x="833" y="314"/>
                </a:lnTo>
                <a:lnTo>
                  <a:pt x="833" y="300"/>
                </a:lnTo>
                <a:lnTo>
                  <a:pt x="821" y="300"/>
                </a:lnTo>
                <a:lnTo>
                  <a:pt x="821" y="295"/>
                </a:lnTo>
                <a:lnTo>
                  <a:pt x="769" y="295"/>
                </a:lnTo>
                <a:lnTo>
                  <a:pt x="769" y="288"/>
                </a:lnTo>
                <a:lnTo>
                  <a:pt x="751" y="288"/>
                </a:lnTo>
                <a:lnTo>
                  <a:pt x="751" y="283"/>
                </a:lnTo>
                <a:lnTo>
                  <a:pt x="739" y="283"/>
                </a:lnTo>
                <a:lnTo>
                  <a:pt x="739" y="269"/>
                </a:lnTo>
                <a:lnTo>
                  <a:pt x="734" y="269"/>
                </a:lnTo>
                <a:lnTo>
                  <a:pt x="734" y="257"/>
                </a:lnTo>
                <a:lnTo>
                  <a:pt x="720" y="257"/>
                </a:lnTo>
                <a:lnTo>
                  <a:pt x="720" y="253"/>
                </a:lnTo>
                <a:lnTo>
                  <a:pt x="701" y="253"/>
                </a:lnTo>
                <a:lnTo>
                  <a:pt x="701" y="246"/>
                </a:lnTo>
                <a:lnTo>
                  <a:pt x="694" y="246"/>
                </a:lnTo>
                <a:lnTo>
                  <a:pt x="694" y="224"/>
                </a:lnTo>
                <a:lnTo>
                  <a:pt x="668" y="224"/>
                </a:lnTo>
                <a:lnTo>
                  <a:pt x="668" y="215"/>
                </a:lnTo>
                <a:lnTo>
                  <a:pt x="652" y="215"/>
                </a:lnTo>
                <a:lnTo>
                  <a:pt x="652" y="210"/>
                </a:lnTo>
                <a:lnTo>
                  <a:pt x="638" y="210"/>
                </a:lnTo>
                <a:lnTo>
                  <a:pt x="638" y="203"/>
                </a:lnTo>
                <a:lnTo>
                  <a:pt x="609" y="203"/>
                </a:lnTo>
                <a:lnTo>
                  <a:pt x="607" y="203"/>
                </a:lnTo>
                <a:lnTo>
                  <a:pt x="607" y="196"/>
                </a:lnTo>
                <a:lnTo>
                  <a:pt x="600" y="196"/>
                </a:lnTo>
                <a:lnTo>
                  <a:pt x="600" y="189"/>
                </a:lnTo>
                <a:lnTo>
                  <a:pt x="593" y="189"/>
                </a:lnTo>
                <a:lnTo>
                  <a:pt x="593" y="184"/>
                </a:lnTo>
                <a:lnTo>
                  <a:pt x="591" y="184"/>
                </a:lnTo>
                <a:lnTo>
                  <a:pt x="591" y="175"/>
                </a:lnTo>
                <a:lnTo>
                  <a:pt x="576" y="175"/>
                </a:lnTo>
                <a:lnTo>
                  <a:pt x="576" y="170"/>
                </a:lnTo>
                <a:lnTo>
                  <a:pt x="565" y="170"/>
                </a:lnTo>
                <a:lnTo>
                  <a:pt x="565" y="163"/>
                </a:lnTo>
                <a:lnTo>
                  <a:pt x="548" y="163"/>
                </a:lnTo>
                <a:lnTo>
                  <a:pt x="548" y="161"/>
                </a:lnTo>
                <a:lnTo>
                  <a:pt x="546" y="161"/>
                </a:lnTo>
                <a:lnTo>
                  <a:pt x="546" y="151"/>
                </a:lnTo>
                <a:lnTo>
                  <a:pt x="534" y="151"/>
                </a:lnTo>
                <a:lnTo>
                  <a:pt x="534" y="147"/>
                </a:lnTo>
                <a:lnTo>
                  <a:pt x="513" y="147"/>
                </a:lnTo>
                <a:lnTo>
                  <a:pt x="513" y="137"/>
                </a:lnTo>
                <a:lnTo>
                  <a:pt x="511" y="137"/>
                </a:lnTo>
                <a:lnTo>
                  <a:pt x="511" y="135"/>
                </a:lnTo>
                <a:lnTo>
                  <a:pt x="504" y="135"/>
                </a:lnTo>
                <a:lnTo>
                  <a:pt x="504" y="128"/>
                </a:lnTo>
                <a:lnTo>
                  <a:pt x="464" y="128"/>
                </a:lnTo>
                <a:lnTo>
                  <a:pt x="464" y="125"/>
                </a:lnTo>
                <a:lnTo>
                  <a:pt x="447" y="125"/>
                </a:lnTo>
                <a:lnTo>
                  <a:pt x="447" y="116"/>
                </a:lnTo>
                <a:lnTo>
                  <a:pt x="419" y="116"/>
                </a:lnTo>
                <a:lnTo>
                  <a:pt x="419" y="111"/>
                </a:lnTo>
                <a:lnTo>
                  <a:pt x="393" y="111"/>
                </a:lnTo>
                <a:lnTo>
                  <a:pt x="393" y="104"/>
                </a:lnTo>
                <a:lnTo>
                  <a:pt x="365" y="104"/>
                </a:lnTo>
                <a:lnTo>
                  <a:pt x="365" y="97"/>
                </a:lnTo>
                <a:lnTo>
                  <a:pt x="362" y="97"/>
                </a:lnTo>
                <a:lnTo>
                  <a:pt x="362" y="90"/>
                </a:lnTo>
                <a:lnTo>
                  <a:pt x="346" y="90"/>
                </a:lnTo>
                <a:lnTo>
                  <a:pt x="346" y="80"/>
                </a:lnTo>
                <a:lnTo>
                  <a:pt x="344" y="80"/>
                </a:lnTo>
                <a:lnTo>
                  <a:pt x="344" y="73"/>
                </a:lnTo>
                <a:lnTo>
                  <a:pt x="336" y="73"/>
                </a:lnTo>
                <a:lnTo>
                  <a:pt x="336" y="69"/>
                </a:lnTo>
                <a:lnTo>
                  <a:pt x="327" y="69"/>
                </a:lnTo>
                <a:lnTo>
                  <a:pt x="327" y="62"/>
                </a:lnTo>
                <a:lnTo>
                  <a:pt x="322" y="62"/>
                </a:lnTo>
                <a:lnTo>
                  <a:pt x="322" y="57"/>
                </a:lnTo>
                <a:lnTo>
                  <a:pt x="315" y="57"/>
                </a:lnTo>
                <a:lnTo>
                  <a:pt x="315" y="50"/>
                </a:lnTo>
                <a:lnTo>
                  <a:pt x="311" y="50"/>
                </a:lnTo>
                <a:lnTo>
                  <a:pt x="311" y="45"/>
                </a:lnTo>
                <a:lnTo>
                  <a:pt x="296" y="45"/>
                </a:lnTo>
                <a:lnTo>
                  <a:pt x="296" y="38"/>
                </a:lnTo>
                <a:lnTo>
                  <a:pt x="285" y="38"/>
                </a:lnTo>
                <a:lnTo>
                  <a:pt x="285" y="31"/>
                </a:lnTo>
                <a:lnTo>
                  <a:pt x="261" y="31"/>
                </a:lnTo>
                <a:lnTo>
                  <a:pt x="261" y="21"/>
                </a:lnTo>
                <a:lnTo>
                  <a:pt x="261" y="21"/>
                </a:lnTo>
                <a:lnTo>
                  <a:pt x="240" y="21"/>
                </a:lnTo>
                <a:lnTo>
                  <a:pt x="240" y="14"/>
                </a:lnTo>
                <a:lnTo>
                  <a:pt x="186" y="14"/>
                </a:lnTo>
                <a:lnTo>
                  <a:pt x="186" y="7"/>
                </a:lnTo>
                <a:lnTo>
                  <a:pt x="94" y="7"/>
                </a:lnTo>
                <a:lnTo>
                  <a:pt x="94" y="0"/>
                </a:lnTo>
                <a:lnTo>
                  <a:pt x="56" y="0"/>
                </a:lnTo>
                <a:lnTo>
                  <a:pt x="0" y="0"/>
                </a:lnTo>
              </a:path>
            </a:pathLst>
          </a:custGeom>
          <a:noFill/>
          <a:ln w="1428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0" name="Oval 7"/>
          <p:cNvSpPr>
            <a:spLocks noChangeArrowheads="1"/>
          </p:cNvSpPr>
          <p:nvPr/>
        </p:nvSpPr>
        <p:spPr bwMode="auto">
          <a:xfrm>
            <a:off x="1580616" y="148311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1" name="Oval 8"/>
          <p:cNvSpPr>
            <a:spLocks noChangeArrowheads="1"/>
          </p:cNvSpPr>
          <p:nvPr/>
        </p:nvSpPr>
        <p:spPr bwMode="auto">
          <a:xfrm>
            <a:off x="1613954" y="1486293"/>
            <a:ext cx="49213" cy="49213"/>
          </a:xfrm>
          <a:prstGeom prst="ellipse">
            <a:avLst/>
          </a:prstGeom>
          <a:noFill/>
          <a:ln w="7938" cap="flat">
            <a:solidFill>
              <a:srgbClr val="9A9A9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2" name="Oval 9"/>
          <p:cNvSpPr>
            <a:spLocks noChangeArrowheads="1"/>
          </p:cNvSpPr>
          <p:nvPr/>
        </p:nvSpPr>
        <p:spPr bwMode="auto">
          <a:xfrm>
            <a:off x="1625066" y="1483118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3" name="Oval 10"/>
          <p:cNvSpPr>
            <a:spLocks noChangeArrowheads="1"/>
          </p:cNvSpPr>
          <p:nvPr/>
        </p:nvSpPr>
        <p:spPr bwMode="auto">
          <a:xfrm>
            <a:off x="1726666" y="1505343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4" name="Oval 11"/>
          <p:cNvSpPr>
            <a:spLocks noChangeArrowheads="1"/>
          </p:cNvSpPr>
          <p:nvPr/>
        </p:nvSpPr>
        <p:spPr bwMode="auto">
          <a:xfrm>
            <a:off x="1748891" y="15053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5" name="Oval 12"/>
          <p:cNvSpPr>
            <a:spLocks noChangeArrowheads="1"/>
          </p:cNvSpPr>
          <p:nvPr/>
        </p:nvSpPr>
        <p:spPr bwMode="auto">
          <a:xfrm>
            <a:off x="1790166" y="15053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6" name="Oval 13"/>
          <p:cNvSpPr>
            <a:spLocks noChangeArrowheads="1"/>
          </p:cNvSpPr>
          <p:nvPr/>
        </p:nvSpPr>
        <p:spPr bwMode="auto">
          <a:xfrm>
            <a:off x="1864779" y="152439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7" name="Oval 14"/>
          <p:cNvSpPr>
            <a:spLocks noChangeArrowheads="1"/>
          </p:cNvSpPr>
          <p:nvPr/>
        </p:nvSpPr>
        <p:spPr bwMode="auto">
          <a:xfrm>
            <a:off x="1913991" y="1535506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8" name="Oval 15"/>
          <p:cNvSpPr>
            <a:spLocks noChangeArrowheads="1"/>
          </p:cNvSpPr>
          <p:nvPr/>
        </p:nvSpPr>
        <p:spPr bwMode="auto">
          <a:xfrm>
            <a:off x="1928279" y="1532331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9" name="Oval 16"/>
          <p:cNvSpPr>
            <a:spLocks noChangeArrowheads="1"/>
          </p:cNvSpPr>
          <p:nvPr/>
        </p:nvSpPr>
        <p:spPr bwMode="auto">
          <a:xfrm>
            <a:off x="1969554" y="1538681"/>
            <a:ext cx="52388" cy="5397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0" name="Oval 17"/>
          <p:cNvSpPr>
            <a:spLocks noChangeArrowheads="1"/>
          </p:cNvSpPr>
          <p:nvPr/>
        </p:nvSpPr>
        <p:spPr bwMode="auto">
          <a:xfrm>
            <a:off x="2010829" y="1576781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1" name="Oval 18"/>
          <p:cNvSpPr>
            <a:spLocks noChangeArrowheads="1"/>
          </p:cNvSpPr>
          <p:nvPr/>
        </p:nvSpPr>
        <p:spPr bwMode="auto">
          <a:xfrm>
            <a:off x="2036229" y="1584718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2" name="Oval 19"/>
          <p:cNvSpPr>
            <a:spLocks noChangeArrowheads="1"/>
          </p:cNvSpPr>
          <p:nvPr/>
        </p:nvSpPr>
        <p:spPr bwMode="auto">
          <a:xfrm>
            <a:off x="2052104" y="159583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3" name="Oval 20"/>
          <p:cNvSpPr>
            <a:spLocks noChangeArrowheads="1"/>
          </p:cNvSpPr>
          <p:nvPr/>
        </p:nvSpPr>
        <p:spPr bwMode="auto">
          <a:xfrm>
            <a:off x="2066391" y="161011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4" name="Oval 21"/>
          <p:cNvSpPr>
            <a:spLocks noChangeArrowheads="1"/>
          </p:cNvSpPr>
          <p:nvPr/>
        </p:nvSpPr>
        <p:spPr bwMode="auto">
          <a:xfrm>
            <a:off x="2107666" y="165933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5" name="Oval 22"/>
          <p:cNvSpPr>
            <a:spLocks noChangeArrowheads="1"/>
          </p:cNvSpPr>
          <p:nvPr/>
        </p:nvSpPr>
        <p:spPr bwMode="auto">
          <a:xfrm>
            <a:off x="2145766" y="1703781"/>
            <a:ext cx="50800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" name="Oval 23"/>
          <p:cNvSpPr>
            <a:spLocks noChangeArrowheads="1"/>
          </p:cNvSpPr>
          <p:nvPr/>
        </p:nvSpPr>
        <p:spPr bwMode="auto">
          <a:xfrm>
            <a:off x="2196566" y="1726006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7" name="Oval 24"/>
          <p:cNvSpPr>
            <a:spLocks noChangeArrowheads="1"/>
          </p:cNvSpPr>
          <p:nvPr/>
        </p:nvSpPr>
        <p:spPr bwMode="auto">
          <a:xfrm>
            <a:off x="2209266" y="1733943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8" name="Oval 25"/>
          <p:cNvSpPr>
            <a:spLocks noChangeArrowheads="1"/>
          </p:cNvSpPr>
          <p:nvPr/>
        </p:nvSpPr>
        <p:spPr bwMode="auto">
          <a:xfrm>
            <a:off x="2309279" y="1786331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9" name="Oval 26"/>
          <p:cNvSpPr>
            <a:spLocks noChangeArrowheads="1"/>
          </p:cNvSpPr>
          <p:nvPr/>
        </p:nvSpPr>
        <p:spPr bwMode="auto">
          <a:xfrm>
            <a:off x="2323566" y="18053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0" name="Oval 27"/>
          <p:cNvSpPr>
            <a:spLocks noChangeArrowheads="1"/>
          </p:cNvSpPr>
          <p:nvPr/>
        </p:nvSpPr>
        <p:spPr bwMode="auto">
          <a:xfrm>
            <a:off x="2380716" y="1843481"/>
            <a:ext cx="47625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1" name="Oval 28"/>
          <p:cNvSpPr>
            <a:spLocks noChangeArrowheads="1"/>
          </p:cNvSpPr>
          <p:nvPr/>
        </p:nvSpPr>
        <p:spPr bwMode="auto">
          <a:xfrm>
            <a:off x="2387066" y="183871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2" name="Oval 29"/>
          <p:cNvSpPr>
            <a:spLocks noChangeArrowheads="1"/>
          </p:cNvSpPr>
          <p:nvPr/>
        </p:nvSpPr>
        <p:spPr bwMode="auto">
          <a:xfrm>
            <a:off x="2421991" y="1860943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3" name="Oval 30"/>
          <p:cNvSpPr>
            <a:spLocks noChangeArrowheads="1"/>
          </p:cNvSpPr>
          <p:nvPr/>
        </p:nvSpPr>
        <p:spPr bwMode="auto">
          <a:xfrm>
            <a:off x="2463266" y="1895868"/>
            <a:ext cx="47625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4" name="Oval 31"/>
          <p:cNvSpPr>
            <a:spLocks noChangeArrowheads="1"/>
          </p:cNvSpPr>
          <p:nvPr/>
        </p:nvSpPr>
        <p:spPr bwMode="auto">
          <a:xfrm>
            <a:off x="2488666" y="1891106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5" name="Oval 32"/>
          <p:cNvSpPr>
            <a:spLocks noChangeArrowheads="1"/>
          </p:cNvSpPr>
          <p:nvPr/>
        </p:nvSpPr>
        <p:spPr bwMode="auto">
          <a:xfrm>
            <a:off x="2502954" y="1895868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6" name="Oval 33"/>
          <p:cNvSpPr>
            <a:spLocks noChangeArrowheads="1"/>
          </p:cNvSpPr>
          <p:nvPr/>
        </p:nvSpPr>
        <p:spPr bwMode="auto">
          <a:xfrm>
            <a:off x="2577566" y="1967306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" name="Oval 34"/>
          <p:cNvSpPr>
            <a:spLocks noChangeArrowheads="1"/>
          </p:cNvSpPr>
          <p:nvPr/>
        </p:nvSpPr>
        <p:spPr bwMode="auto">
          <a:xfrm>
            <a:off x="2728379" y="2011756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8" name="Oval 35"/>
          <p:cNvSpPr>
            <a:spLocks noChangeArrowheads="1"/>
          </p:cNvSpPr>
          <p:nvPr/>
        </p:nvSpPr>
        <p:spPr bwMode="auto">
          <a:xfrm>
            <a:off x="2764891" y="2030806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9" name="Oval 36"/>
          <p:cNvSpPr>
            <a:spLocks noChangeArrowheads="1"/>
          </p:cNvSpPr>
          <p:nvPr/>
        </p:nvSpPr>
        <p:spPr bwMode="auto">
          <a:xfrm>
            <a:off x="2910941" y="2157806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0" name="Oval 37"/>
          <p:cNvSpPr>
            <a:spLocks noChangeArrowheads="1"/>
          </p:cNvSpPr>
          <p:nvPr/>
        </p:nvSpPr>
        <p:spPr bwMode="auto">
          <a:xfrm>
            <a:off x="2899829" y="2146693"/>
            <a:ext cx="47625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1" name="Oval 38"/>
          <p:cNvSpPr>
            <a:spLocks noChangeArrowheads="1"/>
          </p:cNvSpPr>
          <p:nvPr/>
        </p:nvSpPr>
        <p:spPr bwMode="auto">
          <a:xfrm>
            <a:off x="3026829" y="224353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2" name="Oval 39"/>
          <p:cNvSpPr>
            <a:spLocks noChangeArrowheads="1"/>
          </p:cNvSpPr>
          <p:nvPr/>
        </p:nvSpPr>
        <p:spPr bwMode="auto">
          <a:xfrm>
            <a:off x="3258604" y="2329256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3" name="Oval 40"/>
          <p:cNvSpPr>
            <a:spLocks noChangeArrowheads="1"/>
          </p:cNvSpPr>
          <p:nvPr/>
        </p:nvSpPr>
        <p:spPr bwMode="auto">
          <a:xfrm>
            <a:off x="3468154" y="2505468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4" name="Oval 41"/>
          <p:cNvSpPr>
            <a:spLocks noChangeArrowheads="1"/>
          </p:cNvSpPr>
          <p:nvPr/>
        </p:nvSpPr>
        <p:spPr bwMode="auto">
          <a:xfrm>
            <a:off x="3650716" y="2576906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5" name="Oval 42"/>
          <p:cNvSpPr>
            <a:spLocks noChangeArrowheads="1"/>
          </p:cNvSpPr>
          <p:nvPr/>
        </p:nvSpPr>
        <p:spPr bwMode="auto">
          <a:xfrm>
            <a:off x="3907891" y="262929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6" name="Oval 43"/>
          <p:cNvSpPr>
            <a:spLocks noChangeArrowheads="1"/>
          </p:cNvSpPr>
          <p:nvPr/>
        </p:nvSpPr>
        <p:spPr bwMode="auto">
          <a:xfrm>
            <a:off x="3934879" y="266263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7" name="Oval 44"/>
          <p:cNvSpPr>
            <a:spLocks noChangeArrowheads="1"/>
          </p:cNvSpPr>
          <p:nvPr/>
        </p:nvSpPr>
        <p:spPr bwMode="auto">
          <a:xfrm>
            <a:off x="4050766" y="2703906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8" name="Oval 45"/>
          <p:cNvSpPr>
            <a:spLocks noChangeArrowheads="1"/>
          </p:cNvSpPr>
          <p:nvPr/>
        </p:nvSpPr>
        <p:spPr bwMode="auto">
          <a:xfrm>
            <a:off x="4131729" y="2749943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9" name="Oval 46"/>
          <p:cNvSpPr>
            <a:spLocks noChangeArrowheads="1"/>
          </p:cNvSpPr>
          <p:nvPr/>
        </p:nvSpPr>
        <p:spPr bwMode="auto">
          <a:xfrm>
            <a:off x="4206341" y="279439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0" name="Oval 47"/>
          <p:cNvSpPr>
            <a:spLocks noChangeArrowheads="1"/>
          </p:cNvSpPr>
          <p:nvPr/>
        </p:nvSpPr>
        <p:spPr bwMode="auto">
          <a:xfrm>
            <a:off x="4319054" y="2851543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1" name="Oval 48"/>
          <p:cNvSpPr>
            <a:spLocks noChangeArrowheads="1"/>
          </p:cNvSpPr>
          <p:nvPr/>
        </p:nvSpPr>
        <p:spPr bwMode="auto">
          <a:xfrm>
            <a:off x="4633379" y="2981718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2" name="Oval 49"/>
          <p:cNvSpPr>
            <a:spLocks noChangeArrowheads="1"/>
          </p:cNvSpPr>
          <p:nvPr/>
        </p:nvSpPr>
        <p:spPr bwMode="auto">
          <a:xfrm>
            <a:off x="4846104" y="311983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Oval 50"/>
          <p:cNvSpPr>
            <a:spLocks noChangeArrowheads="1"/>
          </p:cNvSpPr>
          <p:nvPr/>
        </p:nvSpPr>
        <p:spPr bwMode="auto">
          <a:xfrm>
            <a:off x="4893729" y="3132531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4" name="Oval 51"/>
          <p:cNvSpPr>
            <a:spLocks noChangeArrowheads="1"/>
          </p:cNvSpPr>
          <p:nvPr/>
        </p:nvSpPr>
        <p:spPr bwMode="auto">
          <a:xfrm>
            <a:off x="4909604" y="3154756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5" name="Oval 52"/>
          <p:cNvSpPr>
            <a:spLocks noChangeArrowheads="1"/>
          </p:cNvSpPr>
          <p:nvPr/>
        </p:nvSpPr>
        <p:spPr bwMode="auto">
          <a:xfrm>
            <a:off x="5084229" y="3237306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6" name="Oval 53"/>
          <p:cNvSpPr>
            <a:spLocks noChangeArrowheads="1"/>
          </p:cNvSpPr>
          <p:nvPr/>
        </p:nvSpPr>
        <p:spPr bwMode="auto">
          <a:xfrm>
            <a:off x="5222341" y="3262706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" name="Oval 54"/>
          <p:cNvSpPr>
            <a:spLocks noChangeArrowheads="1"/>
          </p:cNvSpPr>
          <p:nvPr/>
        </p:nvSpPr>
        <p:spPr bwMode="auto">
          <a:xfrm>
            <a:off x="5489041" y="3311918"/>
            <a:ext cx="50800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8" name="Oval 55"/>
          <p:cNvSpPr>
            <a:spLocks noChangeArrowheads="1"/>
          </p:cNvSpPr>
          <p:nvPr/>
        </p:nvSpPr>
        <p:spPr bwMode="auto">
          <a:xfrm>
            <a:off x="5666841" y="33595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9" name="Oval 56"/>
          <p:cNvSpPr>
            <a:spLocks noChangeArrowheads="1"/>
          </p:cNvSpPr>
          <p:nvPr/>
        </p:nvSpPr>
        <p:spPr bwMode="auto">
          <a:xfrm>
            <a:off x="5701766" y="3383356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0" name="Oval 57"/>
          <p:cNvSpPr>
            <a:spLocks noChangeArrowheads="1"/>
          </p:cNvSpPr>
          <p:nvPr/>
        </p:nvSpPr>
        <p:spPr bwMode="auto">
          <a:xfrm>
            <a:off x="5917666" y="3383356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1" name="Oval 58"/>
          <p:cNvSpPr>
            <a:spLocks noChangeArrowheads="1"/>
          </p:cNvSpPr>
          <p:nvPr/>
        </p:nvSpPr>
        <p:spPr bwMode="auto">
          <a:xfrm>
            <a:off x="5966879" y="3408756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2" name="Oval 59"/>
          <p:cNvSpPr>
            <a:spLocks noChangeArrowheads="1"/>
          </p:cNvSpPr>
          <p:nvPr/>
        </p:nvSpPr>
        <p:spPr bwMode="auto">
          <a:xfrm>
            <a:off x="6000216" y="3408756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3" name="Oval 60"/>
          <p:cNvSpPr>
            <a:spLocks noChangeArrowheads="1"/>
          </p:cNvSpPr>
          <p:nvPr/>
        </p:nvSpPr>
        <p:spPr bwMode="auto">
          <a:xfrm>
            <a:off x="6036729" y="3413518"/>
            <a:ext cx="52388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4" name="Oval 61"/>
          <p:cNvSpPr>
            <a:spLocks noChangeArrowheads="1"/>
          </p:cNvSpPr>
          <p:nvPr/>
        </p:nvSpPr>
        <p:spPr bwMode="auto">
          <a:xfrm>
            <a:off x="6066891" y="3408756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5" name="Oval 62"/>
          <p:cNvSpPr>
            <a:spLocks noChangeArrowheads="1"/>
          </p:cNvSpPr>
          <p:nvPr/>
        </p:nvSpPr>
        <p:spPr bwMode="auto">
          <a:xfrm>
            <a:off x="6141504" y="3424631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6" name="Oval 63"/>
          <p:cNvSpPr>
            <a:spLocks noChangeArrowheads="1"/>
          </p:cNvSpPr>
          <p:nvPr/>
        </p:nvSpPr>
        <p:spPr bwMode="auto">
          <a:xfrm>
            <a:off x="6174841" y="3424631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" name="Oval 64"/>
          <p:cNvSpPr>
            <a:spLocks noChangeArrowheads="1"/>
          </p:cNvSpPr>
          <p:nvPr/>
        </p:nvSpPr>
        <p:spPr bwMode="auto">
          <a:xfrm>
            <a:off x="6212941" y="3435743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8" name="Oval 65"/>
          <p:cNvSpPr>
            <a:spLocks noChangeArrowheads="1"/>
          </p:cNvSpPr>
          <p:nvPr/>
        </p:nvSpPr>
        <p:spPr bwMode="auto">
          <a:xfrm>
            <a:off x="6254216" y="345003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9" name="Oval 66"/>
          <p:cNvSpPr>
            <a:spLocks noChangeArrowheads="1"/>
          </p:cNvSpPr>
          <p:nvPr/>
        </p:nvSpPr>
        <p:spPr bwMode="auto">
          <a:xfrm>
            <a:off x="6339941" y="3480193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0" name="Oval 67"/>
          <p:cNvSpPr>
            <a:spLocks noChangeArrowheads="1"/>
          </p:cNvSpPr>
          <p:nvPr/>
        </p:nvSpPr>
        <p:spPr bwMode="auto">
          <a:xfrm>
            <a:off x="6339941" y="350241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1" name="Oval 68"/>
          <p:cNvSpPr>
            <a:spLocks noChangeArrowheads="1"/>
          </p:cNvSpPr>
          <p:nvPr/>
        </p:nvSpPr>
        <p:spPr bwMode="auto">
          <a:xfrm>
            <a:off x="6358991" y="3502418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2" name="Oval 69"/>
          <p:cNvSpPr>
            <a:spLocks noChangeArrowheads="1"/>
          </p:cNvSpPr>
          <p:nvPr/>
        </p:nvSpPr>
        <p:spPr bwMode="auto">
          <a:xfrm>
            <a:off x="6373279" y="3507181"/>
            <a:ext cx="52388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3" name="Oval 70"/>
          <p:cNvSpPr>
            <a:spLocks noChangeArrowheads="1"/>
          </p:cNvSpPr>
          <p:nvPr/>
        </p:nvSpPr>
        <p:spPr bwMode="auto">
          <a:xfrm>
            <a:off x="6392329" y="3507181"/>
            <a:ext cx="49213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4" name="Oval 71"/>
          <p:cNvSpPr>
            <a:spLocks noChangeArrowheads="1"/>
          </p:cNvSpPr>
          <p:nvPr/>
        </p:nvSpPr>
        <p:spPr bwMode="auto">
          <a:xfrm>
            <a:off x="6403441" y="3507181"/>
            <a:ext cx="52388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5" name="Oval 72"/>
          <p:cNvSpPr>
            <a:spLocks noChangeArrowheads="1"/>
          </p:cNvSpPr>
          <p:nvPr/>
        </p:nvSpPr>
        <p:spPr bwMode="auto">
          <a:xfrm>
            <a:off x="6417729" y="3502418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6" name="Oval 73"/>
          <p:cNvSpPr>
            <a:spLocks noChangeArrowheads="1"/>
          </p:cNvSpPr>
          <p:nvPr/>
        </p:nvSpPr>
        <p:spPr bwMode="auto">
          <a:xfrm>
            <a:off x="6447891" y="35246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" name="Oval 74"/>
          <p:cNvSpPr>
            <a:spLocks noChangeArrowheads="1"/>
          </p:cNvSpPr>
          <p:nvPr/>
        </p:nvSpPr>
        <p:spPr bwMode="auto">
          <a:xfrm>
            <a:off x="6474879" y="3529406"/>
            <a:ext cx="47625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" name="Oval 75"/>
          <p:cNvSpPr>
            <a:spLocks noChangeArrowheads="1"/>
          </p:cNvSpPr>
          <p:nvPr/>
        </p:nvSpPr>
        <p:spPr bwMode="auto">
          <a:xfrm>
            <a:off x="6489166" y="35246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9" name="Oval 76"/>
          <p:cNvSpPr>
            <a:spLocks noChangeArrowheads="1"/>
          </p:cNvSpPr>
          <p:nvPr/>
        </p:nvSpPr>
        <p:spPr bwMode="auto">
          <a:xfrm>
            <a:off x="6492341" y="3521468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0" name="Oval 77"/>
          <p:cNvSpPr>
            <a:spLocks noChangeArrowheads="1"/>
          </p:cNvSpPr>
          <p:nvPr/>
        </p:nvSpPr>
        <p:spPr bwMode="auto">
          <a:xfrm>
            <a:off x="6533616" y="354686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1" name="Oval 78"/>
          <p:cNvSpPr>
            <a:spLocks noChangeArrowheads="1"/>
          </p:cNvSpPr>
          <p:nvPr/>
        </p:nvSpPr>
        <p:spPr bwMode="auto">
          <a:xfrm>
            <a:off x="6555841" y="3546868"/>
            <a:ext cx="52388" cy="5397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2" name="Oval 79"/>
          <p:cNvSpPr>
            <a:spLocks noChangeArrowheads="1"/>
          </p:cNvSpPr>
          <p:nvPr/>
        </p:nvSpPr>
        <p:spPr bwMode="auto">
          <a:xfrm>
            <a:off x="6582829" y="3546868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3" name="Oval 80"/>
          <p:cNvSpPr>
            <a:spLocks noChangeArrowheads="1"/>
          </p:cNvSpPr>
          <p:nvPr/>
        </p:nvSpPr>
        <p:spPr bwMode="auto">
          <a:xfrm>
            <a:off x="6601879" y="3565918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4" name="Oval 81"/>
          <p:cNvSpPr>
            <a:spLocks noChangeArrowheads="1"/>
          </p:cNvSpPr>
          <p:nvPr/>
        </p:nvSpPr>
        <p:spPr bwMode="auto">
          <a:xfrm>
            <a:off x="6612991" y="3565918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5" name="Oval 82"/>
          <p:cNvSpPr>
            <a:spLocks noChangeArrowheads="1"/>
          </p:cNvSpPr>
          <p:nvPr/>
        </p:nvSpPr>
        <p:spPr bwMode="auto">
          <a:xfrm>
            <a:off x="6728879" y="3592906"/>
            <a:ext cx="52388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6" name="Oval 83"/>
          <p:cNvSpPr>
            <a:spLocks noChangeArrowheads="1"/>
          </p:cNvSpPr>
          <p:nvPr/>
        </p:nvSpPr>
        <p:spPr bwMode="auto">
          <a:xfrm>
            <a:off x="6751104" y="3592906"/>
            <a:ext cx="47625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7" name="Oval 84"/>
          <p:cNvSpPr>
            <a:spLocks noChangeArrowheads="1"/>
          </p:cNvSpPr>
          <p:nvPr/>
        </p:nvSpPr>
        <p:spPr bwMode="auto">
          <a:xfrm>
            <a:off x="6762216" y="3623068"/>
            <a:ext cx="49213" cy="52388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8" name="Oval 85"/>
          <p:cNvSpPr>
            <a:spLocks noChangeArrowheads="1"/>
          </p:cNvSpPr>
          <p:nvPr/>
        </p:nvSpPr>
        <p:spPr bwMode="auto">
          <a:xfrm>
            <a:off x="6798729" y="3626243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9" name="Oval 86"/>
          <p:cNvSpPr>
            <a:spLocks noChangeArrowheads="1"/>
          </p:cNvSpPr>
          <p:nvPr/>
        </p:nvSpPr>
        <p:spPr bwMode="auto">
          <a:xfrm>
            <a:off x="6817779" y="3656406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0" name="Oval 87"/>
          <p:cNvSpPr>
            <a:spLocks noChangeArrowheads="1"/>
          </p:cNvSpPr>
          <p:nvPr/>
        </p:nvSpPr>
        <p:spPr bwMode="auto">
          <a:xfrm>
            <a:off x="6878104" y="3656406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1" name="Oval 88"/>
          <p:cNvSpPr>
            <a:spLocks noChangeArrowheads="1"/>
          </p:cNvSpPr>
          <p:nvPr/>
        </p:nvSpPr>
        <p:spPr bwMode="auto">
          <a:xfrm>
            <a:off x="7001929" y="3659581"/>
            <a:ext cx="50800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2" name="Oval 89"/>
          <p:cNvSpPr>
            <a:spLocks noChangeArrowheads="1"/>
          </p:cNvSpPr>
          <p:nvPr/>
        </p:nvSpPr>
        <p:spPr bwMode="auto">
          <a:xfrm>
            <a:off x="7008279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3" name="Oval 90"/>
          <p:cNvSpPr>
            <a:spLocks noChangeArrowheads="1"/>
          </p:cNvSpPr>
          <p:nvPr/>
        </p:nvSpPr>
        <p:spPr bwMode="auto">
          <a:xfrm>
            <a:off x="7030504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4" name="Oval 91"/>
          <p:cNvSpPr>
            <a:spLocks noChangeArrowheads="1"/>
          </p:cNvSpPr>
          <p:nvPr/>
        </p:nvSpPr>
        <p:spPr bwMode="auto">
          <a:xfrm>
            <a:off x="7049554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5" name="Oval 92"/>
          <p:cNvSpPr>
            <a:spLocks noChangeArrowheads="1"/>
          </p:cNvSpPr>
          <p:nvPr/>
        </p:nvSpPr>
        <p:spPr bwMode="auto">
          <a:xfrm>
            <a:off x="7082891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6" name="Oval 93"/>
          <p:cNvSpPr>
            <a:spLocks noChangeArrowheads="1"/>
          </p:cNvSpPr>
          <p:nvPr/>
        </p:nvSpPr>
        <p:spPr bwMode="auto">
          <a:xfrm>
            <a:off x="7179729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7" name="Oval 94"/>
          <p:cNvSpPr>
            <a:spLocks noChangeArrowheads="1"/>
          </p:cNvSpPr>
          <p:nvPr/>
        </p:nvSpPr>
        <p:spPr bwMode="auto">
          <a:xfrm>
            <a:off x="7247991" y="365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" name="Oval 95"/>
          <p:cNvSpPr>
            <a:spLocks noChangeArrowheads="1"/>
          </p:cNvSpPr>
          <p:nvPr/>
        </p:nvSpPr>
        <p:spPr bwMode="auto">
          <a:xfrm>
            <a:off x="7267041" y="365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9" name="Oval 96"/>
          <p:cNvSpPr>
            <a:spLocks noChangeArrowheads="1"/>
          </p:cNvSpPr>
          <p:nvPr/>
        </p:nvSpPr>
        <p:spPr bwMode="auto">
          <a:xfrm>
            <a:off x="7281329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0" name="Oval 97"/>
          <p:cNvSpPr>
            <a:spLocks noChangeArrowheads="1"/>
          </p:cNvSpPr>
          <p:nvPr/>
        </p:nvSpPr>
        <p:spPr bwMode="auto">
          <a:xfrm>
            <a:off x="7292441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1" name="Oval 98"/>
          <p:cNvSpPr>
            <a:spLocks noChangeArrowheads="1"/>
          </p:cNvSpPr>
          <p:nvPr/>
        </p:nvSpPr>
        <p:spPr bwMode="auto">
          <a:xfrm>
            <a:off x="7348004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Oval 99"/>
          <p:cNvSpPr>
            <a:spLocks noChangeArrowheads="1"/>
          </p:cNvSpPr>
          <p:nvPr/>
        </p:nvSpPr>
        <p:spPr bwMode="auto">
          <a:xfrm>
            <a:off x="7382929" y="365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3" name="Oval 100"/>
          <p:cNvSpPr>
            <a:spLocks noChangeArrowheads="1"/>
          </p:cNvSpPr>
          <p:nvPr/>
        </p:nvSpPr>
        <p:spPr bwMode="auto">
          <a:xfrm>
            <a:off x="7389279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4" name="Oval 101"/>
          <p:cNvSpPr>
            <a:spLocks noChangeArrowheads="1"/>
          </p:cNvSpPr>
          <p:nvPr/>
        </p:nvSpPr>
        <p:spPr bwMode="auto">
          <a:xfrm>
            <a:off x="7405154" y="365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5" name="Oval 102"/>
          <p:cNvSpPr>
            <a:spLocks noChangeArrowheads="1"/>
          </p:cNvSpPr>
          <p:nvPr/>
        </p:nvSpPr>
        <p:spPr bwMode="auto">
          <a:xfrm>
            <a:off x="7449604" y="365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6" name="Oval 103"/>
          <p:cNvSpPr>
            <a:spLocks noChangeArrowheads="1"/>
          </p:cNvSpPr>
          <p:nvPr/>
        </p:nvSpPr>
        <p:spPr bwMode="auto">
          <a:xfrm>
            <a:off x="7524216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7" name="Oval 104"/>
          <p:cNvSpPr>
            <a:spLocks noChangeArrowheads="1"/>
          </p:cNvSpPr>
          <p:nvPr/>
        </p:nvSpPr>
        <p:spPr bwMode="auto">
          <a:xfrm>
            <a:off x="7543266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" name="Oval 105"/>
          <p:cNvSpPr>
            <a:spLocks noChangeArrowheads="1"/>
          </p:cNvSpPr>
          <p:nvPr/>
        </p:nvSpPr>
        <p:spPr bwMode="auto">
          <a:xfrm>
            <a:off x="7602004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9" name="Oval 106"/>
          <p:cNvSpPr>
            <a:spLocks noChangeArrowheads="1"/>
          </p:cNvSpPr>
          <p:nvPr/>
        </p:nvSpPr>
        <p:spPr bwMode="auto">
          <a:xfrm>
            <a:off x="7665504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0" name="Oval 107"/>
          <p:cNvSpPr>
            <a:spLocks noChangeArrowheads="1"/>
          </p:cNvSpPr>
          <p:nvPr/>
        </p:nvSpPr>
        <p:spPr bwMode="auto">
          <a:xfrm>
            <a:off x="7811554" y="365958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1" name="Oval 108"/>
          <p:cNvSpPr>
            <a:spLocks noChangeArrowheads="1"/>
          </p:cNvSpPr>
          <p:nvPr/>
        </p:nvSpPr>
        <p:spPr bwMode="auto">
          <a:xfrm>
            <a:off x="7927441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2" name="Oval 109"/>
          <p:cNvSpPr>
            <a:spLocks noChangeArrowheads="1"/>
          </p:cNvSpPr>
          <p:nvPr/>
        </p:nvSpPr>
        <p:spPr bwMode="auto">
          <a:xfrm>
            <a:off x="7960779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3" name="Oval 110"/>
          <p:cNvSpPr>
            <a:spLocks noChangeArrowheads="1"/>
          </p:cNvSpPr>
          <p:nvPr/>
        </p:nvSpPr>
        <p:spPr bwMode="auto">
          <a:xfrm>
            <a:off x="8192554" y="3659581"/>
            <a:ext cx="49213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4" name="Oval 111"/>
          <p:cNvSpPr>
            <a:spLocks noChangeArrowheads="1"/>
          </p:cNvSpPr>
          <p:nvPr/>
        </p:nvSpPr>
        <p:spPr bwMode="auto">
          <a:xfrm>
            <a:off x="3333216" y="2389581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5" name="Oval 112"/>
          <p:cNvSpPr>
            <a:spLocks noChangeArrowheads="1"/>
          </p:cNvSpPr>
          <p:nvPr/>
        </p:nvSpPr>
        <p:spPr bwMode="auto">
          <a:xfrm>
            <a:off x="2496604" y="1899043"/>
            <a:ext cx="47625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6" name="Oval 113"/>
          <p:cNvSpPr>
            <a:spLocks noChangeArrowheads="1"/>
          </p:cNvSpPr>
          <p:nvPr/>
        </p:nvSpPr>
        <p:spPr bwMode="auto">
          <a:xfrm>
            <a:off x="2406116" y="1843481"/>
            <a:ext cx="52388" cy="47625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7" name="Freeform 114"/>
          <p:cNvSpPr>
            <a:spLocks/>
          </p:cNvSpPr>
          <p:nvPr/>
        </p:nvSpPr>
        <p:spPr bwMode="auto">
          <a:xfrm>
            <a:off x="1828266" y="1494231"/>
            <a:ext cx="55563" cy="49213"/>
          </a:xfrm>
          <a:custGeom>
            <a:avLst/>
            <a:gdLst>
              <a:gd name="T0" fmla="*/ 0 w 35"/>
              <a:gd name="T1" fmla="*/ 31 h 31"/>
              <a:gd name="T2" fmla="*/ 18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8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" name="Freeform 115"/>
          <p:cNvSpPr>
            <a:spLocks/>
          </p:cNvSpPr>
          <p:nvPr/>
        </p:nvSpPr>
        <p:spPr bwMode="auto">
          <a:xfrm>
            <a:off x="1659991" y="1486293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" name="Freeform 116"/>
          <p:cNvSpPr>
            <a:spLocks/>
          </p:cNvSpPr>
          <p:nvPr/>
        </p:nvSpPr>
        <p:spPr bwMode="auto">
          <a:xfrm>
            <a:off x="1596491" y="1486293"/>
            <a:ext cx="55563" cy="49213"/>
          </a:xfrm>
          <a:custGeom>
            <a:avLst/>
            <a:gdLst>
              <a:gd name="T0" fmla="*/ 0 w 35"/>
              <a:gd name="T1" fmla="*/ 31 h 31"/>
              <a:gd name="T2" fmla="*/ 18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8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0" name="Freeform 117"/>
          <p:cNvSpPr>
            <a:spLocks/>
          </p:cNvSpPr>
          <p:nvPr/>
        </p:nvSpPr>
        <p:spPr bwMode="auto">
          <a:xfrm>
            <a:off x="1577441" y="1486293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1" name="Freeform 118"/>
          <p:cNvSpPr>
            <a:spLocks/>
          </p:cNvSpPr>
          <p:nvPr/>
        </p:nvSpPr>
        <p:spPr bwMode="auto">
          <a:xfrm>
            <a:off x="1913991" y="1505343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2" name="Freeform 119"/>
          <p:cNvSpPr>
            <a:spLocks/>
          </p:cNvSpPr>
          <p:nvPr/>
        </p:nvSpPr>
        <p:spPr bwMode="auto">
          <a:xfrm>
            <a:off x="1999716" y="1535506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3" name="Freeform 120"/>
          <p:cNvSpPr>
            <a:spLocks/>
          </p:cNvSpPr>
          <p:nvPr/>
        </p:nvSpPr>
        <p:spPr bwMode="auto">
          <a:xfrm>
            <a:off x="2074329" y="1573606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4" name="Freeform 121"/>
          <p:cNvSpPr>
            <a:spLocks/>
          </p:cNvSpPr>
          <p:nvPr/>
        </p:nvSpPr>
        <p:spPr bwMode="auto">
          <a:xfrm>
            <a:off x="2099729" y="1592656"/>
            <a:ext cx="57150" cy="47625"/>
          </a:xfrm>
          <a:custGeom>
            <a:avLst/>
            <a:gdLst>
              <a:gd name="T0" fmla="*/ 0 w 36"/>
              <a:gd name="T1" fmla="*/ 30 h 30"/>
              <a:gd name="T2" fmla="*/ 19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9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5" name="Freeform 122"/>
          <p:cNvSpPr>
            <a:spLocks/>
          </p:cNvSpPr>
          <p:nvPr/>
        </p:nvSpPr>
        <p:spPr bwMode="auto">
          <a:xfrm>
            <a:off x="2209266" y="1656156"/>
            <a:ext cx="55563" cy="44450"/>
          </a:xfrm>
          <a:custGeom>
            <a:avLst/>
            <a:gdLst>
              <a:gd name="T0" fmla="*/ 0 w 35"/>
              <a:gd name="T1" fmla="*/ 28 h 28"/>
              <a:gd name="T2" fmla="*/ 18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8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6" name="Freeform 123"/>
          <p:cNvSpPr>
            <a:spLocks/>
          </p:cNvSpPr>
          <p:nvPr/>
        </p:nvSpPr>
        <p:spPr bwMode="auto">
          <a:xfrm>
            <a:off x="2290229" y="1673618"/>
            <a:ext cx="52388" cy="49213"/>
          </a:xfrm>
          <a:custGeom>
            <a:avLst/>
            <a:gdLst>
              <a:gd name="T0" fmla="*/ 0 w 33"/>
              <a:gd name="T1" fmla="*/ 31 h 31"/>
              <a:gd name="T2" fmla="*/ 17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7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7" name="Freeform 124"/>
          <p:cNvSpPr>
            <a:spLocks/>
          </p:cNvSpPr>
          <p:nvPr/>
        </p:nvSpPr>
        <p:spPr bwMode="auto">
          <a:xfrm>
            <a:off x="2320391" y="1686318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8" name="Freeform 125"/>
          <p:cNvSpPr>
            <a:spLocks/>
          </p:cNvSpPr>
          <p:nvPr/>
        </p:nvSpPr>
        <p:spPr bwMode="auto">
          <a:xfrm>
            <a:off x="2110841" y="1599006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" name="Freeform 126"/>
          <p:cNvSpPr>
            <a:spLocks/>
          </p:cNvSpPr>
          <p:nvPr/>
        </p:nvSpPr>
        <p:spPr bwMode="auto">
          <a:xfrm>
            <a:off x="2458504" y="1745056"/>
            <a:ext cx="55563" cy="46038"/>
          </a:xfrm>
          <a:custGeom>
            <a:avLst/>
            <a:gdLst>
              <a:gd name="T0" fmla="*/ 0 w 35"/>
              <a:gd name="T1" fmla="*/ 29 h 29"/>
              <a:gd name="T2" fmla="*/ 17 w 35"/>
              <a:gd name="T3" fmla="*/ 0 h 29"/>
              <a:gd name="T4" fmla="*/ 35 w 35"/>
              <a:gd name="T5" fmla="*/ 29 h 29"/>
              <a:gd name="T6" fmla="*/ 0 w 35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9">
                <a:moveTo>
                  <a:pt x="0" y="29"/>
                </a:moveTo>
                <a:lnTo>
                  <a:pt x="17" y="0"/>
                </a:lnTo>
                <a:lnTo>
                  <a:pt x="35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0" name="Freeform 127"/>
          <p:cNvSpPr>
            <a:spLocks/>
          </p:cNvSpPr>
          <p:nvPr/>
        </p:nvSpPr>
        <p:spPr bwMode="auto">
          <a:xfrm>
            <a:off x="2480729" y="1756168"/>
            <a:ext cx="57150" cy="46038"/>
          </a:xfrm>
          <a:custGeom>
            <a:avLst/>
            <a:gdLst>
              <a:gd name="T0" fmla="*/ 0 w 36"/>
              <a:gd name="T1" fmla="*/ 29 h 29"/>
              <a:gd name="T2" fmla="*/ 19 w 36"/>
              <a:gd name="T3" fmla="*/ 0 h 29"/>
              <a:gd name="T4" fmla="*/ 36 w 36"/>
              <a:gd name="T5" fmla="*/ 29 h 29"/>
              <a:gd name="T6" fmla="*/ 0 w 36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0" y="29"/>
                </a:moveTo>
                <a:lnTo>
                  <a:pt x="19" y="0"/>
                </a:lnTo>
                <a:lnTo>
                  <a:pt x="36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1" name="Freeform 128"/>
          <p:cNvSpPr>
            <a:spLocks/>
          </p:cNvSpPr>
          <p:nvPr/>
        </p:nvSpPr>
        <p:spPr bwMode="auto">
          <a:xfrm>
            <a:off x="2522004" y="1794268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2" name="Freeform 129"/>
          <p:cNvSpPr>
            <a:spLocks/>
          </p:cNvSpPr>
          <p:nvPr/>
        </p:nvSpPr>
        <p:spPr bwMode="auto">
          <a:xfrm>
            <a:off x="2574391" y="1805381"/>
            <a:ext cx="55563" cy="49213"/>
          </a:xfrm>
          <a:custGeom>
            <a:avLst/>
            <a:gdLst>
              <a:gd name="T0" fmla="*/ 0 w 35"/>
              <a:gd name="T1" fmla="*/ 31 h 31"/>
              <a:gd name="T2" fmla="*/ 17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7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3" name="Freeform 130"/>
          <p:cNvSpPr>
            <a:spLocks/>
          </p:cNvSpPr>
          <p:nvPr/>
        </p:nvSpPr>
        <p:spPr bwMode="auto">
          <a:xfrm>
            <a:off x="2637891" y="1843481"/>
            <a:ext cx="55563" cy="44450"/>
          </a:xfrm>
          <a:custGeom>
            <a:avLst/>
            <a:gdLst>
              <a:gd name="T0" fmla="*/ 0 w 35"/>
              <a:gd name="T1" fmla="*/ 28 h 28"/>
              <a:gd name="T2" fmla="*/ 17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7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4" name="Freeform 131"/>
          <p:cNvSpPr>
            <a:spLocks/>
          </p:cNvSpPr>
          <p:nvPr/>
        </p:nvSpPr>
        <p:spPr bwMode="auto">
          <a:xfrm>
            <a:off x="2709329" y="1879993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5" name="Freeform 132"/>
          <p:cNvSpPr>
            <a:spLocks/>
          </p:cNvSpPr>
          <p:nvPr/>
        </p:nvSpPr>
        <p:spPr bwMode="auto">
          <a:xfrm>
            <a:off x="2753779" y="1932381"/>
            <a:ext cx="55563" cy="46038"/>
          </a:xfrm>
          <a:custGeom>
            <a:avLst/>
            <a:gdLst>
              <a:gd name="T0" fmla="*/ 0 w 35"/>
              <a:gd name="T1" fmla="*/ 29 h 29"/>
              <a:gd name="T2" fmla="*/ 17 w 35"/>
              <a:gd name="T3" fmla="*/ 0 h 29"/>
              <a:gd name="T4" fmla="*/ 35 w 35"/>
              <a:gd name="T5" fmla="*/ 29 h 29"/>
              <a:gd name="T6" fmla="*/ 0 w 35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9">
                <a:moveTo>
                  <a:pt x="0" y="29"/>
                </a:moveTo>
                <a:lnTo>
                  <a:pt x="17" y="0"/>
                </a:lnTo>
                <a:lnTo>
                  <a:pt x="35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6" name="Freeform 133"/>
          <p:cNvSpPr>
            <a:spLocks/>
          </p:cNvSpPr>
          <p:nvPr/>
        </p:nvSpPr>
        <p:spPr bwMode="auto">
          <a:xfrm>
            <a:off x="2825216" y="1948256"/>
            <a:ext cx="52388" cy="47625"/>
          </a:xfrm>
          <a:custGeom>
            <a:avLst/>
            <a:gdLst>
              <a:gd name="T0" fmla="*/ 0 w 33"/>
              <a:gd name="T1" fmla="*/ 30 h 30"/>
              <a:gd name="T2" fmla="*/ 16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6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7" name="Freeform 134"/>
          <p:cNvSpPr>
            <a:spLocks/>
          </p:cNvSpPr>
          <p:nvPr/>
        </p:nvSpPr>
        <p:spPr bwMode="auto">
          <a:xfrm>
            <a:off x="2831566" y="1951431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8" name="Freeform 135"/>
          <p:cNvSpPr>
            <a:spLocks/>
          </p:cNvSpPr>
          <p:nvPr/>
        </p:nvSpPr>
        <p:spPr bwMode="auto">
          <a:xfrm>
            <a:off x="2914116" y="1981593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" name="Freeform 136"/>
          <p:cNvSpPr>
            <a:spLocks/>
          </p:cNvSpPr>
          <p:nvPr/>
        </p:nvSpPr>
        <p:spPr bwMode="auto">
          <a:xfrm>
            <a:off x="2929991" y="1981593"/>
            <a:ext cx="55563" cy="49213"/>
          </a:xfrm>
          <a:custGeom>
            <a:avLst/>
            <a:gdLst>
              <a:gd name="T0" fmla="*/ 0 w 35"/>
              <a:gd name="T1" fmla="*/ 31 h 31"/>
              <a:gd name="T2" fmla="*/ 18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8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0" name="Freeform 137"/>
          <p:cNvSpPr>
            <a:spLocks/>
          </p:cNvSpPr>
          <p:nvPr/>
        </p:nvSpPr>
        <p:spPr bwMode="auto">
          <a:xfrm>
            <a:off x="3037941" y="2053031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1" name="Freeform 138"/>
          <p:cNvSpPr>
            <a:spLocks/>
          </p:cNvSpPr>
          <p:nvPr/>
        </p:nvSpPr>
        <p:spPr bwMode="auto">
          <a:xfrm>
            <a:off x="3168116" y="2113356"/>
            <a:ext cx="57150" cy="47625"/>
          </a:xfrm>
          <a:custGeom>
            <a:avLst/>
            <a:gdLst>
              <a:gd name="T0" fmla="*/ 0 w 36"/>
              <a:gd name="T1" fmla="*/ 30 h 30"/>
              <a:gd name="T2" fmla="*/ 19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9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2" name="Freeform 139"/>
          <p:cNvSpPr>
            <a:spLocks/>
          </p:cNvSpPr>
          <p:nvPr/>
        </p:nvSpPr>
        <p:spPr bwMode="auto">
          <a:xfrm>
            <a:off x="3242729" y="2130818"/>
            <a:ext cx="57150" cy="49213"/>
          </a:xfrm>
          <a:custGeom>
            <a:avLst/>
            <a:gdLst>
              <a:gd name="T0" fmla="*/ 0 w 36"/>
              <a:gd name="T1" fmla="*/ 31 h 31"/>
              <a:gd name="T2" fmla="*/ 17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7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3" name="Freeform 140"/>
          <p:cNvSpPr>
            <a:spLocks/>
          </p:cNvSpPr>
          <p:nvPr/>
        </p:nvSpPr>
        <p:spPr bwMode="auto">
          <a:xfrm>
            <a:off x="3631666" y="2337193"/>
            <a:ext cx="55563" cy="49213"/>
          </a:xfrm>
          <a:custGeom>
            <a:avLst/>
            <a:gdLst>
              <a:gd name="T0" fmla="*/ 0 w 35"/>
              <a:gd name="T1" fmla="*/ 31 h 31"/>
              <a:gd name="T2" fmla="*/ 17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7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4" name="Freeform 141"/>
          <p:cNvSpPr>
            <a:spLocks/>
          </p:cNvSpPr>
          <p:nvPr/>
        </p:nvSpPr>
        <p:spPr bwMode="auto">
          <a:xfrm>
            <a:off x="3761841" y="2356243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" name="Freeform 142"/>
          <p:cNvSpPr>
            <a:spLocks/>
          </p:cNvSpPr>
          <p:nvPr/>
        </p:nvSpPr>
        <p:spPr bwMode="auto">
          <a:xfrm>
            <a:off x="3833279" y="2389581"/>
            <a:ext cx="52388" cy="46038"/>
          </a:xfrm>
          <a:custGeom>
            <a:avLst/>
            <a:gdLst>
              <a:gd name="T0" fmla="*/ 0 w 33"/>
              <a:gd name="T1" fmla="*/ 29 h 29"/>
              <a:gd name="T2" fmla="*/ 17 w 33"/>
              <a:gd name="T3" fmla="*/ 0 h 29"/>
              <a:gd name="T4" fmla="*/ 33 w 33"/>
              <a:gd name="T5" fmla="*/ 29 h 29"/>
              <a:gd name="T6" fmla="*/ 0 w 33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9">
                <a:moveTo>
                  <a:pt x="0" y="29"/>
                </a:moveTo>
                <a:lnTo>
                  <a:pt x="17" y="0"/>
                </a:lnTo>
                <a:lnTo>
                  <a:pt x="33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6" name="Freeform 143"/>
          <p:cNvSpPr>
            <a:spLocks/>
          </p:cNvSpPr>
          <p:nvPr/>
        </p:nvSpPr>
        <p:spPr bwMode="auto">
          <a:xfrm>
            <a:off x="3934879" y="2408631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7" name="Freeform 144"/>
          <p:cNvSpPr>
            <a:spLocks/>
          </p:cNvSpPr>
          <p:nvPr/>
        </p:nvSpPr>
        <p:spPr bwMode="auto">
          <a:xfrm>
            <a:off x="3990441" y="2419743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8" name="Freeform 145"/>
          <p:cNvSpPr>
            <a:spLocks/>
          </p:cNvSpPr>
          <p:nvPr/>
        </p:nvSpPr>
        <p:spPr bwMode="auto">
          <a:xfrm>
            <a:off x="4004729" y="2416568"/>
            <a:ext cx="57150" cy="47625"/>
          </a:xfrm>
          <a:custGeom>
            <a:avLst/>
            <a:gdLst>
              <a:gd name="T0" fmla="*/ 0 w 36"/>
              <a:gd name="T1" fmla="*/ 30 h 30"/>
              <a:gd name="T2" fmla="*/ 19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9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" name="Freeform 146"/>
          <p:cNvSpPr>
            <a:spLocks/>
          </p:cNvSpPr>
          <p:nvPr/>
        </p:nvSpPr>
        <p:spPr bwMode="auto">
          <a:xfrm>
            <a:off x="4020604" y="2416568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" name="Freeform 147"/>
          <p:cNvSpPr>
            <a:spLocks/>
          </p:cNvSpPr>
          <p:nvPr/>
        </p:nvSpPr>
        <p:spPr bwMode="auto">
          <a:xfrm>
            <a:off x="4039654" y="2416568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1" name="Freeform 148"/>
          <p:cNvSpPr>
            <a:spLocks/>
          </p:cNvSpPr>
          <p:nvPr/>
        </p:nvSpPr>
        <p:spPr bwMode="auto">
          <a:xfrm>
            <a:off x="4057116" y="2419743"/>
            <a:ext cx="52388" cy="49213"/>
          </a:xfrm>
          <a:custGeom>
            <a:avLst/>
            <a:gdLst>
              <a:gd name="T0" fmla="*/ 0 w 33"/>
              <a:gd name="T1" fmla="*/ 31 h 31"/>
              <a:gd name="T2" fmla="*/ 17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7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2" name="Freeform 149"/>
          <p:cNvSpPr>
            <a:spLocks/>
          </p:cNvSpPr>
          <p:nvPr/>
        </p:nvSpPr>
        <p:spPr bwMode="auto">
          <a:xfrm>
            <a:off x="4087279" y="2419743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3" name="Freeform 150"/>
          <p:cNvSpPr>
            <a:spLocks/>
          </p:cNvSpPr>
          <p:nvPr/>
        </p:nvSpPr>
        <p:spPr bwMode="auto">
          <a:xfrm>
            <a:off x="4106329" y="2446731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4" name="Freeform 151"/>
          <p:cNvSpPr>
            <a:spLocks/>
          </p:cNvSpPr>
          <p:nvPr/>
        </p:nvSpPr>
        <p:spPr bwMode="auto">
          <a:xfrm>
            <a:off x="4114266" y="2441968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5" name="Freeform 152"/>
          <p:cNvSpPr>
            <a:spLocks/>
          </p:cNvSpPr>
          <p:nvPr/>
        </p:nvSpPr>
        <p:spPr bwMode="auto">
          <a:xfrm>
            <a:off x="4252379" y="2464193"/>
            <a:ext cx="52388" cy="46038"/>
          </a:xfrm>
          <a:custGeom>
            <a:avLst/>
            <a:gdLst>
              <a:gd name="T0" fmla="*/ 0 w 33"/>
              <a:gd name="T1" fmla="*/ 29 h 29"/>
              <a:gd name="T2" fmla="*/ 16 w 33"/>
              <a:gd name="T3" fmla="*/ 0 h 29"/>
              <a:gd name="T4" fmla="*/ 33 w 33"/>
              <a:gd name="T5" fmla="*/ 29 h 29"/>
              <a:gd name="T6" fmla="*/ 0 w 33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9">
                <a:moveTo>
                  <a:pt x="0" y="29"/>
                </a:moveTo>
                <a:lnTo>
                  <a:pt x="16" y="0"/>
                </a:lnTo>
                <a:lnTo>
                  <a:pt x="33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6" name="Freeform 153"/>
          <p:cNvSpPr>
            <a:spLocks/>
          </p:cNvSpPr>
          <p:nvPr/>
        </p:nvSpPr>
        <p:spPr bwMode="auto">
          <a:xfrm>
            <a:off x="4333341" y="2494356"/>
            <a:ext cx="52388" cy="49213"/>
          </a:xfrm>
          <a:custGeom>
            <a:avLst/>
            <a:gdLst>
              <a:gd name="T0" fmla="*/ 0 w 33"/>
              <a:gd name="T1" fmla="*/ 31 h 31"/>
              <a:gd name="T2" fmla="*/ 17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7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7" name="Freeform 154"/>
          <p:cNvSpPr>
            <a:spLocks/>
          </p:cNvSpPr>
          <p:nvPr/>
        </p:nvSpPr>
        <p:spPr bwMode="auto">
          <a:xfrm>
            <a:off x="4554004" y="2532456"/>
            <a:ext cx="57150" cy="49213"/>
          </a:xfrm>
          <a:custGeom>
            <a:avLst/>
            <a:gdLst>
              <a:gd name="T0" fmla="*/ 0 w 36"/>
              <a:gd name="T1" fmla="*/ 31 h 31"/>
              <a:gd name="T2" fmla="*/ 17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7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8" name="Freeform 155"/>
          <p:cNvSpPr>
            <a:spLocks/>
          </p:cNvSpPr>
          <p:nvPr/>
        </p:nvSpPr>
        <p:spPr bwMode="auto">
          <a:xfrm>
            <a:off x="4655604" y="2565793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" name="Freeform 156"/>
          <p:cNvSpPr>
            <a:spLocks/>
          </p:cNvSpPr>
          <p:nvPr/>
        </p:nvSpPr>
        <p:spPr bwMode="auto">
          <a:xfrm>
            <a:off x="4685766" y="2576906"/>
            <a:ext cx="55563" cy="46038"/>
          </a:xfrm>
          <a:custGeom>
            <a:avLst/>
            <a:gdLst>
              <a:gd name="T0" fmla="*/ 0 w 35"/>
              <a:gd name="T1" fmla="*/ 29 h 29"/>
              <a:gd name="T2" fmla="*/ 16 w 35"/>
              <a:gd name="T3" fmla="*/ 0 h 29"/>
              <a:gd name="T4" fmla="*/ 35 w 35"/>
              <a:gd name="T5" fmla="*/ 29 h 29"/>
              <a:gd name="T6" fmla="*/ 0 w 35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9">
                <a:moveTo>
                  <a:pt x="0" y="29"/>
                </a:moveTo>
                <a:lnTo>
                  <a:pt x="16" y="0"/>
                </a:lnTo>
                <a:lnTo>
                  <a:pt x="35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" name="Freeform 157"/>
          <p:cNvSpPr>
            <a:spLocks/>
          </p:cNvSpPr>
          <p:nvPr/>
        </p:nvSpPr>
        <p:spPr bwMode="auto">
          <a:xfrm>
            <a:off x="4760379" y="2610243"/>
            <a:ext cx="52388" cy="46038"/>
          </a:xfrm>
          <a:custGeom>
            <a:avLst/>
            <a:gdLst>
              <a:gd name="T0" fmla="*/ 0 w 33"/>
              <a:gd name="T1" fmla="*/ 29 h 29"/>
              <a:gd name="T2" fmla="*/ 16 w 33"/>
              <a:gd name="T3" fmla="*/ 0 h 29"/>
              <a:gd name="T4" fmla="*/ 33 w 33"/>
              <a:gd name="T5" fmla="*/ 29 h 29"/>
              <a:gd name="T6" fmla="*/ 0 w 33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9">
                <a:moveTo>
                  <a:pt x="0" y="29"/>
                </a:moveTo>
                <a:lnTo>
                  <a:pt x="16" y="0"/>
                </a:lnTo>
                <a:lnTo>
                  <a:pt x="33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1" name="Freeform 158"/>
          <p:cNvSpPr>
            <a:spLocks/>
          </p:cNvSpPr>
          <p:nvPr/>
        </p:nvSpPr>
        <p:spPr bwMode="auto">
          <a:xfrm>
            <a:off x="4920716" y="2678506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2" name="Freeform 159"/>
          <p:cNvSpPr>
            <a:spLocks/>
          </p:cNvSpPr>
          <p:nvPr/>
        </p:nvSpPr>
        <p:spPr bwMode="auto">
          <a:xfrm>
            <a:off x="5522379" y="2827731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3" name="Freeform 160"/>
          <p:cNvSpPr>
            <a:spLocks/>
          </p:cNvSpPr>
          <p:nvPr/>
        </p:nvSpPr>
        <p:spPr bwMode="auto">
          <a:xfrm>
            <a:off x="5589054" y="2843606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4" name="Freeform 161"/>
          <p:cNvSpPr>
            <a:spLocks/>
          </p:cNvSpPr>
          <p:nvPr/>
        </p:nvSpPr>
        <p:spPr bwMode="auto">
          <a:xfrm>
            <a:off x="5644616" y="2876943"/>
            <a:ext cx="57150" cy="49213"/>
          </a:xfrm>
          <a:custGeom>
            <a:avLst/>
            <a:gdLst>
              <a:gd name="T0" fmla="*/ 0 w 36"/>
              <a:gd name="T1" fmla="*/ 31 h 31"/>
              <a:gd name="T2" fmla="*/ 17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7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5" name="Freeform 162"/>
          <p:cNvSpPr>
            <a:spLocks/>
          </p:cNvSpPr>
          <p:nvPr/>
        </p:nvSpPr>
        <p:spPr bwMode="auto">
          <a:xfrm>
            <a:off x="5652554" y="2876943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6" name="Freeform 163"/>
          <p:cNvSpPr>
            <a:spLocks/>
          </p:cNvSpPr>
          <p:nvPr/>
        </p:nvSpPr>
        <p:spPr bwMode="auto">
          <a:xfrm>
            <a:off x="5685891" y="2884881"/>
            <a:ext cx="57150" cy="47625"/>
          </a:xfrm>
          <a:custGeom>
            <a:avLst/>
            <a:gdLst>
              <a:gd name="T0" fmla="*/ 0 w 36"/>
              <a:gd name="T1" fmla="*/ 30 h 30"/>
              <a:gd name="T2" fmla="*/ 17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7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7" name="Freeform 164"/>
          <p:cNvSpPr>
            <a:spLocks/>
          </p:cNvSpPr>
          <p:nvPr/>
        </p:nvSpPr>
        <p:spPr bwMode="auto">
          <a:xfrm>
            <a:off x="5920841" y="2910281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8" name="Freeform 165"/>
          <p:cNvSpPr>
            <a:spLocks/>
          </p:cNvSpPr>
          <p:nvPr/>
        </p:nvSpPr>
        <p:spPr bwMode="auto">
          <a:xfrm>
            <a:off x="5944654" y="2910281"/>
            <a:ext cx="55563" cy="49213"/>
          </a:xfrm>
          <a:custGeom>
            <a:avLst/>
            <a:gdLst>
              <a:gd name="T0" fmla="*/ 0 w 35"/>
              <a:gd name="T1" fmla="*/ 31 h 31"/>
              <a:gd name="T2" fmla="*/ 18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8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9" name="Freeform 166"/>
          <p:cNvSpPr>
            <a:spLocks/>
          </p:cNvSpPr>
          <p:nvPr/>
        </p:nvSpPr>
        <p:spPr bwMode="auto">
          <a:xfrm>
            <a:off x="5955766" y="2921393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" name="Freeform 167"/>
          <p:cNvSpPr>
            <a:spLocks/>
          </p:cNvSpPr>
          <p:nvPr/>
        </p:nvSpPr>
        <p:spPr bwMode="auto">
          <a:xfrm>
            <a:off x="6019266" y="2921393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1" name="Freeform 168"/>
          <p:cNvSpPr>
            <a:spLocks/>
          </p:cNvSpPr>
          <p:nvPr/>
        </p:nvSpPr>
        <p:spPr bwMode="auto">
          <a:xfrm>
            <a:off x="6085941" y="2921393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2" name="Freeform 169"/>
          <p:cNvSpPr>
            <a:spLocks/>
          </p:cNvSpPr>
          <p:nvPr/>
        </p:nvSpPr>
        <p:spPr bwMode="auto">
          <a:xfrm>
            <a:off x="6212941" y="2948381"/>
            <a:ext cx="55563" cy="49213"/>
          </a:xfrm>
          <a:custGeom>
            <a:avLst/>
            <a:gdLst>
              <a:gd name="T0" fmla="*/ 0 w 35"/>
              <a:gd name="T1" fmla="*/ 31 h 31"/>
              <a:gd name="T2" fmla="*/ 16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6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3" name="Freeform 170"/>
          <p:cNvSpPr>
            <a:spLocks/>
          </p:cNvSpPr>
          <p:nvPr/>
        </p:nvSpPr>
        <p:spPr bwMode="auto">
          <a:xfrm>
            <a:off x="6251041" y="2948381"/>
            <a:ext cx="50800" cy="49213"/>
          </a:xfrm>
          <a:custGeom>
            <a:avLst/>
            <a:gdLst>
              <a:gd name="T0" fmla="*/ 0 w 32"/>
              <a:gd name="T1" fmla="*/ 31 h 31"/>
              <a:gd name="T2" fmla="*/ 16 w 32"/>
              <a:gd name="T3" fmla="*/ 0 h 31"/>
              <a:gd name="T4" fmla="*/ 32 w 32"/>
              <a:gd name="T5" fmla="*/ 31 h 31"/>
              <a:gd name="T6" fmla="*/ 0 w 32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1">
                <a:moveTo>
                  <a:pt x="0" y="31"/>
                </a:moveTo>
                <a:lnTo>
                  <a:pt x="16" y="0"/>
                </a:lnTo>
                <a:lnTo>
                  <a:pt x="32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4" name="Freeform 171"/>
          <p:cNvSpPr>
            <a:spLocks/>
          </p:cNvSpPr>
          <p:nvPr/>
        </p:nvSpPr>
        <p:spPr bwMode="auto">
          <a:xfrm>
            <a:off x="6279616" y="2948381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5" name="Freeform 172"/>
          <p:cNvSpPr>
            <a:spLocks/>
          </p:cNvSpPr>
          <p:nvPr/>
        </p:nvSpPr>
        <p:spPr bwMode="auto">
          <a:xfrm>
            <a:off x="6339941" y="2959493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6" name="Freeform 173"/>
          <p:cNvSpPr>
            <a:spLocks/>
          </p:cNvSpPr>
          <p:nvPr/>
        </p:nvSpPr>
        <p:spPr bwMode="auto">
          <a:xfrm>
            <a:off x="6343116" y="2962668"/>
            <a:ext cx="57150" cy="46038"/>
          </a:xfrm>
          <a:custGeom>
            <a:avLst/>
            <a:gdLst>
              <a:gd name="T0" fmla="*/ 0 w 36"/>
              <a:gd name="T1" fmla="*/ 29 h 29"/>
              <a:gd name="T2" fmla="*/ 19 w 36"/>
              <a:gd name="T3" fmla="*/ 0 h 29"/>
              <a:gd name="T4" fmla="*/ 36 w 36"/>
              <a:gd name="T5" fmla="*/ 29 h 29"/>
              <a:gd name="T6" fmla="*/ 0 w 36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0" y="29"/>
                </a:moveTo>
                <a:lnTo>
                  <a:pt x="19" y="0"/>
                </a:lnTo>
                <a:lnTo>
                  <a:pt x="36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7" name="Freeform 174"/>
          <p:cNvSpPr>
            <a:spLocks/>
          </p:cNvSpPr>
          <p:nvPr/>
        </p:nvSpPr>
        <p:spPr bwMode="auto">
          <a:xfrm>
            <a:off x="6362166" y="2959493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8" name="Freeform 175"/>
          <p:cNvSpPr>
            <a:spLocks/>
          </p:cNvSpPr>
          <p:nvPr/>
        </p:nvSpPr>
        <p:spPr bwMode="auto">
          <a:xfrm>
            <a:off x="6389154" y="2973781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9" name="Freeform 176"/>
          <p:cNvSpPr>
            <a:spLocks/>
          </p:cNvSpPr>
          <p:nvPr/>
        </p:nvSpPr>
        <p:spPr bwMode="auto">
          <a:xfrm>
            <a:off x="6411379" y="2973781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" name="Freeform 177"/>
          <p:cNvSpPr>
            <a:spLocks/>
          </p:cNvSpPr>
          <p:nvPr/>
        </p:nvSpPr>
        <p:spPr bwMode="auto">
          <a:xfrm>
            <a:off x="6411379" y="2992831"/>
            <a:ext cx="52388" cy="49213"/>
          </a:xfrm>
          <a:custGeom>
            <a:avLst/>
            <a:gdLst>
              <a:gd name="T0" fmla="*/ 0 w 33"/>
              <a:gd name="T1" fmla="*/ 31 h 31"/>
              <a:gd name="T2" fmla="*/ 16 w 33"/>
              <a:gd name="T3" fmla="*/ 0 h 31"/>
              <a:gd name="T4" fmla="*/ 33 w 33"/>
              <a:gd name="T5" fmla="*/ 31 h 31"/>
              <a:gd name="T6" fmla="*/ 0 w 33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16" y="0"/>
                </a:lnTo>
                <a:lnTo>
                  <a:pt x="33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1" name="Freeform 178"/>
          <p:cNvSpPr>
            <a:spLocks/>
          </p:cNvSpPr>
          <p:nvPr/>
        </p:nvSpPr>
        <p:spPr bwMode="auto">
          <a:xfrm>
            <a:off x="6597116" y="3008706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2" name="Freeform 179"/>
          <p:cNvSpPr>
            <a:spLocks/>
          </p:cNvSpPr>
          <p:nvPr/>
        </p:nvSpPr>
        <p:spPr bwMode="auto">
          <a:xfrm>
            <a:off x="6608229" y="3008706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3" name="Freeform 180"/>
          <p:cNvSpPr>
            <a:spLocks/>
          </p:cNvSpPr>
          <p:nvPr/>
        </p:nvSpPr>
        <p:spPr bwMode="auto">
          <a:xfrm>
            <a:off x="6620929" y="3008706"/>
            <a:ext cx="50800" cy="44450"/>
          </a:xfrm>
          <a:custGeom>
            <a:avLst/>
            <a:gdLst>
              <a:gd name="T0" fmla="*/ 0 w 32"/>
              <a:gd name="T1" fmla="*/ 28 h 28"/>
              <a:gd name="T2" fmla="*/ 16 w 32"/>
              <a:gd name="T3" fmla="*/ 0 h 28"/>
              <a:gd name="T4" fmla="*/ 32 w 32"/>
              <a:gd name="T5" fmla="*/ 28 h 28"/>
              <a:gd name="T6" fmla="*/ 0 w 32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8">
                <a:moveTo>
                  <a:pt x="0" y="28"/>
                </a:moveTo>
                <a:lnTo>
                  <a:pt x="16" y="0"/>
                </a:lnTo>
                <a:lnTo>
                  <a:pt x="32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4" name="Freeform 181"/>
          <p:cNvSpPr>
            <a:spLocks/>
          </p:cNvSpPr>
          <p:nvPr/>
        </p:nvSpPr>
        <p:spPr bwMode="auto">
          <a:xfrm>
            <a:off x="6643154" y="3008706"/>
            <a:ext cx="52388" cy="44450"/>
          </a:xfrm>
          <a:custGeom>
            <a:avLst/>
            <a:gdLst>
              <a:gd name="T0" fmla="*/ 0 w 33"/>
              <a:gd name="T1" fmla="*/ 28 h 28"/>
              <a:gd name="T2" fmla="*/ 16 w 33"/>
              <a:gd name="T3" fmla="*/ 0 h 28"/>
              <a:gd name="T4" fmla="*/ 33 w 33"/>
              <a:gd name="T5" fmla="*/ 28 h 28"/>
              <a:gd name="T6" fmla="*/ 0 w 33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8">
                <a:moveTo>
                  <a:pt x="0" y="28"/>
                </a:moveTo>
                <a:lnTo>
                  <a:pt x="16" y="0"/>
                </a:lnTo>
                <a:lnTo>
                  <a:pt x="33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5" name="Freeform 182"/>
          <p:cNvSpPr>
            <a:spLocks/>
          </p:cNvSpPr>
          <p:nvPr/>
        </p:nvSpPr>
        <p:spPr bwMode="auto">
          <a:xfrm>
            <a:off x="6668554" y="3008706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6" name="Freeform 183"/>
          <p:cNvSpPr>
            <a:spLocks/>
          </p:cNvSpPr>
          <p:nvPr/>
        </p:nvSpPr>
        <p:spPr bwMode="auto">
          <a:xfrm>
            <a:off x="6676491" y="3008706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7" name="Freeform 184"/>
          <p:cNvSpPr>
            <a:spLocks/>
          </p:cNvSpPr>
          <p:nvPr/>
        </p:nvSpPr>
        <p:spPr bwMode="auto">
          <a:xfrm>
            <a:off x="6684429" y="3008706"/>
            <a:ext cx="55563" cy="44450"/>
          </a:xfrm>
          <a:custGeom>
            <a:avLst/>
            <a:gdLst>
              <a:gd name="T0" fmla="*/ 0 w 35"/>
              <a:gd name="T1" fmla="*/ 28 h 28"/>
              <a:gd name="T2" fmla="*/ 18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8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8" name="Freeform 185"/>
          <p:cNvSpPr>
            <a:spLocks/>
          </p:cNvSpPr>
          <p:nvPr/>
        </p:nvSpPr>
        <p:spPr bwMode="auto">
          <a:xfrm>
            <a:off x="6698716" y="3030931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9" name="Freeform 186"/>
          <p:cNvSpPr>
            <a:spLocks/>
          </p:cNvSpPr>
          <p:nvPr/>
        </p:nvSpPr>
        <p:spPr bwMode="auto">
          <a:xfrm>
            <a:off x="6701891" y="3026168"/>
            <a:ext cx="57150" cy="49213"/>
          </a:xfrm>
          <a:custGeom>
            <a:avLst/>
            <a:gdLst>
              <a:gd name="T0" fmla="*/ 0 w 36"/>
              <a:gd name="T1" fmla="*/ 31 h 31"/>
              <a:gd name="T2" fmla="*/ 19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9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" name="Freeform 187"/>
          <p:cNvSpPr>
            <a:spLocks/>
          </p:cNvSpPr>
          <p:nvPr/>
        </p:nvSpPr>
        <p:spPr bwMode="auto">
          <a:xfrm>
            <a:off x="6803491" y="3072206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" name="Freeform 188"/>
          <p:cNvSpPr>
            <a:spLocks/>
          </p:cNvSpPr>
          <p:nvPr/>
        </p:nvSpPr>
        <p:spPr bwMode="auto">
          <a:xfrm>
            <a:off x="6792379" y="3072206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2" name="Freeform 189"/>
          <p:cNvSpPr>
            <a:spLocks/>
          </p:cNvSpPr>
          <p:nvPr/>
        </p:nvSpPr>
        <p:spPr bwMode="auto">
          <a:xfrm>
            <a:off x="6828891" y="3072206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3" name="Freeform 190"/>
          <p:cNvSpPr>
            <a:spLocks/>
          </p:cNvSpPr>
          <p:nvPr/>
        </p:nvSpPr>
        <p:spPr bwMode="auto">
          <a:xfrm>
            <a:off x="6862229" y="3072206"/>
            <a:ext cx="57150" cy="47625"/>
          </a:xfrm>
          <a:custGeom>
            <a:avLst/>
            <a:gdLst>
              <a:gd name="T0" fmla="*/ 0 w 36"/>
              <a:gd name="T1" fmla="*/ 30 h 30"/>
              <a:gd name="T2" fmla="*/ 17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7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4" name="Freeform 191"/>
          <p:cNvSpPr>
            <a:spLocks/>
          </p:cNvSpPr>
          <p:nvPr/>
        </p:nvSpPr>
        <p:spPr bwMode="auto">
          <a:xfrm>
            <a:off x="6874929" y="3072206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5" name="Freeform 192"/>
          <p:cNvSpPr>
            <a:spLocks/>
          </p:cNvSpPr>
          <p:nvPr/>
        </p:nvSpPr>
        <p:spPr bwMode="auto">
          <a:xfrm>
            <a:off x="6949541" y="3072206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6" name="Freeform 193"/>
          <p:cNvSpPr>
            <a:spLocks/>
          </p:cNvSpPr>
          <p:nvPr/>
        </p:nvSpPr>
        <p:spPr bwMode="auto">
          <a:xfrm>
            <a:off x="6993991" y="3102368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" name="Freeform 194"/>
          <p:cNvSpPr>
            <a:spLocks/>
          </p:cNvSpPr>
          <p:nvPr/>
        </p:nvSpPr>
        <p:spPr bwMode="auto">
          <a:xfrm>
            <a:off x="7005104" y="3102368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8" name="Freeform 195"/>
          <p:cNvSpPr>
            <a:spLocks/>
          </p:cNvSpPr>
          <p:nvPr/>
        </p:nvSpPr>
        <p:spPr bwMode="auto">
          <a:xfrm>
            <a:off x="7008279" y="3102368"/>
            <a:ext cx="57150" cy="47625"/>
          </a:xfrm>
          <a:custGeom>
            <a:avLst/>
            <a:gdLst>
              <a:gd name="T0" fmla="*/ 0 w 36"/>
              <a:gd name="T1" fmla="*/ 30 h 30"/>
              <a:gd name="T2" fmla="*/ 17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7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9" name="Freeform 196"/>
          <p:cNvSpPr>
            <a:spLocks/>
          </p:cNvSpPr>
          <p:nvPr/>
        </p:nvSpPr>
        <p:spPr bwMode="auto">
          <a:xfrm>
            <a:off x="7068604" y="3102368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" name="Freeform 197"/>
          <p:cNvSpPr>
            <a:spLocks/>
          </p:cNvSpPr>
          <p:nvPr/>
        </p:nvSpPr>
        <p:spPr bwMode="auto">
          <a:xfrm>
            <a:off x="7094004" y="3135706"/>
            <a:ext cx="57150" cy="44450"/>
          </a:xfrm>
          <a:custGeom>
            <a:avLst/>
            <a:gdLst>
              <a:gd name="T0" fmla="*/ 0 w 36"/>
              <a:gd name="T1" fmla="*/ 28 h 28"/>
              <a:gd name="T2" fmla="*/ 17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7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" name="Freeform 198"/>
          <p:cNvSpPr>
            <a:spLocks/>
          </p:cNvSpPr>
          <p:nvPr/>
        </p:nvSpPr>
        <p:spPr bwMode="auto">
          <a:xfrm>
            <a:off x="7105116" y="3132531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2" name="Freeform 199"/>
          <p:cNvSpPr>
            <a:spLocks/>
          </p:cNvSpPr>
          <p:nvPr/>
        </p:nvSpPr>
        <p:spPr bwMode="auto">
          <a:xfrm>
            <a:off x="7165441" y="3165868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3" name="Freeform 200"/>
          <p:cNvSpPr>
            <a:spLocks/>
          </p:cNvSpPr>
          <p:nvPr/>
        </p:nvSpPr>
        <p:spPr bwMode="auto">
          <a:xfrm>
            <a:off x="7179729" y="3165868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4" name="Freeform 201"/>
          <p:cNvSpPr>
            <a:spLocks/>
          </p:cNvSpPr>
          <p:nvPr/>
        </p:nvSpPr>
        <p:spPr bwMode="auto">
          <a:xfrm>
            <a:off x="7270216" y="3165868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5" name="Freeform 202"/>
          <p:cNvSpPr>
            <a:spLocks/>
          </p:cNvSpPr>
          <p:nvPr/>
        </p:nvSpPr>
        <p:spPr bwMode="auto">
          <a:xfrm>
            <a:off x="7278154" y="3165868"/>
            <a:ext cx="52388" cy="47625"/>
          </a:xfrm>
          <a:custGeom>
            <a:avLst/>
            <a:gdLst>
              <a:gd name="T0" fmla="*/ 0 w 33"/>
              <a:gd name="T1" fmla="*/ 30 h 30"/>
              <a:gd name="T2" fmla="*/ 16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6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6" name="Freeform 203"/>
          <p:cNvSpPr>
            <a:spLocks/>
          </p:cNvSpPr>
          <p:nvPr/>
        </p:nvSpPr>
        <p:spPr bwMode="auto">
          <a:xfrm>
            <a:off x="7306729" y="3165868"/>
            <a:ext cx="57150" cy="47625"/>
          </a:xfrm>
          <a:custGeom>
            <a:avLst/>
            <a:gdLst>
              <a:gd name="T0" fmla="*/ 0 w 36"/>
              <a:gd name="T1" fmla="*/ 30 h 30"/>
              <a:gd name="T2" fmla="*/ 19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9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7" name="Freeform 204"/>
          <p:cNvSpPr>
            <a:spLocks/>
          </p:cNvSpPr>
          <p:nvPr/>
        </p:nvSpPr>
        <p:spPr bwMode="auto">
          <a:xfrm>
            <a:off x="7344829" y="3165868"/>
            <a:ext cx="55563" cy="47625"/>
          </a:xfrm>
          <a:custGeom>
            <a:avLst/>
            <a:gdLst>
              <a:gd name="T0" fmla="*/ 0 w 35"/>
              <a:gd name="T1" fmla="*/ 30 h 30"/>
              <a:gd name="T2" fmla="*/ 16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6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8" name="Freeform 206"/>
          <p:cNvSpPr>
            <a:spLocks/>
          </p:cNvSpPr>
          <p:nvPr/>
        </p:nvSpPr>
        <p:spPr bwMode="auto">
          <a:xfrm>
            <a:off x="7259104" y="3165868"/>
            <a:ext cx="52388" cy="47625"/>
          </a:xfrm>
          <a:custGeom>
            <a:avLst/>
            <a:gdLst>
              <a:gd name="T0" fmla="*/ 0 w 33"/>
              <a:gd name="T1" fmla="*/ 30 h 30"/>
              <a:gd name="T2" fmla="*/ 16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6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9" name="Freeform 207"/>
          <p:cNvSpPr>
            <a:spLocks/>
          </p:cNvSpPr>
          <p:nvPr/>
        </p:nvSpPr>
        <p:spPr bwMode="auto">
          <a:xfrm>
            <a:off x="7367054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0" name="Freeform 208"/>
          <p:cNvSpPr>
            <a:spLocks/>
          </p:cNvSpPr>
          <p:nvPr/>
        </p:nvSpPr>
        <p:spPr bwMode="auto">
          <a:xfrm>
            <a:off x="7405154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8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8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" name="Freeform 209"/>
          <p:cNvSpPr>
            <a:spLocks/>
          </p:cNvSpPr>
          <p:nvPr/>
        </p:nvSpPr>
        <p:spPr bwMode="auto">
          <a:xfrm>
            <a:off x="7400391" y="3210318"/>
            <a:ext cx="52388" cy="44450"/>
          </a:xfrm>
          <a:custGeom>
            <a:avLst/>
            <a:gdLst>
              <a:gd name="T0" fmla="*/ 0 w 33"/>
              <a:gd name="T1" fmla="*/ 28 h 28"/>
              <a:gd name="T2" fmla="*/ 17 w 33"/>
              <a:gd name="T3" fmla="*/ 0 h 28"/>
              <a:gd name="T4" fmla="*/ 33 w 33"/>
              <a:gd name="T5" fmla="*/ 28 h 28"/>
              <a:gd name="T6" fmla="*/ 0 w 33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8">
                <a:moveTo>
                  <a:pt x="0" y="28"/>
                </a:moveTo>
                <a:lnTo>
                  <a:pt x="17" y="0"/>
                </a:lnTo>
                <a:lnTo>
                  <a:pt x="33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2" name="Freeform 210"/>
          <p:cNvSpPr>
            <a:spLocks/>
          </p:cNvSpPr>
          <p:nvPr/>
        </p:nvSpPr>
        <p:spPr bwMode="auto">
          <a:xfrm>
            <a:off x="7427379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3" name="Freeform 211"/>
          <p:cNvSpPr>
            <a:spLocks/>
          </p:cNvSpPr>
          <p:nvPr/>
        </p:nvSpPr>
        <p:spPr bwMode="auto">
          <a:xfrm>
            <a:off x="7446429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4" name="Freeform 212"/>
          <p:cNvSpPr>
            <a:spLocks/>
          </p:cNvSpPr>
          <p:nvPr/>
        </p:nvSpPr>
        <p:spPr bwMode="auto">
          <a:xfrm>
            <a:off x="7438491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5" name="Freeform 213"/>
          <p:cNvSpPr>
            <a:spLocks/>
          </p:cNvSpPr>
          <p:nvPr/>
        </p:nvSpPr>
        <p:spPr bwMode="auto">
          <a:xfrm>
            <a:off x="7479766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6" name="Freeform 214"/>
          <p:cNvSpPr>
            <a:spLocks/>
          </p:cNvSpPr>
          <p:nvPr/>
        </p:nvSpPr>
        <p:spPr bwMode="auto">
          <a:xfrm>
            <a:off x="7497229" y="3210318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7" name="Freeform 215"/>
          <p:cNvSpPr>
            <a:spLocks/>
          </p:cNvSpPr>
          <p:nvPr/>
        </p:nvSpPr>
        <p:spPr bwMode="auto">
          <a:xfrm>
            <a:off x="7532154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8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8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8" name="Freeform 216"/>
          <p:cNvSpPr>
            <a:spLocks/>
          </p:cNvSpPr>
          <p:nvPr/>
        </p:nvSpPr>
        <p:spPr bwMode="auto">
          <a:xfrm>
            <a:off x="7546441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7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7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9" name="Freeform 217"/>
          <p:cNvSpPr>
            <a:spLocks/>
          </p:cNvSpPr>
          <p:nvPr/>
        </p:nvSpPr>
        <p:spPr bwMode="auto">
          <a:xfrm>
            <a:off x="7624229" y="3210318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0" name="Freeform 218"/>
          <p:cNvSpPr>
            <a:spLocks/>
          </p:cNvSpPr>
          <p:nvPr/>
        </p:nvSpPr>
        <p:spPr bwMode="auto">
          <a:xfrm>
            <a:off x="7670266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" name="Freeform 219"/>
          <p:cNvSpPr>
            <a:spLocks/>
          </p:cNvSpPr>
          <p:nvPr/>
        </p:nvSpPr>
        <p:spPr bwMode="auto">
          <a:xfrm>
            <a:off x="7692491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2" name="Freeform 220"/>
          <p:cNvSpPr>
            <a:spLocks/>
          </p:cNvSpPr>
          <p:nvPr/>
        </p:nvSpPr>
        <p:spPr bwMode="auto">
          <a:xfrm>
            <a:off x="7703604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3" name="Freeform 221"/>
          <p:cNvSpPr>
            <a:spLocks/>
          </p:cNvSpPr>
          <p:nvPr/>
        </p:nvSpPr>
        <p:spPr bwMode="auto">
          <a:xfrm>
            <a:off x="7722654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4" name="Freeform 222"/>
          <p:cNvSpPr>
            <a:spLocks/>
          </p:cNvSpPr>
          <p:nvPr/>
        </p:nvSpPr>
        <p:spPr bwMode="auto">
          <a:xfrm>
            <a:off x="7792504" y="3210318"/>
            <a:ext cx="57150" cy="44450"/>
          </a:xfrm>
          <a:custGeom>
            <a:avLst/>
            <a:gdLst>
              <a:gd name="T0" fmla="*/ 0 w 36"/>
              <a:gd name="T1" fmla="*/ 28 h 28"/>
              <a:gd name="T2" fmla="*/ 19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9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5" name="Freeform 223"/>
          <p:cNvSpPr>
            <a:spLocks/>
          </p:cNvSpPr>
          <p:nvPr/>
        </p:nvSpPr>
        <p:spPr bwMode="auto">
          <a:xfrm>
            <a:off x="7863941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6" name="Freeform 224"/>
          <p:cNvSpPr>
            <a:spLocks/>
          </p:cNvSpPr>
          <p:nvPr/>
        </p:nvSpPr>
        <p:spPr bwMode="auto">
          <a:xfrm>
            <a:off x="7886166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7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7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7" name="Freeform 225"/>
          <p:cNvSpPr>
            <a:spLocks/>
          </p:cNvSpPr>
          <p:nvPr/>
        </p:nvSpPr>
        <p:spPr bwMode="auto">
          <a:xfrm>
            <a:off x="7927441" y="3210318"/>
            <a:ext cx="52388" cy="44450"/>
          </a:xfrm>
          <a:custGeom>
            <a:avLst/>
            <a:gdLst>
              <a:gd name="T0" fmla="*/ 0 w 33"/>
              <a:gd name="T1" fmla="*/ 28 h 28"/>
              <a:gd name="T2" fmla="*/ 17 w 33"/>
              <a:gd name="T3" fmla="*/ 0 h 28"/>
              <a:gd name="T4" fmla="*/ 33 w 33"/>
              <a:gd name="T5" fmla="*/ 28 h 28"/>
              <a:gd name="T6" fmla="*/ 0 w 33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8">
                <a:moveTo>
                  <a:pt x="0" y="28"/>
                </a:moveTo>
                <a:lnTo>
                  <a:pt x="17" y="0"/>
                </a:lnTo>
                <a:lnTo>
                  <a:pt x="33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8" name="Freeform 226"/>
          <p:cNvSpPr>
            <a:spLocks/>
          </p:cNvSpPr>
          <p:nvPr/>
        </p:nvSpPr>
        <p:spPr bwMode="auto">
          <a:xfrm>
            <a:off x="7935379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9" name="Freeform 227"/>
          <p:cNvSpPr>
            <a:spLocks/>
          </p:cNvSpPr>
          <p:nvPr/>
        </p:nvSpPr>
        <p:spPr bwMode="auto">
          <a:xfrm>
            <a:off x="8162391" y="3210318"/>
            <a:ext cx="57150" cy="44450"/>
          </a:xfrm>
          <a:custGeom>
            <a:avLst/>
            <a:gdLst>
              <a:gd name="T0" fmla="*/ 0 w 36"/>
              <a:gd name="T1" fmla="*/ 28 h 28"/>
              <a:gd name="T2" fmla="*/ 17 w 36"/>
              <a:gd name="T3" fmla="*/ 0 h 28"/>
              <a:gd name="T4" fmla="*/ 36 w 36"/>
              <a:gd name="T5" fmla="*/ 28 h 28"/>
              <a:gd name="T6" fmla="*/ 0 w 36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8">
                <a:moveTo>
                  <a:pt x="0" y="28"/>
                </a:moveTo>
                <a:lnTo>
                  <a:pt x="17" y="0"/>
                </a:lnTo>
                <a:lnTo>
                  <a:pt x="36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0" name="Freeform 228"/>
          <p:cNvSpPr>
            <a:spLocks/>
          </p:cNvSpPr>
          <p:nvPr/>
        </p:nvSpPr>
        <p:spPr bwMode="auto">
          <a:xfrm>
            <a:off x="8189379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" name="Freeform 229"/>
          <p:cNvSpPr>
            <a:spLocks/>
          </p:cNvSpPr>
          <p:nvPr/>
        </p:nvSpPr>
        <p:spPr bwMode="auto">
          <a:xfrm>
            <a:off x="8200491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2" name="Freeform 230"/>
          <p:cNvSpPr>
            <a:spLocks/>
          </p:cNvSpPr>
          <p:nvPr/>
        </p:nvSpPr>
        <p:spPr bwMode="auto">
          <a:xfrm>
            <a:off x="8349716" y="3210318"/>
            <a:ext cx="55563" cy="44450"/>
          </a:xfrm>
          <a:custGeom>
            <a:avLst/>
            <a:gdLst>
              <a:gd name="T0" fmla="*/ 0 w 35"/>
              <a:gd name="T1" fmla="*/ 28 h 28"/>
              <a:gd name="T2" fmla="*/ 19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9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3" name="Freeform 231"/>
          <p:cNvSpPr>
            <a:spLocks/>
          </p:cNvSpPr>
          <p:nvPr/>
        </p:nvSpPr>
        <p:spPr bwMode="auto">
          <a:xfrm>
            <a:off x="7140041" y="3165868"/>
            <a:ext cx="55563" cy="47625"/>
          </a:xfrm>
          <a:custGeom>
            <a:avLst/>
            <a:gdLst>
              <a:gd name="T0" fmla="*/ 0 w 35"/>
              <a:gd name="T1" fmla="*/ 30 h 30"/>
              <a:gd name="T2" fmla="*/ 18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8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4" name="Freeform 232"/>
          <p:cNvSpPr>
            <a:spLocks/>
          </p:cNvSpPr>
          <p:nvPr/>
        </p:nvSpPr>
        <p:spPr bwMode="auto">
          <a:xfrm>
            <a:off x="6974941" y="3102368"/>
            <a:ext cx="55563" cy="47625"/>
          </a:xfrm>
          <a:custGeom>
            <a:avLst/>
            <a:gdLst>
              <a:gd name="T0" fmla="*/ 0 w 35"/>
              <a:gd name="T1" fmla="*/ 30 h 30"/>
              <a:gd name="T2" fmla="*/ 17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7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5" name="Freeform 233"/>
          <p:cNvSpPr>
            <a:spLocks/>
          </p:cNvSpPr>
          <p:nvPr/>
        </p:nvSpPr>
        <p:spPr bwMode="auto">
          <a:xfrm>
            <a:off x="6754279" y="3030931"/>
            <a:ext cx="57150" cy="47625"/>
          </a:xfrm>
          <a:custGeom>
            <a:avLst/>
            <a:gdLst>
              <a:gd name="T0" fmla="*/ 0 w 36"/>
              <a:gd name="T1" fmla="*/ 30 h 30"/>
              <a:gd name="T2" fmla="*/ 17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7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6" name="Freeform 234"/>
          <p:cNvSpPr>
            <a:spLocks/>
          </p:cNvSpPr>
          <p:nvPr/>
        </p:nvSpPr>
        <p:spPr bwMode="auto">
          <a:xfrm>
            <a:off x="6732054" y="3030931"/>
            <a:ext cx="55563" cy="47625"/>
          </a:xfrm>
          <a:custGeom>
            <a:avLst/>
            <a:gdLst>
              <a:gd name="T0" fmla="*/ 0 w 35"/>
              <a:gd name="T1" fmla="*/ 30 h 30"/>
              <a:gd name="T2" fmla="*/ 19 w 35"/>
              <a:gd name="T3" fmla="*/ 0 h 30"/>
              <a:gd name="T4" fmla="*/ 35 w 35"/>
              <a:gd name="T5" fmla="*/ 30 h 30"/>
              <a:gd name="T6" fmla="*/ 0 w 35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0" y="30"/>
                </a:moveTo>
                <a:lnTo>
                  <a:pt x="19" y="0"/>
                </a:lnTo>
                <a:lnTo>
                  <a:pt x="35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7" name="Freeform 235"/>
          <p:cNvSpPr>
            <a:spLocks/>
          </p:cNvSpPr>
          <p:nvPr/>
        </p:nvSpPr>
        <p:spPr bwMode="auto">
          <a:xfrm>
            <a:off x="6743166" y="3030931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8" name="Freeform 236"/>
          <p:cNvSpPr>
            <a:spLocks/>
          </p:cNvSpPr>
          <p:nvPr/>
        </p:nvSpPr>
        <p:spPr bwMode="auto">
          <a:xfrm>
            <a:off x="6470116" y="2989656"/>
            <a:ext cx="57150" cy="49213"/>
          </a:xfrm>
          <a:custGeom>
            <a:avLst/>
            <a:gdLst>
              <a:gd name="T0" fmla="*/ 0 w 36"/>
              <a:gd name="T1" fmla="*/ 31 h 31"/>
              <a:gd name="T2" fmla="*/ 17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7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9" name="Freeform 237"/>
          <p:cNvSpPr>
            <a:spLocks/>
          </p:cNvSpPr>
          <p:nvPr/>
        </p:nvSpPr>
        <p:spPr bwMode="auto">
          <a:xfrm>
            <a:off x="6455829" y="2989656"/>
            <a:ext cx="55563" cy="44450"/>
          </a:xfrm>
          <a:custGeom>
            <a:avLst/>
            <a:gdLst>
              <a:gd name="T0" fmla="*/ 0 w 35"/>
              <a:gd name="T1" fmla="*/ 28 h 28"/>
              <a:gd name="T2" fmla="*/ 16 w 35"/>
              <a:gd name="T3" fmla="*/ 0 h 28"/>
              <a:gd name="T4" fmla="*/ 35 w 35"/>
              <a:gd name="T5" fmla="*/ 28 h 28"/>
              <a:gd name="T6" fmla="*/ 0 w 35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8">
                <a:moveTo>
                  <a:pt x="0" y="28"/>
                </a:moveTo>
                <a:lnTo>
                  <a:pt x="16" y="0"/>
                </a:lnTo>
                <a:lnTo>
                  <a:pt x="35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0" name="Freeform 238"/>
          <p:cNvSpPr>
            <a:spLocks/>
          </p:cNvSpPr>
          <p:nvPr/>
        </p:nvSpPr>
        <p:spPr bwMode="auto">
          <a:xfrm>
            <a:off x="6485991" y="2989656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" name="Freeform 239"/>
          <p:cNvSpPr>
            <a:spLocks/>
          </p:cNvSpPr>
          <p:nvPr/>
        </p:nvSpPr>
        <p:spPr bwMode="auto">
          <a:xfrm>
            <a:off x="6478054" y="2989656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" name="Freeform 240"/>
          <p:cNvSpPr>
            <a:spLocks/>
          </p:cNvSpPr>
          <p:nvPr/>
        </p:nvSpPr>
        <p:spPr bwMode="auto">
          <a:xfrm>
            <a:off x="6505041" y="2992831"/>
            <a:ext cx="55563" cy="49213"/>
          </a:xfrm>
          <a:custGeom>
            <a:avLst/>
            <a:gdLst>
              <a:gd name="T0" fmla="*/ 0 w 35"/>
              <a:gd name="T1" fmla="*/ 31 h 31"/>
              <a:gd name="T2" fmla="*/ 18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8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3" name="Freeform 241"/>
          <p:cNvSpPr>
            <a:spLocks/>
          </p:cNvSpPr>
          <p:nvPr/>
        </p:nvSpPr>
        <p:spPr bwMode="auto">
          <a:xfrm>
            <a:off x="6541554" y="2992831"/>
            <a:ext cx="52388" cy="46038"/>
          </a:xfrm>
          <a:custGeom>
            <a:avLst/>
            <a:gdLst>
              <a:gd name="T0" fmla="*/ 0 w 33"/>
              <a:gd name="T1" fmla="*/ 29 h 29"/>
              <a:gd name="T2" fmla="*/ 17 w 33"/>
              <a:gd name="T3" fmla="*/ 0 h 29"/>
              <a:gd name="T4" fmla="*/ 33 w 33"/>
              <a:gd name="T5" fmla="*/ 29 h 29"/>
              <a:gd name="T6" fmla="*/ 0 w 33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9">
                <a:moveTo>
                  <a:pt x="0" y="29"/>
                </a:moveTo>
                <a:lnTo>
                  <a:pt x="17" y="0"/>
                </a:lnTo>
                <a:lnTo>
                  <a:pt x="33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4" name="Freeform 242"/>
          <p:cNvSpPr>
            <a:spLocks/>
          </p:cNvSpPr>
          <p:nvPr/>
        </p:nvSpPr>
        <p:spPr bwMode="auto">
          <a:xfrm>
            <a:off x="6522504" y="2989656"/>
            <a:ext cx="52388" cy="44450"/>
          </a:xfrm>
          <a:custGeom>
            <a:avLst/>
            <a:gdLst>
              <a:gd name="T0" fmla="*/ 0 w 33"/>
              <a:gd name="T1" fmla="*/ 28 h 28"/>
              <a:gd name="T2" fmla="*/ 17 w 33"/>
              <a:gd name="T3" fmla="*/ 0 h 28"/>
              <a:gd name="T4" fmla="*/ 33 w 33"/>
              <a:gd name="T5" fmla="*/ 28 h 28"/>
              <a:gd name="T6" fmla="*/ 0 w 33"/>
              <a:gd name="T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8">
                <a:moveTo>
                  <a:pt x="0" y="28"/>
                </a:moveTo>
                <a:lnTo>
                  <a:pt x="17" y="0"/>
                </a:lnTo>
                <a:lnTo>
                  <a:pt x="33" y="28"/>
                </a:lnTo>
                <a:lnTo>
                  <a:pt x="0" y="28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5" name="Freeform 243"/>
          <p:cNvSpPr>
            <a:spLocks/>
          </p:cNvSpPr>
          <p:nvPr/>
        </p:nvSpPr>
        <p:spPr bwMode="auto">
          <a:xfrm>
            <a:off x="6530441" y="2989656"/>
            <a:ext cx="55563" cy="49213"/>
          </a:xfrm>
          <a:custGeom>
            <a:avLst/>
            <a:gdLst>
              <a:gd name="T0" fmla="*/ 0 w 35"/>
              <a:gd name="T1" fmla="*/ 31 h 31"/>
              <a:gd name="T2" fmla="*/ 19 w 35"/>
              <a:gd name="T3" fmla="*/ 0 h 31"/>
              <a:gd name="T4" fmla="*/ 35 w 35"/>
              <a:gd name="T5" fmla="*/ 31 h 31"/>
              <a:gd name="T6" fmla="*/ 0 w 35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1">
                <a:moveTo>
                  <a:pt x="0" y="31"/>
                </a:moveTo>
                <a:lnTo>
                  <a:pt x="19" y="0"/>
                </a:lnTo>
                <a:lnTo>
                  <a:pt x="35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6" name="Freeform 244"/>
          <p:cNvSpPr>
            <a:spLocks/>
          </p:cNvSpPr>
          <p:nvPr/>
        </p:nvSpPr>
        <p:spPr bwMode="auto">
          <a:xfrm>
            <a:off x="6552666" y="2992831"/>
            <a:ext cx="55563" cy="46038"/>
          </a:xfrm>
          <a:custGeom>
            <a:avLst/>
            <a:gdLst>
              <a:gd name="T0" fmla="*/ 0 w 35"/>
              <a:gd name="T1" fmla="*/ 29 h 29"/>
              <a:gd name="T2" fmla="*/ 19 w 35"/>
              <a:gd name="T3" fmla="*/ 0 h 29"/>
              <a:gd name="T4" fmla="*/ 35 w 35"/>
              <a:gd name="T5" fmla="*/ 29 h 29"/>
              <a:gd name="T6" fmla="*/ 0 w 35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9">
                <a:moveTo>
                  <a:pt x="0" y="29"/>
                </a:moveTo>
                <a:lnTo>
                  <a:pt x="19" y="0"/>
                </a:lnTo>
                <a:lnTo>
                  <a:pt x="35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7" name="Freeform 245"/>
          <p:cNvSpPr>
            <a:spLocks/>
          </p:cNvSpPr>
          <p:nvPr/>
        </p:nvSpPr>
        <p:spPr bwMode="auto">
          <a:xfrm>
            <a:off x="6354229" y="2959493"/>
            <a:ext cx="57150" cy="49213"/>
          </a:xfrm>
          <a:custGeom>
            <a:avLst/>
            <a:gdLst>
              <a:gd name="T0" fmla="*/ 0 w 36"/>
              <a:gd name="T1" fmla="*/ 31 h 31"/>
              <a:gd name="T2" fmla="*/ 17 w 36"/>
              <a:gd name="T3" fmla="*/ 0 h 31"/>
              <a:gd name="T4" fmla="*/ 36 w 36"/>
              <a:gd name="T5" fmla="*/ 31 h 31"/>
              <a:gd name="T6" fmla="*/ 0 w 36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1">
                <a:moveTo>
                  <a:pt x="0" y="31"/>
                </a:moveTo>
                <a:lnTo>
                  <a:pt x="17" y="0"/>
                </a:lnTo>
                <a:lnTo>
                  <a:pt x="36" y="31"/>
                </a:lnTo>
                <a:lnTo>
                  <a:pt x="0" y="31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8" name="Freeform 246"/>
          <p:cNvSpPr>
            <a:spLocks/>
          </p:cNvSpPr>
          <p:nvPr/>
        </p:nvSpPr>
        <p:spPr bwMode="auto">
          <a:xfrm>
            <a:off x="6227229" y="2945206"/>
            <a:ext cx="57150" cy="47625"/>
          </a:xfrm>
          <a:custGeom>
            <a:avLst/>
            <a:gdLst>
              <a:gd name="T0" fmla="*/ 0 w 36"/>
              <a:gd name="T1" fmla="*/ 30 h 30"/>
              <a:gd name="T2" fmla="*/ 17 w 36"/>
              <a:gd name="T3" fmla="*/ 0 h 30"/>
              <a:gd name="T4" fmla="*/ 36 w 36"/>
              <a:gd name="T5" fmla="*/ 30 h 30"/>
              <a:gd name="T6" fmla="*/ 0 w 36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30">
                <a:moveTo>
                  <a:pt x="0" y="30"/>
                </a:moveTo>
                <a:lnTo>
                  <a:pt x="17" y="0"/>
                </a:lnTo>
                <a:lnTo>
                  <a:pt x="36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9" name="Freeform 247"/>
          <p:cNvSpPr>
            <a:spLocks/>
          </p:cNvSpPr>
          <p:nvPr/>
        </p:nvSpPr>
        <p:spPr bwMode="auto">
          <a:xfrm>
            <a:off x="5719229" y="2884881"/>
            <a:ext cx="52388" cy="47625"/>
          </a:xfrm>
          <a:custGeom>
            <a:avLst/>
            <a:gdLst>
              <a:gd name="T0" fmla="*/ 0 w 33"/>
              <a:gd name="T1" fmla="*/ 30 h 30"/>
              <a:gd name="T2" fmla="*/ 17 w 33"/>
              <a:gd name="T3" fmla="*/ 0 h 30"/>
              <a:gd name="T4" fmla="*/ 33 w 33"/>
              <a:gd name="T5" fmla="*/ 30 h 30"/>
              <a:gd name="T6" fmla="*/ 0 w 33"/>
              <a:gd name="T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0">
                <a:moveTo>
                  <a:pt x="0" y="30"/>
                </a:moveTo>
                <a:lnTo>
                  <a:pt x="17" y="0"/>
                </a:lnTo>
                <a:lnTo>
                  <a:pt x="33" y="30"/>
                </a:lnTo>
                <a:lnTo>
                  <a:pt x="0" y="30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0" name="Freeform 248"/>
          <p:cNvSpPr>
            <a:spLocks/>
          </p:cNvSpPr>
          <p:nvPr/>
        </p:nvSpPr>
        <p:spPr bwMode="auto">
          <a:xfrm>
            <a:off x="5069941" y="2711843"/>
            <a:ext cx="55563" cy="46038"/>
          </a:xfrm>
          <a:custGeom>
            <a:avLst/>
            <a:gdLst>
              <a:gd name="T0" fmla="*/ 0 w 35"/>
              <a:gd name="T1" fmla="*/ 29 h 29"/>
              <a:gd name="T2" fmla="*/ 19 w 35"/>
              <a:gd name="T3" fmla="*/ 0 h 29"/>
              <a:gd name="T4" fmla="*/ 35 w 35"/>
              <a:gd name="T5" fmla="*/ 29 h 29"/>
              <a:gd name="T6" fmla="*/ 0 w 35"/>
              <a:gd name="T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9">
                <a:moveTo>
                  <a:pt x="0" y="29"/>
                </a:moveTo>
                <a:lnTo>
                  <a:pt x="19" y="0"/>
                </a:lnTo>
                <a:lnTo>
                  <a:pt x="35" y="29"/>
                </a:lnTo>
                <a:lnTo>
                  <a:pt x="0" y="29"/>
                </a:lnTo>
                <a:close/>
              </a:path>
            </a:pathLst>
          </a:custGeom>
          <a:noFill/>
          <a:ln w="7938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1" name="Oval 249"/>
          <p:cNvSpPr>
            <a:spLocks noChangeArrowheads="1"/>
          </p:cNvSpPr>
          <p:nvPr/>
        </p:nvSpPr>
        <p:spPr bwMode="auto">
          <a:xfrm>
            <a:off x="1685391" y="1494231"/>
            <a:ext cx="52388" cy="49213"/>
          </a:xfrm>
          <a:prstGeom prst="ellipse">
            <a:avLst/>
          </a:pr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12" name="Group 8"/>
          <p:cNvGrpSpPr/>
          <p:nvPr/>
        </p:nvGrpSpPr>
        <p:grpSpPr>
          <a:xfrm>
            <a:off x="1549693" y="1516764"/>
            <a:ext cx="6945257" cy="3012460"/>
            <a:chOff x="2213347" y="922404"/>
            <a:chExt cx="5511475" cy="2336271"/>
          </a:xfrm>
        </p:grpSpPr>
        <p:sp>
          <p:nvSpPr>
            <p:cNvPr id="513" name="Line 80"/>
            <p:cNvSpPr>
              <a:spLocks noChangeShapeType="1"/>
            </p:cNvSpPr>
            <p:nvPr/>
          </p:nvSpPr>
          <p:spPr bwMode="auto">
            <a:xfrm>
              <a:off x="2213348" y="922404"/>
              <a:ext cx="0" cy="23362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4" name="Line 81"/>
            <p:cNvSpPr>
              <a:spLocks noChangeShapeType="1"/>
            </p:cNvSpPr>
            <p:nvPr/>
          </p:nvSpPr>
          <p:spPr bwMode="auto">
            <a:xfrm>
              <a:off x="2213347" y="3253913"/>
              <a:ext cx="55114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15" name="TextBox 285"/>
          <p:cNvSpPr txBox="1"/>
          <p:nvPr/>
        </p:nvSpPr>
        <p:spPr>
          <a:xfrm>
            <a:off x="1112415" y="434179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0.0</a:t>
            </a:r>
          </a:p>
        </p:txBody>
      </p:sp>
      <p:sp>
        <p:nvSpPr>
          <p:cNvPr id="516" name="TextBox 286"/>
          <p:cNvSpPr txBox="1"/>
          <p:nvPr/>
        </p:nvSpPr>
        <p:spPr>
          <a:xfrm>
            <a:off x="1112415" y="375755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0.2</a:t>
            </a:r>
          </a:p>
        </p:txBody>
      </p:sp>
      <p:sp>
        <p:nvSpPr>
          <p:cNvPr id="517" name="TextBox 287"/>
          <p:cNvSpPr txBox="1"/>
          <p:nvPr/>
        </p:nvSpPr>
        <p:spPr>
          <a:xfrm>
            <a:off x="1112415" y="347239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0.3</a:t>
            </a:r>
          </a:p>
        </p:txBody>
      </p:sp>
      <p:sp>
        <p:nvSpPr>
          <p:cNvPr id="518" name="TextBox 288"/>
          <p:cNvSpPr txBox="1"/>
          <p:nvPr/>
        </p:nvSpPr>
        <p:spPr>
          <a:xfrm>
            <a:off x="1112415" y="316606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0.4</a:t>
            </a:r>
          </a:p>
        </p:txBody>
      </p:sp>
      <p:sp>
        <p:nvSpPr>
          <p:cNvPr id="519" name="TextBox 289"/>
          <p:cNvSpPr txBox="1"/>
          <p:nvPr/>
        </p:nvSpPr>
        <p:spPr>
          <a:xfrm>
            <a:off x="1112415" y="28764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0.5</a:t>
            </a:r>
          </a:p>
        </p:txBody>
      </p:sp>
      <p:sp>
        <p:nvSpPr>
          <p:cNvPr id="520" name="TextBox 290"/>
          <p:cNvSpPr txBox="1"/>
          <p:nvPr/>
        </p:nvSpPr>
        <p:spPr>
          <a:xfrm>
            <a:off x="1112415" y="257605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0.6</a:t>
            </a:r>
          </a:p>
        </p:txBody>
      </p:sp>
      <p:sp>
        <p:nvSpPr>
          <p:cNvPr id="521" name="TextBox 291"/>
          <p:cNvSpPr txBox="1"/>
          <p:nvPr/>
        </p:nvSpPr>
        <p:spPr>
          <a:xfrm>
            <a:off x="1112415" y="227807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0.7</a:t>
            </a:r>
          </a:p>
        </p:txBody>
      </p:sp>
      <p:sp>
        <p:nvSpPr>
          <p:cNvPr id="522" name="TextBox 292"/>
          <p:cNvSpPr txBox="1"/>
          <p:nvPr/>
        </p:nvSpPr>
        <p:spPr>
          <a:xfrm>
            <a:off x="1112415" y="197995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0.8</a:t>
            </a:r>
          </a:p>
        </p:txBody>
      </p:sp>
      <p:sp>
        <p:nvSpPr>
          <p:cNvPr id="523" name="TextBox 293"/>
          <p:cNvSpPr txBox="1"/>
          <p:nvPr/>
        </p:nvSpPr>
        <p:spPr>
          <a:xfrm>
            <a:off x="1112415" y="169192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0.9</a:t>
            </a:r>
          </a:p>
        </p:txBody>
      </p:sp>
      <p:sp>
        <p:nvSpPr>
          <p:cNvPr id="524" name="TextBox 294"/>
          <p:cNvSpPr txBox="1"/>
          <p:nvPr/>
        </p:nvSpPr>
        <p:spPr>
          <a:xfrm>
            <a:off x="1112415" y="139043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latin typeface="Arial" charset="0"/>
                <a:ea typeface="Arial" charset="0"/>
                <a:cs typeface="Arial" charset="0"/>
              </a:rPr>
              <a:t>1.0</a:t>
            </a:r>
          </a:p>
        </p:txBody>
      </p:sp>
      <p:sp>
        <p:nvSpPr>
          <p:cNvPr id="525" name="Line 52"/>
          <p:cNvSpPr>
            <a:spLocks noChangeShapeType="1"/>
          </p:cNvSpPr>
          <p:nvPr/>
        </p:nvSpPr>
        <p:spPr bwMode="auto">
          <a:xfrm>
            <a:off x="3613500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6" name="Line 82"/>
          <p:cNvSpPr>
            <a:spLocks noChangeShapeType="1"/>
          </p:cNvSpPr>
          <p:nvPr/>
        </p:nvSpPr>
        <p:spPr bwMode="auto">
          <a:xfrm>
            <a:off x="1602176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7" name="Line 372"/>
          <p:cNvSpPr>
            <a:spLocks noChangeShapeType="1"/>
          </p:cNvSpPr>
          <p:nvPr/>
        </p:nvSpPr>
        <p:spPr bwMode="auto">
          <a:xfrm>
            <a:off x="1889508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8" name="Line 373"/>
          <p:cNvSpPr>
            <a:spLocks noChangeShapeType="1"/>
          </p:cNvSpPr>
          <p:nvPr/>
        </p:nvSpPr>
        <p:spPr bwMode="auto">
          <a:xfrm>
            <a:off x="2176840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9" name="Line 374"/>
          <p:cNvSpPr>
            <a:spLocks noChangeShapeType="1"/>
          </p:cNvSpPr>
          <p:nvPr/>
        </p:nvSpPr>
        <p:spPr bwMode="auto">
          <a:xfrm>
            <a:off x="2464172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0" name="Line 375"/>
          <p:cNvSpPr>
            <a:spLocks noChangeShapeType="1"/>
          </p:cNvSpPr>
          <p:nvPr/>
        </p:nvSpPr>
        <p:spPr bwMode="auto">
          <a:xfrm>
            <a:off x="2751504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1" name="Line 376"/>
          <p:cNvSpPr>
            <a:spLocks noChangeShapeType="1"/>
          </p:cNvSpPr>
          <p:nvPr/>
        </p:nvSpPr>
        <p:spPr bwMode="auto">
          <a:xfrm>
            <a:off x="4475496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2" name="Line 377"/>
          <p:cNvSpPr>
            <a:spLocks noChangeShapeType="1"/>
          </p:cNvSpPr>
          <p:nvPr/>
        </p:nvSpPr>
        <p:spPr bwMode="auto">
          <a:xfrm>
            <a:off x="4762828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3" name="Line 378"/>
          <p:cNvSpPr>
            <a:spLocks noChangeShapeType="1"/>
          </p:cNvSpPr>
          <p:nvPr/>
        </p:nvSpPr>
        <p:spPr bwMode="auto">
          <a:xfrm>
            <a:off x="5624824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4" name="Line 379"/>
          <p:cNvSpPr>
            <a:spLocks noChangeShapeType="1"/>
          </p:cNvSpPr>
          <p:nvPr/>
        </p:nvSpPr>
        <p:spPr bwMode="auto">
          <a:xfrm>
            <a:off x="6199488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5" name="Line 380"/>
          <p:cNvSpPr>
            <a:spLocks noChangeShapeType="1"/>
          </p:cNvSpPr>
          <p:nvPr/>
        </p:nvSpPr>
        <p:spPr bwMode="auto">
          <a:xfrm>
            <a:off x="6486820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6" name="Line 381"/>
          <p:cNvSpPr>
            <a:spLocks noChangeShapeType="1"/>
          </p:cNvSpPr>
          <p:nvPr/>
        </p:nvSpPr>
        <p:spPr bwMode="auto">
          <a:xfrm>
            <a:off x="7061484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7" name="Line 382"/>
          <p:cNvSpPr>
            <a:spLocks noChangeShapeType="1"/>
          </p:cNvSpPr>
          <p:nvPr/>
        </p:nvSpPr>
        <p:spPr bwMode="auto">
          <a:xfrm>
            <a:off x="7348816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8" name="Line 383"/>
          <p:cNvSpPr>
            <a:spLocks noChangeShapeType="1"/>
          </p:cNvSpPr>
          <p:nvPr/>
        </p:nvSpPr>
        <p:spPr bwMode="auto">
          <a:xfrm>
            <a:off x="7636148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9" name="Line 384"/>
          <p:cNvSpPr>
            <a:spLocks noChangeShapeType="1"/>
          </p:cNvSpPr>
          <p:nvPr/>
        </p:nvSpPr>
        <p:spPr bwMode="auto">
          <a:xfrm>
            <a:off x="7923480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0" name="Line 386"/>
          <p:cNvSpPr>
            <a:spLocks noChangeShapeType="1"/>
          </p:cNvSpPr>
          <p:nvPr/>
        </p:nvSpPr>
        <p:spPr bwMode="auto">
          <a:xfrm>
            <a:off x="3900832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1" name="TextBox 311"/>
          <p:cNvSpPr txBox="1"/>
          <p:nvPr/>
        </p:nvSpPr>
        <p:spPr>
          <a:xfrm>
            <a:off x="390972" y="5019534"/>
            <a:ext cx="1596912" cy="641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latin typeface="Arial" charset="0"/>
                <a:ea typeface="Arial" charset="0"/>
                <a:cs typeface="Arial" charset="0"/>
              </a:rPr>
              <a:t>No. of patients at risk</a:t>
            </a:r>
            <a:r>
              <a:rPr lang="en-GB" sz="10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GB" sz="105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E-Ld</a:t>
            </a:r>
          </a:p>
          <a:p>
            <a:r>
              <a: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Ld</a:t>
            </a:r>
          </a:p>
        </p:txBody>
      </p:sp>
      <p:sp>
        <p:nvSpPr>
          <p:cNvPr id="542" name="TextBox 312"/>
          <p:cNvSpPr txBox="1"/>
          <p:nvPr/>
        </p:nvSpPr>
        <p:spPr>
          <a:xfrm>
            <a:off x="1389195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321</a:t>
            </a:r>
          </a:p>
          <a:p>
            <a:pPr algn="ctr"/>
            <a:r>
              <a: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325</a:t>
            </a:r>
          </a:p>
        </p:txBody>
      </p:sp>
      <p:sp>
        <p:nvSpPr>
          <p:cNvPr id="543" name="TextBox 313"/>
          <p:cNvSpPr txBox="1"/>
          <p:nvPr/>
        </p:nvSpPr>
        <p:spPr>
          <a:xfrm>
            <a:off x="1664661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315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305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4" name="TextBox 314"/>
          <p:cNvSpPr txBox="1"/>
          <p:nvPr/>
        </p:nvSpPr>
        <p:spPr>
          <a:xfrm>
            <a:off x="2251346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282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251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5" name="TextBox 315"/>
          <p:cNvSpPr txBox="1"/>
          <p:nvPr/>
        </p:nvSpPr>
        <p:spPr>
          <a:xfrm>
            <a:off x="2542083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259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232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6" name="TextBox 316"/>
          <p:cNvSpPr txBox="1"/>
          <p:nvPr/>
        </p:nvSpPr>
        <p:spPr>
          <a:xfrm>
            <a:off x="3412805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208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174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7" name="TextBox 317"/>
          <p:cNvSpPr txBox="1"/>
          <p:nvPr/>
        </p:nvSpPr>
        <p:spPr>
          <a:xfrm>
            <a:off x="3682837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198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166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8" name="TextBox 318"/>
          <p:cNvSpPr txBox="1"/>
          <p:nvPr/>
        </p:nvSpPr>
        <p:spPr>
          <a:xfrm>
            <a:off x="4258712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174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135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9" name="TextBox 319"/>
          <p:cNvSpPr txBox="1"/>
          <p:nvPr/>
        </p:nvSpPr>
        <p:spPr>
          <a:xfrm>
            <a:off x="4546716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165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120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0" name="TextBox 320"/>
          <p:cNvSpPr txBox="1"/>
          <p:nvPr/>
        </p:nvSpPr>
        <p:spPr>
          <a:xfrm>
            <a:off x="4829577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153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105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1" name="TextBox 321"/>
          <p:cNvSpPr txBox="1"/>
          <p:nvPr/>
        </p:nvSpPr>
        <p:spPr>
          <a:xfrm>
            <a:off x="5416686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138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89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2" name="TextBox 322"/>
          <p:cNvSpPr txBox="1"/>
          <p:nvPr/>
        </p:nvSpPr>
        <p:spPr>
          <a:xfrm>
            <a:off x="5706811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126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85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3" name="TextBox 323"/>
          <p:cNvSpPr txBox="1"/>
          <p:nvPr/>
        </p:nvSpPr>
        <p:spPr>
          <a:xfrm>
            <a:off x="6317331" y="5191723"/>
            <a:ext cx="33534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94</a:t>
            </a:r>
          </a:p>
          <a:p>
            <a:pPr algn="ctr"/>
            <a:r>
              <a:rPr lang="en-GB" sz="105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</a:t>
            </a:r>
            <a:endParaRPr lang="en-GB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4" name="TextBox 324"/>
          <p:cNvSpPr txBox="1"/>
          <p:nvPr/>
        </p:nvSpPr>
        <p:spPr>
          <a:xfrm>
            <a:off x="6628175" y="5191723"/>
            <a:ext cx="33534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65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30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5" name="TextBox 325"/>
          <p:cNvSpPr txBox="1"/>
          <p:nvPr/>
        </p:nvSpPr>
        <p:spPr>
          <a:xfrm>
            <a:off x="6898990" y="5191723"/>
            <a:ext cx="33534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46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6" name="TextBox 326"/>
          <p:cNvSpPr txBox="1"/>
          <p:nvPr/>
        </p:nvSpPr>
        <p:spPr>
          <a:xfrm>
            <a:off x="1580616" y="4804399"/>
            <a:ext cx="6914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Arial" charset="0"/>
                <a:ea typeface="Arial" charset="0"/>
                <a:cs typeface="Arial" charset="0"/>
              </a:rPr>
              <a:t>Time to next treatment  </a:t>
            </a:r>
            <a:r>
              <a:rPr lang="en-GB" sz="1400" b="1" dirty="0">
                <a:latin typeface="Arial" charset="0"/>
                <a:ea typeface="Arial" charset="0"/>
                <a:cs typeface="Arial" charset="0"/>
              </a:rPr>
              <a:t>(months)</a:t>
            </a:r>
          </a:p>
        </p:txBody>
      </p:sp>
      <p:sp>
        <p:nvSpPr>
          <p:cNvPr id="557" name="TextBox 327"/>
          <p:cNvSpPr txBox="1"/>
          <p:nvPr/>
        </p:nvSpPr>
        <p:spPr>
          <a:xfrm rot="16200000">
            <a:off x="-547624" y="2715958"/>
            <a:ext cx="294943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charset="0"/>
                <a:ea typeface="Arial" charset="0"/>
                <a:cs typeface="Arial" charset="0"/>
              </a:rPr>
              <a:t>Probability of patients without </a:t>
            </a:r>
            <a:endParaRPr lang="en-GB" sz="14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400" b="1" dirty="0" smtClean="0">
                <a:latin typeface="Arial" charset="0"/>
                <a:ea typeface="Arial" charset="0"/>
                <a:cs typeface="Arial" charset="0"/>
              </a:rPr>
              <a:t>next treatment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8" name="TextBox 328"/>
          <p:cNvSpPr txBox="1"/>
          <p:nvPr/>
        </p:nvSpPr>
        <p:spPr>
          <a:xfrm>
            <a:off x="7472645" y="5191723"/>
            <a:ext cx="33534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14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9" name="TextBox 329"/>
          <p:cNvSpPr txBox="1"/>
          <p:nvPr/>
        </p:nvSpPr>
        <p:spPr>
          <a:xfrm>
            <a:off x="3119084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225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193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0" name="Line 82"/>
          <p:cNvSpPr>
            <a:spLocks noChangeShapeType="1"/>
          </p:cNvSpPr>
          <p:nvPr/>
        </p:nvSpPr>
        <p:spPr bwMode="auto">
          <a:xfrm rot="5400000">
            <a:off x="1502763" y="4427412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1" name="Line 82"/>
          <p:cNvSpPr>
            <a:spLocks noChangeShapeType="1"/>
          </p:cNvSpPr>
          <p:nvPr/>
        </p:nvSpPr>
        <p:spPr bwMode="auto">
          <a:xfrm rot="5400000">
            <a:off x="1502763" y="4127202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2" name="Line 82"/>
          <p:cNvSpPr>
            <a:spLocks noChangeShapeType="1"/>
          </p:cNvSpPr>
          <p:nvPr/>
        </p:nvSpPr>
        <p:spPr bwMode="auto">
          <a:xfrm rot="5400000">
            <a:off x="1502763" y="3835139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3" name="Line 82"/>
          <p:cNvSpPr>
            <a:spLocks noChangeShapeType="1"/>
          </p:cNvSpPr>
          <p:nvPr/>
        </p:nvSpPr>
        <p:spPr bwMode="auto">
          <a:xfrm rot="5400000">
            <a:off x="1502763" y="3539658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4" name="Line 82"/>
          <p:cNvSpPr>
            <a:spLocks noChangeShapeType="1"/>
          </p:cNvSpPr>
          <p:nvPr/>
        </p:nvSpPr>
        <p:spPr bwMode="auto">
          <a:xfrm rot="5400000">
            <a:off x="1502763" y="324286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5" name="Line 82"/>
          <p:cNvSpPr>
            <a:spLocks noChangeShapeType="1"/>
          </p:cNvSpPr>
          <p:nvPr/>
        </p:nvSpPr>
        <p:spPr bwMode="auto">
          <a:xfrm rot="5400000">
            <a:off x="1502763" y="2953173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6" name="Line 82"/>
          <p:cNvSpPr>
            <a:spLocks noChangeShapeType="1"/>
          </p:cNvSpPr>
          <p:nvPr/>
        </p:nvSpPr>
        <p:spPr bwMode="auto">
          <a:xfrm rot="5400000">
            <a:off x="1502763" y="2653136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7" name="Line 82"/>
          <p:cNvSpPr>
            <a:spLocks noChangeShapeType="1"/>
          </p:cNvSpPr>
          <p:nvPr/>
        </p:nvSpPr>
        <p:spPr bwMode="auto">
          <a:xfrm rot="5400000">
            <a:off x="1502763" y="2361206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8" name="Line 82"/>
          <p:cNvSpPr>
            <a:spLocks noChangeShapeType="1"/>
          </p:cNvSpPr>
          <p:nvPr/>
        </p:nvSpPr>
        <p:spPr bwMode="auto">
          <a:xfrm rot="5400000">
            <a:off x="1502763" y="1766475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9" name="Line 82"/>
          <p:cNvSpPr>
            <a:spLocks noChangeShapeType="1"/>
          </p:cNvSpPr>
          <p:nvPr/>
        </p:nvSpPr>
        <p:spPr bwMode="auto">
          <a:xfrm rot="5400000">
            <a:off x="1502763" y="1469372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0" name="Line 82"/>
          <p:cNvSpPr>
            <a:spLocks noChangeShapeType="1"/>
          </p:cNvSpPr>
          <p:nvPr/>
        </p:nvSpPr>
        <p:spPr bwMode="auto">
          <a:xfrm rot="5400000">
            <a:off x="1502763" y="2067263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1" name="Oval 89"/>
          <p:cNvSpPr>
            <a:spLocks noChangeArrowheads="1"/>
          </p:cNvSpPr>
          <p:nvPr/>
        </p:nvSpPr>
        <p:spPr bwMode="auto">
          <a:xfrm>
            <a:off x="1601264" y="1504974"/>
            <a:ext cx="73913" cy="59429"/>
          </a:xfrm>
          <a:prstGeom prst="ellipse">
            <a:avLst/>
          </a:prstGeom>
          <a:noFill/>
          <a:ln w="952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2" name="TextBox 342"/>
          <p:cNvSpPr txBox="1"/>
          <p:nvPr/>
        </p:nvSpPr>
        <p:spPr>
          <a:xfrm>
            <a:off x="8068863" y="5191723"/>
            <a:ext cx="260008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3" name="Line 52"/>
          <p:cNvSpPr>
            <a:spLocks noChangeShapeType="1"/>
          </p:cNvSpPr>
          <p:nvPr/>
        </p:nvSpPr>
        <p:spPr bwMode="auto">
          <a:xfrm>
            <a:off x="3038836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4" name="Line 52"/>
          <p:cNvSpPr>
            <a:spLocks noChangeShapeType="1"/>
          </p:cNvSpPr>
          <p:nvPr/>
        </p:nvSpPr>
        <p:spPr bwMode="auto">
          <a:xfrm>
            <a:off x="3326168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5" name="TextBox 345"/>
          <p:cNvSpPr txBox="1"/>
          <p:nvPr/>
        </p:nvSpPr>
        <p:spPr>
          <a:xfrm>
            <a:off x="4016579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18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6" name="Line 376"/>
          <p:cNvSpPr>
            <a:spLocks noChangeShapeType="1"/>
          </p:cNvSpPr>
          <p:nvPr/>
        </p:nvSpPr>
        <p:spPr bwMode="auto">
          <a:xfrm>
            <a:off x="4188164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7" name="TextBox 347"/>
          <p:cNvSpPr txBox="1"/>
          <p:nvPr/>
        </p:nvSpPr>
        <p:spPr>
          <a:xfrm>
            <a:off x="4867351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24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8" name="Line 377"/>
          <p:cNvSpPr>
            <a:spLocks noChangeShapeType="1"/>
          </p:cNvSpPr>
          <p:nvPr/>
        </p:nvSpPr>
        <p:spPr bwMode="auto">
          <a:xfrm>
            <a:off x="5050160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9" name="Line 385"/>
          <p:cNvSpPr>
            <a:spLocks noChangeShapeType="1"/>
          </p:cNvSpPr>
          <p:nvPr/>
        </p:nvSpPr>
        <p:spPr bwMode="auto">
          <a:xfrm>
            <a:off x="5337492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0" name="TextBox 350"/>
          <p:cNvSpPr txBox="1"/>
          <p:nvPr/>
        </p:nvSpPr>
        <p:spPr>
          <a:xfrm>
            <a:off x="5740826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30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1" name="Line 379"/>
          <p:cNvSpPr>
            <a:spLocks noChangeShapeType="1"/>
          </p:cNvSpPr>
          <p:nvPr/>
        </p:nvSpPr>
        <p:spPr bwMode="auto">
          <a:xfrm>
            <a:off x="5912156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2" name="TextBox 352"/>
          <p:cNvSpPr txBox="1"/>
          <p:nvPr/>
        </p:nvSpPr>
        <p:spPr>
          <a:xfrm>
            <a:off x="6883407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38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3" name="Line 381"/>
          <p:cNvSpPr>
            <a:spLocks noChangeShapeType="1"/>
          </p:cNvSpPr>
          <p:nvPr/>
        </p:nvSpPr>
        <p:spPr bwMode="auto">
          <a:xfrm>
            <a:off x="6774152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4" name="TextBox 354"/>
          <p:cNvSpPr txBox="1"/>
          <p:nvPr/>
        </p:nvSpPr>
        <p:spPr>
          <a:xfrm>
            <a:off x="8326002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48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5" name="Line 384"/>
          <p:cNvSpPr>
            <a:spLocks noChangeShapeType="1"/>
          </p:cNvSpPr>
          <p:nvPr/>
        </p:nvSpPr>
        <p:spPr bwMode="auto">
          <a:xfrm>
            <a:off x="8498149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6" name="Line 384"/>
          <p:cNvSpPr>
            <a:spLocks noChangeShapeType="1"/>
          </p:cNvSpPr>
          <p:nvPr/>
        </p:nvSpPr>
        <p:spPr bwMode="auto">
          <a:xfrm>
            <a:off x="8210812" y="4515497"/>
            <a:ext cx="0" cy="9283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7" name="TextBox 357"/>
          <p:cNvSpPr txBox="1"/>
          <p:nvPr/>
        </p:nvSpPr>
        <p:spPr>
          <a:xfrm>
            <a:off x="7465938" y="4564644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42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8" name="TextBox 358"/>
          <p:cNvSpPr txBox="1"/>
          <p:nvPr/>
        </p:nvSpPr>
        <p:spPr>
          <a:xfrm>
            <a:off x="1941961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294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276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9" name="TextBox 359"/>
          <p:cNvSpPr txBox="1"/>
          <p:nvPr/>
        </p:nvSpPr>
        <p:spPr>
          <a:xfrm>
            <a:off x="2829421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239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206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0" name="TextBox 360"/>
          <p:cNvSpPr txBox="1"/>
          <p:nvPr/>
        </p:nvSpPr>
        <p:spPr>
          <a:xfrm>
            <a:off x="3976558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182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148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1" name="TextBox 361"/>
          <p:cNvSpPr txBox="1"/>
          <p:nvPr/>
        </p:nvSpPr>
        <p:spPr>
          <a:xfrm>
            <a:off x="5111731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144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96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2" name="TextBox 362"/>
          <p:cNvSpPr txBox="1"/>
          <p:nvPr/>
        </p:nvSpPr>
        <p:spPr>
          <a:xfrm>
            <a:off x="5991436" y="5191723"/>
            <a:ext cx="410690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118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76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3" name="TextBox 363"/>
          <p:cNvSpPr txBox="1"/>
          <p:nvPr/>
        </p:nvSpPr>
        <p:spPr>
          <a:xfrm>
            <a:off x="7180365" y="5191723"/>
            <a:ext cx="33534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32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13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4" name="TextBox 364"/>
          <p:cNvSpPr txBox="1"/>
          <p:nvPr/>
        </p:nvSpPr>
        <p:spPr>
          <a:xfrm>
            <a:off x="7783476" y="5191723"/>
            <a:ext cx="260008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  <a:p>
            <a:pPr algn="ctr"/>
            <a:r>
              <a:rPr lang="en-GB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5" name="TextBox 365"/>
          <p:cNvSpPr txBox="1"/>
          <p:nvPr/>
        </p:nvSpPr>
        <p:spPr>
          <a:xfrm>
            <a:off x="8366779" y="5191723"/>
            <a:ext cx="260008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  <a:p>
            <a:pPr algn="ctr"/>
            <a:r>
              <a:rPr lang="en-GB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596" name="TextBox 366"/>
          <p:cNvSpPr txBox="1"/>
          <p:nvPr/>
        </p:nvSpPr>
        <p:spPr>
          <a:xfrm>
            <a:off x="1108399" y="403027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latin typeface="Arial" charset="0"/>
                <a:ea typeface="Arial" charset="0"/>
                <a:cs typeface="Arial" charset="0"/>
              </a:rPr>
              <a:t>0.1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97" name="Table 3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512774"/>
              </p:ext>
            </p:extLst>
          </p:nvPr>
        </p:nvGraphicFramePr>
        <p:xfrm>
          <a:off x="5909161" y="1168793"/>
          <a:ext cx="3512686" cy="1188720"/>
        </p:xfrm>
        <a:graphic>
          <a:graphicData uri="http://schemas.openxmlformats.org/drawingml/2006/table">
            <a:tbl>
              <a:tblPr firstRow="1" bandRow="1"/>
              <a:tblGrid>
                <a:gridCol w="900000"/>
                <a:gridCol w="360793"/>
                <a:gridCol w="1171893"/>
                <a:gridCol w="1080000"/>
              </a:tblGrid>
              <a:tr h="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solidFill>
                            <a:schemeClr val="tx2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E-Ld</a:t>
                      </a:r>
                      <a:endParaRPr lang="en-GB" sz="1200" b="1" i="0" dirty="0">
                        <a:solidFill>
                          <a:schemeClr val="tx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Ld</a:t>
                      </a:r>
                      <a:endParaRPr lang="en-GB" sz="12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61916">
                <a:tc gridSpan="4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i="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HR 0.62 (95% CI</a:t>
                      </a:r>
                      <a:r>
                        <a:rPr lang="en-GB" sz="1200" b="1" i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200" b="1" i="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0.50, 0.77)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Median TTNT </a:t>
                      </a:r>
                      <a:b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(95% CI)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33 </a:t>
                      </a:r>
                      <a:r>
                        <a:rPr lang="en-GB" sz="1200" b="1" i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mos</a:t>
                      </a:r>
                      <a:r>
                        <a:rPr lang="en-GB" sz="12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br>
                        <a:rPr lang="en-GB" sz="12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GB" sz="12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(26.15, 40.21)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 </a:t>
                      </a:r>
                      <a:r>
                        <a:rPr lang="en-GB" sz="1200" b="1" i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mos</a:t>
                      </a:r>
                      <a: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br>
                        <a:rPr lang="en-GB" sz="1200" b="1" i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GB" sz="1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(18.07, 23.20)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8" name="TextBox 368"/>
          <p:cNvSpPr txBox="1"/>
          <p:nvPr/>
        </p:nvSpPr>
        <p:spPr>
          <a:xfrm>
            <a:off x="613148" y="5816025"/>
            <a:ext cx="8568952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E-</a:t>
            </a:r>
            <a:r>
              <a:rPr lang="en-GB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Ld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-treated patients had a median delay of 1 year in the time to next treatment</a:t>
            </a:r>
            <a:b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vs </a:t>
            </a:r>
            <a:r>
              <a:rPr lang="en-GB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Ld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-treated patients</a:t>
            </a:r>
          </a:p>
        </p:txBody>
      </p:sp>
    </p:spTree>
    <p:extLst>
      <p:ext uri="{BB962C8B-B14F-4D97-AF65-F5344CB8AC3E}">
        <p14:creationId xmlns:p14="http://schemas.microsoft.com/office/powerpoint/2010/main" val="13353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55068" y="2924944"/>
            <a:ext cx="7992888" cy="81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1426" tIns="45712" rIns="91426" bIns="45712" anchor="b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s-ES" sz="4000" dirty="0" err="1" smtClean="0">
                <a:solidFill>
                  <a:srgbClr val="FFFF00"/>
                </a:solidFill>
              </a:rPr>
              <a:t>Check</a:t>
            </a:r>
            <a:r>
              <a:rPr lang="es-ES" sz="4000" dirty="0" smtClean="0">
                <a:solidFill>
                  <a:srgbClr val="FFFF00"/>
                </a:solidFill>
              </a:rPr>
              <a:t>-Point </a:t>
            </a:r>
            <a:r>
              <a:rPr lang="es-ES" sz="4000" dirty="0" err="1" smtClean="0">
                <a:solidFill>
                  <a:srgbClr val="FFFF00"/>
                </a:solidFill>
              </a:rPr>
              <a:t>Inhibitors</a:t>
            </a:r>
            <a:endParaRPr lang="es-E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267" name="47 CuadroTexto"/>
          <p:cNvSpPr txBox="1">
            <a:spLocks noChangeArrowheads="1"/>
          </p:cNvSpPr>
          <p:nvPr/>
        </p:nvSpPr>
        <p:spPr bwMode="auto">
          <a:xfrm>
            <a:off x="3" y="116241"/>
            <a:ext cx="10286999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200" dirty="0" err="1" smtClean="0">
                <a:solidFill>
                  <a:srgbClr val="FFFF00"/>
                </a:solidFill>
              </a:rPr>
              <a:t>Immuno</a:t>
            </a:r>
            <a:r>
              <a:rPr lang="en-US" sz="3200" dirty="0" smtClean="0">
                <a:solidFill>
                  <a:srgbClr val="FFFF00"/>
                </a:solidFill>
              </a:rPr>
              <a:t>-oncology Activating/Inhibitory Pathways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0" y="3789040"/>
            <a:ext cx="10287000" cy="2947770"/>
            <a:chOff x="0" y="3789040"/>
            <a:chExt cx="10287000" cy="2947770"/>
          </a:xfrm>
        </p:grpSpPr>
        <p:pic>
          <p:nvPicPr>
            <p:cNvPr id="62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1" t="52365" r="12778" b="11318"/>
            <a:stretch/>
          </p:blipFill>
          <p:spPr bwMode="auto">
            <a:xfrm>
              <a:off x="6439644" y="4154081"/>
              <a:ext cx="2226908" cy="193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P:\Elotuzumab\BMELUS15X244_Elo Training Module 3\2_Content\6_Slides\PNGs\BMELGL15X244_PNGs\BMELGL15X244_PNGs\BMELGL15X244_ELO_Module3_5715\BMELUS15X244_CHARTS_R4_WhiteText-1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4" t="52365" r="56435" b="11318"/>
            <a:stretch/>
          </p:blipFill>
          <p:spPr bwMode="auto">
            <a:xfrm>
              <a:off x="2511152" y="4149080"/>
              <a:ext cx="2057400" cy="193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7"/>
            <p:cNvSpPr txBox="1"/>
            <p:nvPr/>
          </p:nvSpPr>
          <p:spPr>
            <a:xfrm>
              <a:off x="4126921" y="4561383"/>
              <a:ext cx="581712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KIR</a:t>
              </a:r>
              <a:endParaRPr lang="en-US" sz="1400" b="1" dirty="0"/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8167836" y="4802153"/>
              <a:ext cx="588095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PD-1</a:t>
              </a:r>
              <a:endParaRPr lang="en-US" sz="1200" b="1" dirty="0"/>
            </a:p>
          </p:txBody>
        </p:sp>
        <p:sp>
          <p:nvSpPr>
            <p:cNvPr id="56" name="TextBox 9"/>
            <p:cNvSpPr txBox="1"/>
            <p:nvPr/>
          </p:nvSpPr>
          <p:spPr>
            <a:xfrm>
              <a:off x="7519764" y="4043933"/>
              <a:ext cx="715181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LAG-3</a:t>
              </a:r>
              <a:endParaRPr lang="en-US" sz="1200" b="1" dirty="0"/>
            </a:p>
          </p:txBody>
        </p:sp>
        <p:sp>
          <p:nvSpPr>
            <p:cNvPr id="57" name="TextBox 12"/>
            <p:cNvSpPr txBox="1"/>
            <p:nvPr/>
          </p:nvSpPr>
          <p:spPr>
            <a:xfrm>
              <a:off x="8294918" y="4442113"/>
              <a:ext cx="813674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CTLA-4</a:t>
              </a:r>
              <a:endParaRPr lang="en-US" sz="1200" b="1" dirty="0"/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8095828" y="5738257"/>
              <a:ext cx="893104" cy="49859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B7-H3 </a:t>
              </a:r>
            </a:p>
            <a:p>
              <a:pPr algn="ctr"/>
              <a:r>
                <a:rPr lang="en-US" sz="1200" b="1" dirty="0" smtClean="0"/>
                <a:t>receptor</a:t>
              </a:r>
              <a:endParaRPr lang="en-US" sz="1200" b="1" dirty="0"/>
            </a:p>
          </p:txBody>
        </p:sp>
        <p:sp>
          <p:nvSpPr>
            <p:cNvPr id="60" name="TextBox 2"/>
            <p:cNvSpPr txBox="1"/>
            <p:nvPr/>
          </p:nvSpPr>
          <p:spPr>
            <a:xfrm>
              <a:off x="1678649" y="5013176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NK cell</a:t>
              </a:r>
              <a:endParaRPr lang="en-US" sz="1400" b="1" dirty="0"/>
            </a:p>
          </p:txBody>
        </p:sp>
        <p:sp>
          <p:nvSpPr>
            <p:cNvPr id="63" name="47 CuadroTexto"/>
            <p:cNvSpPr txBox="1">
              <a:spLocks noChangeArrowheads="1"/>
            </p:cNvSpPr>
            <p:nvPr/>
          </p:nvSpPr>
          <p:spPr bwMode="auto">
            <a:xfrm>
              <a:off x="72008" y="3870328"/>
              <a:ext cx="2551212" cy="4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1" tIns="45706" rIns="91411" bIns="45706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2400" dirty="0" smtClean="0">
                  <a:solidFill>
                    <a:srgbClr val="FFFF00"/>
                  </a:solidFill>
                </a:rPr>
                <a:t>Inhibitory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4" name="TextBox 14"/>
            <p:cNvSpPr txBox="1"/>
            <p:nvPr/>
          </p:nvSpPr>
          <p:spPr>
            <a:xfrm>
              <a:off x="5799885" y="5124053"/>
              <a:ext cx="643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 cell</a:t>
              </a:r>
              <a:endParaRPr lang="en-US" sz="1400" b="1" dirty="0"/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102940" y="6381328"/>
              <a:ext cx="6768752" cy="355482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l"/>
              <a:r>
                <a:rPr lang="en-US" sz="1050" dirty="0" smtClean="0"/>
                <a:t>KIR</a:t>
              </a:r>
              <a:r>
                <a:rPr lang="en-US" sz="1050" dirty="0"/>
                <a:t>, killer cell immunoglobulin-like receptor; 	</a:t>
              </a:r>
              <a:r>
                <a:rPr lang="en-US" sz="1050" dirty="0" smtClean="0"/>
                <a:t>LAG</a:t>
              </a:r>
              <a:r>
                <a:rPr lang="en-US" sz="1050" dirty="0"/>
                <a:t>-3, lymphocyte-activation gene 3; </a:t>
              </a:r>
              <a:endParaRPr lang="en-US" sz="1050" dirty="0" smtClean="0"/>
            </a:p>
            <a:p>
              <a:pPr algn="l"/>
              <a:r>
                <a:rPr lang="en-US" sz="1050" dirty="0"/>
                <a:t>CTLA-4, cytotoxic T-lymphocyte-associated protein 4; </a:t>
              </a:r>
              <a:r>
                <a:rPr lang="en-US" sz="1050" dirty="0" smtClean="0"/>
                <a:t>	PD</a:t>
              </a:r>
              <a:r>
                <a:rPr lang="en-US" sz="1050" dirty="0"/>
                <a:t>-1, programmed cell death protein 1</a:t>
              </a:r>
              <a:r>
                <a:rPr lang="en-US" sz="1050" dirty="0" smtClean="0"/>
                <a:t>.</a:t>
              </a:r>
              <a:endParaRPr lang="en-US" sz="1050" dirty="0"/>
            </a:p>
          </p:txBody>
        </p:sp>
        <p:sp>
          <p:nvSpPr>
            <p:cNvPr id="67" name="Line 3"/>
            <p:cNvSpPr>
              <a:spLocks noChangeShapeType="1"/>
            </p:cNvSpPr>
            <p:nvPr/>
          </p:nvSpPr>
          <p:spPr bwMode="auto">
            <a:xfrm>
              <a:off x="0" y="3789040"/>
              <a:ext cx="102870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lIns="91411" tIns="45706" rIns="91411" bIns="45706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15054" y="908724"/>
            <a:ext cx="8967853" cy="2808308"/>
            <a:chOff x="15054" y="908724"/>
            <a:chExt cx="8967853" cy="2808308"/>
          </a:xfrm>
        </p:grpSpPr>
        <p:sp>
          <p:nvSpPr>
            <p:cNvPr id="44" name="47 CuadroTexto"/>
            <p:cNvSpPr txBox="1">
              <a:spLocks noChangeArrowheads="1"/>
            </p:cNvSpPr>
            <p:nvPr/>
          </p:nvSpPr>
          <p:spPr bwMode="auto">
            <a:xfrm>
              <a:off x="72008" y="908724"/>
              <a:ext cx="2551212" cy="4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1" tIns="45706" rIns="91411" bIns="45706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2400" dirty="0" smtClean="0">
                  <a:solidFill>
                    <a:srgbClr val="FFFF00"/>
                  </a:solidFill>
                </a:rPr>
                <a:t>Activating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grpSp>
          <p:nvGrpSpPr>
            <p:cNvPr id="9" name="Agrupar 8"/>
            <p:cNvGrpSpPr/>
            <p:nvPr/>
          </p:nvGrpSpPr>
          <p:grpSpPr>
            <a:xfrm>
              <a:off x="1606641" y="1268760"/>
              <a:ext cx="7376266" cy="1917704"/>
              <a:chOff x="1606641" y="1268760"/>
              <a:chExt cx="7376266" cy="1917704"/>
            </a:xfrm>
          </p:grpSpPr>
          <p:pic>
            <p:nvPicPr>
              <p:cNvPr id="21" name="Picture 2" descr="P:\Elotuzumab\BMELUS15X244_Elo Training Module 3\2_Content\6_Slides\PNGs\BMELGL15X244_PNGs\BMELGL15X244_PNGs\BMELGL15X244_ELO_Module3_5715\BMELUS15X244_CHARTS_R4_WhiteText-1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44" t="13683" r="55001" b="52364"/>
              <a:stretch/>
            </p:blipFill>
            <p:spPr bwMode="auto">
              <a:xfrm>
                <a:off x="2555579" y="1411730"/>
                <a:ext cx="2101423" cy="1774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4"/>
              <p:cNvSpPr txBox="1"/>
              <p:nvPr/>
            </p:nvSpPr>
            <p:spPr>
              <a:xfrm>
                <a:off x="3982905" y="1440743"/>
                <a:ext cx="706924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CD137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TextBox 6"/>
              <p:cNvSpPr txBox="1"/>
              <p:nvPr/>
            </p:nvSpPr>
            <p:spPr>
              <a:xfrm>
                <a:off x="4198929" y="2313306"/>
                <a:ext cx="800554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SLAMF7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pic>
            <p:nvPicPr>
              <p:cNvPr id="28" name="Picture 2" descr="P:\Elotuzumab\BMELUS15X244_Elo Training Module 3\2_Content\6_Slides\PNGs\BMELGL15X244_PNGs\BMELGL15X244_PNGs\BMELGL15X244_ELO_Module3_5715\BMELUS15X244_CHARTS_R4_WhiteText-12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28" t="12500" r="11389" b="52365"/>
              <a:stretch/>
            </p:blipFill>
            <p:spPr bwMode="auto">
              <a:xfrm>
                <a:off x="6626363" y="1421018"/>
                <a:ext cx="2101424" cy="1755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14"/>
              <p:cNvSpPr txBox="1"/>
              <p:nvPr/>
            </p:nvSpPr>
            <p:spPr>
              <a:xfrm>
                <a:off x="6015908" y="2106770"/>
                <a:ext cx="6436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T cell</a:t>
                </a:r>
                <a:endParaRPr lang="en-US" sz="1400" b="1" dirty="0"/>
              </a:p>
            </p:txBody>
          </p:sp>
          <p:sp>
            <p:nvSpPr>
              <p:cNvPr id="34" name="TextBox 20"/>
              <p:cNvSpPr txBox="1"/>
              <p:nvPr/>
            </p:nvSpPr>
            <p:spPr>
              <a:xfrm>
                <a:off x="7676109" y="1268760"/>
                <a:ext cx="686464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CD137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35" name="TextBox 9"/>
              <p:cNvSpPr txBox="1"/>
              <p:nvPr/>
            </p:nvSpPr>
            <p:spPr>
              <a:xfrm>
                <a:off x="8286451" y="1818959"/>
                <a:ext cx="696456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CD40L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36" name="TextBox 22"/>
              <p:cNvSpPr txBox="1"/>
              <p:nvPr/>
            </p:nvSpPr>
            <p:spPr>
              <a:xfrm>
                <a:off x="8361725" y="2236166"/>
                <a:ext cx="598198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CD28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37" name="TextBox 10"/>
              <p:cNvSpPr txBox="1"/>
              <p:nvPr/>
            </p:nvSpPr>
            <p:spPr>
              <a:xfrm>
                <a:off x="8150902" y="2717955"/>
                <a:ext cx="599865" cy="276999"/>
              </a:xfrm>
              <a:prstGeom prst="rect">
                <a:avLst/>
              </a:prstGeom>
              <a:solidFill>
                <a:srgbClr val="00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OX40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2" name="TextBox 2"/>
              <p:cNvSpPr txBox="1"/>
              <p:nvPr/>
            </p:nvSpPr>
            <p:spPr>
              <a:xfrm>
                <a:off x="1606641" y="2204864"/>
                <a:ext cx="864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NK cell</a:t>
                </a:r>
                <a:endParaRPr lang="en-US" sz="1400" b="1" dirty="0"/>
              </a:p>
            </p:txBody>
          </p:sp>
        </p:grpSp>
        <p:sp>
          <p:nvSpPr>
            <p:cNvPr id="7" name="Rectángulo 6"/>
            <p:cNvSpPr/>
            <p:nvPr/>
          </p:nvSpPr>
          <p:spPr>
            <a:xfrm>
              <a:off x="15054" y="3463116"/>
              <a:ext cx="5143500" cy="2539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l"/>
              <a:r>
                <a:rPr lang="en-US" sz="1050" dirty="0">
                  <a:solidFill>
                    <a:srgbClr val="FFFFFF"/>
                  </a:solidFill>
                </a:rPr>
                <a:t>SLAMF7, signaling lymphocytic activation molecule family member 7.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478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125760"/>
            <a:ext cx="9258300" cy="566936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Check </a:t>
            </a:r>
            <a:r>
              <a:rPr lang="en-US" sz="3600" b="1" dirty="0">
                <a:solidFill>
                  <a:srgbClr val="FFFF00"/>
                </a:solidFill>
                <a:latin typeface="Arial" charset="0"/>
                <a:cs typeface="Arial" charset="0"/>
              </a:rPr>
              <a:t>Point inhibitors</a:t>
            </a: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endParaRPr lang="es-ES_tradnl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647556" y="1556792"/>
            <a:ext cx="4464496" cy="4499678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342900" lvl="1" indent="-342900" algn="just">
              <a:buFont typeface="Arial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T cells express Check Points:</a:t>
            </a:r>
          </a:p>
          <a:p>
            <a:pPr marL="342900" lvl="1" indent="-342900" algn="just">
              <a:buFont typeface="Arial"/>
              <a:buChar char="•"/>
            </a:pPr>
            <a:endParaRPr lang="en-US" sz="2000" kern="0" dirty="0" smtClean="0">
              <a:solidFill>
                <a:srgbClr val="FFFFFF"/>
              </a:solidFill>
              <a:ea typeface="ＭＳ Ｐゴシック" charset="-128"/>
              <a:cs typeface="Arial" charset="0"/>
            </a:endParaRPr>
          </a:p>
          <a:p>
            <a:pPr marL="800028" lvl="2" indent="-342900" algn="just">
              <a:buFont typeface="Arial"/>
              <a:buChar char="•"/>
            </a:pPr>
            <a:r>
              <a:rPr lang="en-US" sz="18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PD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-</a:t>
            </a:r>
            <a:r>
              <a:rPr lang="en-US" sz="18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1 </a:t>
            </a:r>
            <a:r>
              <a:rPr lang="en-US" sz="18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 PD-L1 &amp; PD-L2</a:t>
            </a:r>
            <a:endParaRPr lang="en-US" sz="1800" kern="0" dirty="0" smtClean="0">
              <a:solidFill>
                <a:srgbClr val="FFFFFF"/>
              </a:solidFill>
              <a:ea typeface="ＭＳ Ｐゴシック" charset="-128"/>
              <a:cs typeface="Arial" charset="0"/>
            </a:endParaRPr>
          </a:p>
          <a:p>
            <a:pPr marL="800028" lvl="2" indent="-342900" algn="just">
              <a:buFont typeface="Arial"/>
              <a:buChar char="•"/>
            </a:pPr>
            <a:r>
              <a:rPr lang="en-US" sz="18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CTLA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-4 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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CD86</a:t>
            </a:r>
          </a:p>
          <a:p>
            <a:pPr marL="800028" lvl="2" indent="-342900" algn="just"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LAG-3 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 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MHC-II</a:t>
            </a:r>
          </a:p>
          <a:p>
            <a:pPr marL="800028" lvl="2" indent="-342900" algn="just">
              <a:buFont typeface="Arial"/>
              <a:buChar char="•"/>
            </a:pP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</a:rPr>
              <a:t>TIM-3 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 </a:t>
            </a:r>
            <a:r>
              <a:rPr lang="en-US" sz="1800" kern="0" dirty="0" err="1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Galectin</a:t>
            </a:r>
            <a:r>
              <a:rPr lang="en-US" sz="1800" kern="0" dirty="0">
                <a:solidFill>
                  <a:srgbClr val="FFFFFF"/>
                </a:solidFill>
                <a:ea typeface="ＭＳ Ｐゴシック" charset="-128"/>
                <a:cs typeface="Arial" charset="0"/>
                <a:sym typeface="Wingdings"/>
              </a:rPr>
              <a:t> 9</a:t>
            </a:r>
            <a:endParaRPr lang="en-US" sz="1800" dirty="0">
              <a:solidFill>
                <a:srgbClr val="FFFFFF"/>
              </a:solidFill>
              <a:cs typeface="ＭＳ Ｐゴシック" charset="0"/>
            </a:endParaRPr>
          </a:p>
          <a:p>
            <a:pPr marL="342900" lvl="1" indent="-342900" algn="just">
              <a:buFont typeface="Arial"/>
              <a:buChar char="•"/>
            </a:pPr>
            <a:endParaRPr lang="en-US" sz="2000" kern="0" dirty="0" smtClean="0">
              <a:solidFill>
                <a:srgbClr val="FFFFFF"/>
              </a:solidFill>
              <a:ea typeface="ＭＳ Ｐゴシック" charset="-128"/>
              <a:cs typeface="Arial" charset="0"/>
            </a:endParaRPr>
          </a:p>
          <a:p>
            <a:pPr marL="342900" lvl="1" indent="-342900" algn="just">
              <a:buFont typeface="Arial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Tumor cells (MM) express PD-L1</a:t>
            </a:r>
          </a:p>
          <a:p>
            <a:pPr marL="342900" lvl="1" indent="-342900" algn="just">
              <a:buFont typeface="Arial"/>
              <a:buChar char="•"/>
            </a:pPr>
            <a:endParaRPr lang="en-US" sz="2000" kern="0" dirty="0" smtClean="0">
              <a:solidFill>
                <a:srgbClr val="FFFFFF"/>
              </a:solidFill>
              <a:ea typeface="ＭＳ Ｐゴシック" charset="-128"/>
              <a:cs typeface="Arial" charset="0"/>
            </a:endParaRPr>
          </a:p>
          <a:p>
            <a:pPr marL="342900" lvl="1" indent="-342900" algn="just">
              <a:buFont typeface="Arial"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Arial" charset="0"/>
              </a:rPr>
              <a:t>Macrophages and dendritic cells express PD-L1 and PD-L2 that can inhibit or activate the immune system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85" t="1122" r="1798" b="3692"/>
          <a:stretch/>
        </p:blipFill>
        <p:spPr>
          <a:xfrm>
            <a:off x="102941" y="1130153"/>
            <a:ext cx="5400600" cy="53231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53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 bwMode="auto">
          <a:xfrm>
            <a:off x="771525" y="260648"/>
            <a:ext cx="87439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Preliminary Results of a Phase I Study of </a:t>
            </a:r>
            <a:r>
              <a:rPr kumimoji="0" lang="en-US" sz="320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Nivolumab</a:t>
            </a:r>
            <a:r>
              <a:rPr kumimoji="0" lang="en-US" sz="3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in Patients with Relapsed or Refractory Lymphoid Malignancies 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1628775" y="6019800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1800225" y="6172200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958381" y="5616864"/>
            <a:ext cx="8376229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618FFD"/>
              </a:buClr>
              <a:buSzPct val="85000"/>
            </a:pPr>
            <a:r>
              <a:rPr lang="en-US" sz="1500" cap="all" spc="250" dirty="0">
                <a:solidFill>
                  <a:srgbClr val="3366FF"/>
                </a:solidFill>
                <a:latin typeface="Arial"/>
                <a:cs typeface="Arial"/>
              </a:rPr>
              <a:t>56th Annual ASH Meeting</a:t>
            </a:r>
          </a:p>
          <a:p>
            <a:pPr eaLnBrk="1" hangingPunct="1">
              <a:lnSpc>
                <a:spcPct val="90000"/>
              </a:lnSpc>
              <a:buClr>
                <a:srgbClr val="618FFD"/>
              </a:buClr>
              <a:buSzPct val="85000"/>
            </a:pPr>
            <a:r>
              <a:rPr lang="en-US" sz="1500" cap="all" spc="250" dirty="0">
                <a:solidFill>
                  <a:srgbClr val="3366FF"/>
                </a:solidFill>
                <a:latin typeface="Arial"/>
                <a:cs typeface="Arial"/>
              </a:rPr>
              <a:t>December 2014</a:t>
            </a:r>
          </a:p>
          <a:p>
            <a:pPr eaLnBrk="1" hangingPunct="1">
              <a:lnSpc>
                <a:spcPct val="90000"/>
              </a:lnSpc>
              <a:buClr>
                <a:srgbClr val="618FFD"/>
              </a:buClr>
              <a:buSzPct val="85000"/>
            </a:pPr>
            <a:r>
              <a:rPr lang="en-US" sz="1500" cap="all" spc="250" dirty="0">
                <a:solidFill>
                  <a:srgbClr val="3366FF"/>
                </a:solidFill>
                <a:latin typeface="Arial"/>
                <a:cs typeface="Arial"/>
              </a:rPr>
              <a:t>San Francisco, CA</a:t>
            </a:r>
          </a:p>
        </p:txBody>
      </p:sp>
      <p:sp>
        <p:nvSpPr>
          <p:cNvPr id="18" name="Subtitle 17"/>
          <p:cNvSpPr txBox="1">
            <a:spLocks/>
          </p:cNvSpPr>
          <p:nvPr/>
        </p:nvSpPr>
        <p:spPr bwMode="auto">
          <a:xfrm>
            <a:off x="510778" y="2204864"/>
            <a:ext cx="9265444" cy="277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FF00"/>
              </a:buClr>
              <a:buSzPct val="90000"/>
              <a:buFont typeface="Wingdings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100000"/>
              <a:buNone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100000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100000"/>
              <a:buNone/>
              <a:defRPr sz="24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0"/>
              </a:spcBef>
              <a:spcAft>
                <a:spcPct val="2000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>
                <a:latin typeface="Arial"/>
                <a:cs typeface="Arial"/>
              </a:rPr>
              <a:t>Alexander M. Lesokhin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 , Stephen M. Ansell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, Philippe Armand</a:t>
            </a:r>
            <a:r>
              <a:rPr lang="en-US" sz="1600" baseline="30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, Emma C. Scott</a:t>
            </a:r>
            <a:r>
              <a:rPr lang="en-US" sz="1600" baseline="30000" dirty="0" smtClean="0">
                <a:latin typeface="Arial"/>
                <a:cs typeface="Arial"/>
              </a:rPr>
              <a:t>4</a:t>
            </a:r>
            <a:r>
              <a:rPr lang="en-US" sz="1600" dirty="0" smtClean="0">
                <a:latin typeface="Arial"/>
                <a:cs typeface="Arial"/>
              </a:rPr>
              <a:t>, Ahmad Halwani</a:t>
            </a:r>
            <a:r>
              <a:rPr lang="en-US" sz="1600" baseline="30000" dirty="0" smtClean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, Martin Gutierrez</a:t>
            </a:r>
            <a:r>
              <a:rPr lang="en-US" sz="1600" baseline="30000" dirty="0" smtClean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, Michael M. Millenson</a:t>
            </a:r>
            <a:r>
              <a:rPr lang="en-US" sz="1600" baseline="30000" dirty="0" smtClean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, Adam Cohen</a:t>
            </a:r>
            <a:r>
              <a:rPr lang="en-US" sz="1600" baseline="30000" dirty="0" smtClean="0">
                <a:latin typeface="Arial"/>
                <a:cs typeface="Arial"/>
              </a:rPr>
              <a:t>8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Stephen J. Schuster</a:t>
            </a:r>
            <a:r>
              <a:rPr lang="en-US" sz="1600" baseline="30000" dirty="0" smtClean="0">
                <a:latin typeface="Arial"/>
                <a:cs typeface="Arial"/>
              </a:rPr>
              <a:t>8</a:t>
            </a:r>
            <a:r>
              <a:rPr lang="en-US" sz="1600" dirty="0" smtClean="0">
                <a:latin typeface="Arial"/>
                <a:cs typeface="Arial"/>
              </a:rPr>
              <a:t>, Daniel Lebovic</a:t>
            </a:r>
            <a:r>
              <a:rPr lang="en-US" sz="1600" baseline="30000" dirty="0" smtClean="0">
                <a:latin typeface="Arial"/>
                <a:cs typeface="Arial"/>
              </a:rPr>
              <a:t>9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err="1" smtClean="0">
                <a:latin typeface="Arial"/>
                <a:cs typeface="Arial"/>
              </a:rPr>
              <a:t>Madhav</a:t>
            </a:r>
            <a:r>
              <a:rPr lang="en-US" sz="1600" dirty="0" smtClean="0">
                <a:latin typeface="Arial"/>
                <a:cs typeface="Arial"/>
              </a:rPr>
              <a:t> Dhodapkar</a:t>
            </a:r>
            <a:r>
              <a:rPr lang="en-US" sz="1600" baseline="30000" dirty="0" smtClean="0">
                <a:latin typeface="Arial"/>
                <a:cs typeface="Arial"/>
              </a:rPr>
              <a:t>10</a:t>
            </a:r>
            <a:r>
              <a:rPr lang="en-US" sz="1600" dirty="0" smtClean="0">
                <a:latin typeface="Arial"/>
                <a:cs typeface="Arial"/>
              </a:rPr>
              <a:t>, David Avigan</a:t>
            </a:r>
            <a:r>
              <a:rPr lang="en-US" sz="1600" baseline="30000" dirty="0" smtClean="0">
                <a:latin typeface="Arial"/>
                <a:cs typeface="Arial"/>
              </a:rPr>
              <a:t>11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err="1" smtClean="0">
                <a:latin typeface="Arial"/>
                <a:cs typeface="Arial"/>
              </a:rPr>
              <a:t>Bjoern</a:t>
            </a:r>
            <a:r>
              <a:rPr lang="en-US" sz="1600" dirty="0" smtClean="0">
                <a:latin typeface="Arial"/>
                <a:cs typeface="Arial"/>
              </a:rPr>
              <a:t> Chapuy</a:t>
            </a:r>
            <a:r>
              <a:rPr lang="en-US" sz="1600" baseline="30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err="1" smtClean="0">
                <a:latin typeface="Arial"/>
                <a:cs typeface="Arial"/>
              </a:rPr>
              <a:t>Azra</a:t>
            </a:r>
            <a:r>
              <a:rPr lang="en-US" sz="1600" dirty="0" smtClean="0">
                <a:latin typeface="Arial"/>
                <a:cs typeface="Arial"/>
              </a:rPr>
              <a:t> H. Ligon</a:t>
            </a:r>
            <a:r>
              <a:rPr lang="en-US" sz="1600" baseline="30000" dirty="0" smtClean="0">
                <a:latin typeface="Arial"/>
                <a:cs typeface="Arial"/>
              </a:rPr>
              <a:t>12</a:t>
            </a:r>
            <a:r>
              <a:rPr lang="en-US" sz="1600" dirty="0" smtClean="0">
                <a:latin typeface="Arial"/>
                <a:cs typeface="Arial"/>
              </a:rPr>
              <a:t>, Scott J. Rodig</a:t>
            </a:r>
            <a:r>
              <a:rPr lang="en-US" sz="1600" baseline="30000" dirty="0" smtClean="0">
                <a:latin typeface="Arial"/>
                <a:cs typeface="Arial"/>
              </a:rPr>
              <a:t>12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err="1" smtClean="0">
                <a:latin typeface="Arial"/>
                <a:cs typeface="Arial"/>
              </a:rPr>
              <a:t>Deepika</a:t>
            </a:r>
            <a:r>
              <a:rPr lang="en-US" sz="1600" dirty="0" smtClean="0">
                <a:latin typeface="Arial"/>
                <a:cs typeface="Arial"/>
              </a:rPr>
              <a:t> Cattry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err="1" smtClean="0">
                <a:latin typeface="Arial"/>
                <a:cs typeface="Arial"/>
              </a:rPr>
              <a:t>Lili</a:t>
            </a:r>
            <a:r>
              <a:rPr lang="en-US" sz="1600" dirty="0" smtClean="0">
                <a:latin typeface="Arial"/>
                <a:cs typeface="Arial"/>
              </a:rPr>
              <a:t> Zhu</a:t>
            </a:r>
            <a:r>
              <a:rPr lang="en-US" sz="1600" baseline="30000" dirty="0" smtClean="0">
                <a:latin typeface="Arial"/>
                <a:cs typeface="Arial"/>
              </a:rPr>
              <a:t>13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Joseph F. Grosso</a:t>
            </a:r>
            <a:r>
              <a:rPr lang="en-US" sz="1600" baseline="30000" dirty="0" smtClean="0">
                <a:latin typeface="Arial"/>
                <a:cs typeface="Arial"/>
              </a:rPr>
              <a:t>13</a:t>
            </a:r>
            <a:r>
              <a:rPr lang="en-US" sz="1600" dirty="0" smtClean="0">
                <a:latin typeface="Arial"/>
                <a:cs typeface="Arial"/>
              </a:rPr>
              <a:t>, Su-Young Kim</a:t>
            </a:r>
            <a:r>
              <a:rPr lang="en-US" sz="1600" baseline="30000" dirty="0" smtClean="0">
                <a:latin typeface="Arial"/>
                <a:cs typeface="Arial"/>
              </a:rPr>
              <a:t>13</a:t>
            </a:r>
            <a:r>
              <a:rPr lang="en-US" sz="1600" dirty="0" smtClean="0">
                <a:latin typeface="Arial"/>
                <a:cs typeface="Arial"/>
              </a:rPr>
              <a:t>, Margaret A. Shipp</a:t>
            </a:r>
            <a:r>
              <a:rPr lang="en-US" sz="1600" baseline="30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, Ivan Borrello</a:t>
            </a:r>
            <a:r>
              <a:rPr lang="en-US" sz="1600" baseline="30000" dirty="0" smtClean="0">
                <a:latin typeface="Arial"/>
                <a:cs typeface="Arial"/>
              </a:rPr>
              <a:t>14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John M. Timmerman</a:t>
            </a:r>
            <a:r>
              <a:rPr lang="en-US" sz="1600" baseline="30000" dirty="0" smtClean="0">
                <a:latin typeface="Arial"/>
                <a:cs typeface="Arial"/>
              </a:rPr>
              <a:t>15</a:t>
            </a:r>
          </a:p>
          <a:p>
            <a:endParaRPr lang="en-US" sz="1050" dirty="0" smtClean="0">
              <a:latin typeface="Arial"/>
              <a:cs typeface="Arial"/>
            </a:endParaRPr>
          </a:p>
          <a:p>
            <a:r>
              <a:rPr lang="en-US" sz="1100" baseline="30000" dirty="0" smtClean="0">
                <a:latin typeface="Arial"/>
                <a:cs typeface="Arial"/>
              </a:rPr>
              <a:t>1</a:t>
            </a:r>
            <a:r>
              <a:rPr lang="en-US" sz="1100" dirty="0" smtClean="0">
                <a:latin typeface="Arial"/>
                <a:cs typeface="Arial"/>
              </a:rPr>
              <a:t>Memorial Sloan Kettering Cancer Center and Weill Cornell Medical College, New York, NY; </a:t>
            </a:r>
            <a:r>
              <a:rPr lang="en-US" sz="1100" baseline="30000" dirty="0" smtClean="0">
                <a:latin typeface="Arial"/>
                <a:cs typeface="Arial"/>
              </a:rPr>
              <a:t>2</a:t>
            </a:r>
            <a:r>
              <a:rPr lang="en-US" sz="1100" dirty="0" smtClean="0">
                <a:latin typeface="Arial"/>
                <a:cs typeface="Arial"/>
              </a:rPr>
              <a:t>Mayo Clinic, Rochester, MN; </a:t>
            </a:r>
            <a:r>
              <a:rPr lang="en-US" sz="1100" baseline="30000" dirty="0" smtClean="0">
                <a:latin typeface="Arial"/>
                <a:cs typeface="Arial"/>
              </a:rPr>
              <a:t>3</a:t>
            </a:r>
            <a:r>
              <a:rPr lang="en-US" sz="1100" dirty="0" smtClean="0">
                <a:latin typeface="Arial"/>
                <a:cs typeface="Arial"/>
              </a:rPr>
              <a:t>Dana-Farber Cancer Institute, Boston, MA; </a:t>
            </a:r>
            <a:r>
              <a:rPr lang="en-US" sz="1100" baseline="30000" dirty="0" smtClean="0">
                <a:latin typeface="Arial"/>
                <a:cs typeface="Arial"/>
              </a:rPr>
              <a:t>4 </a:t>
            </a:r>
            <a:r>
              <a:rPr lang="en-US" sz="1100" dirty="0" smtClean="0">
                <a:latin typeface="Arial"/>
                <a:cs typeface="Arial"/>
              </a:rPr>
              <a:t>Oregon Health and Science University and the Knight Cancer Institute, Portland, OR; </a:t>
            </a:r>
            <a:r>
              <a:rPr lang="en-US" sz="1100" baseline="30000" dirty="0" smtClean="0">
                <a:latin typeface="Arial"/>
                <a:cs typeface="Arial"/>
              </a:rPr>
              <a:t>5</a:t>
            </a:r>
            <a:r>
              <a:rPr lang="en-US" sz="1100" dirty="0" smtClean="0">
                <a:latin typeface="Arial"/>
                <a:cs typeface="Arial"/>
              </a:rPr>
              <a:t>University of Utah Huntsman Cancer Institute, Salt Lake City, UT;</a:t>
            </a:r>
            <a:br>
              <a:rPr lang="en-US" sz="1100" dirty="0" smtClean="0">
                <a:latin typeface="Arial"/>
                <a:cs typeface="Arial"/>
              </a:rPr>
            </a:br>
            <a:r>
              <a:rPr lang="en-US" sz="1100" baseline="30000" dirty="0" smtClean="0">
                <a:latin typeface="Arial"/>
                <a:cs typeface="Arial"/>
              </a:rPr>
              <a:t>6</a:t>
            </a:r>
            <a:r>
              <a:rPr lang="en-US" sz="1100" dirty="0" smtClean="0">
                <a:latin typeface="Arial"/>
                <a:cs typeface="Arial"/>
              </a:rPr>
              <a:t>John </a:t>
            </a:r>
            <a:r>
              <a:rPr lang="en-US" sz="1100" dirty="0" err="1" smtClean="0">
                <a:latin typeface="Arial"/>
                <a:cs typeface="Arial"/>
              </a:rPr>
              <a:t>Theurer</a:t>
            </a:r>
            <a:r>
              <a:rPr lang="en-US" sz="1100" dirty="0" smtClean="0">
                <a:latin typeface="Arial"/>
                <a:cs typeface="Arial"/>
              </a:rPr>
              <a:t> Cancer Center, Hackensack University Medical Center, Hackensack, NJ; </a:t>
            </a:r>
            <a:r>
              <a:rPr lang="en-US" sz="1100" baseline="30000" dirty="0" smtClean="0">
                <a:latin typeface="Arial"/>
                <a:cs typeface="Arial"/>
              </a:rPr>
              <a:t>7</a:t>
            </a:r>
            <a:r>
              <a:rPr lang="en-US" sz="1100" dirty="0" smtClean="0">
                <a:latin typeface="Arial"/>
                <a:cs typeface="Arial"/>
              </a:rPr>
              <a:t>Fox Chase Cancer Center, Philadelphia, PA; </a:t>
            </a:r>
            <a:r>
              <a:rPr lang="en-US" sz="1100" baseline="30000" dirty="0" smtClean="0">
                <a:latin typeface="Arial"/>
                <a:cs typeface="Arial"/>
              </a:rPr>
              <a:t>8</a:t>
            </a:r>
            <a:r>
              <a:rPr lang="en-US" sz="1100" dirty="0" smtClean="0">
                <a:latin typeface="Arial"/>
                <a:cs typeface="Arial"/>
              </a:rPr>
              <a:t>Abramson Cancer Center, University of Pennsylvania, Philadelphia, PA; </a:t>
            </a:r>
            <a:r>
              <a:rPr lang="en-US" sz="1100" baseline="30000" dirty="0" smtClean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University of Michigan Hematology, Ann Arbor, MI; </a:t>
            </a:r>
            <a:r>
              <a:rPr lang="en-US" sz="1100" baseline="30000" dirty="0" smtClean="0">
                <a:latin typeface="Arial"/>
                <a:cs typeface="Arial"/>
              </a:rPr>
              <a:t>10</a:t>
            </a:r>
            <a:r>
              <a:rPr lang="en-US" sz="1100" dirty="0" smtClean="0">
                <a:latin typeface="Arial"/>
                <a:cs typeface="Arial"/>
              </a:rPr>
              <a:t>Yale Cancer Center, New Haven, CT; </a:t>
            </a:r>
            <a:r>
              <a:rPr lang="en-US" sz="1100" baseline="30000" dirty="0" smtClean="0">
                <a:latin typeface="Arial"/>
                <a:cs typeface="Arial"/>
              </a:rPr>
              <a:t>11</a:t>
            </a:r>
            <a:r>
              <a:rPr lang="en-US" sz="1100" dirty="0" smtClean="0">
                <a:latin typeface="Arial"/>
                <a:cs typeface="Arial"/>
              </a:rPr>
              <a:t>Beth Israel Deaconess Medical Center, Boston, MA; </a:t>
            </a:r>
            <a:r>
              <a:rPr lang="en-US" sz="1100" baseline="30000" dirty="0" smtClean="0">
                <a:latin typeface="Arial"/>
                <a:cs typeface="Arial"/>
              </a:rPr>
              <a:t>12</a:t>
            </a:r>
            <a:r>
              <a:rPr lang="en-US" sz="1100" dirty="0" smtClean="0">
                <a:latin typeface="Arial"/>
                <a:cs typeface="Arial"/>
              </a:rPr>
              <a:t>Brigham and Women’s Hospital Clinical </a:t>
            </a:r>
            <a:r>
              <a:rPr lang="en-US" sz="1100" dirty="0" err="1" smtClean="0">
                <a:latin typeface="Arial"/>
                <a:cs typeface="Arial"/>
              </a:rPr>
              <a:t>Cytogenetics</a:t>
            </a:r>
            <a:r>
              <a:rPr lang="en-US" sz="1100" dirty="0" smtClean="0">
                <a:latin typeface="Arial"/>
                <a:cs typeface="Arial"/>
              </a:rPr>
              <a:t> Laboratory, Boston, MA; </a:t>
            </a:r>
            <a:r>
              <a:rPr lang="en-US" sz="1100" baseline="30000" dirty="0" smtClean="0">
                <a:latin typeface="Arial"/>
                <a:cs typeface="Arial"/>
              </a:rPr>
              <a:t>13</a:t>
            </a:r>
            <a:r>
              <a:rPr lang="en-US" sz="1100" dirty="0" smtClean="0">
                <a:latin typeface="Arial"/>
                <a:cs typeface="Arial"/>
              </a:rPr>
              <a:t>Bristol-Myers Squibb, Princeton, NJ; </a:t>
            </a:r>
            <a:r>
              <a:rPr lang="en-US" sz="1100" baseline="30000" dirty="0" smtClean="0">
                <a:latin typeface="Arial"/>
                <a:cs typeface="Arial"/>
              </a:rPr>
              <a:t>14</a:t>
            </a:r>
            <a:r>
              <a:rPr lang="en-US" sz="1100" dirty="0" smtClean="0">
                <a:latin typeface="Arial"/>
                <a:cs typeface="Arial"/>
              </a:rPr>
              <a:t>Johns Hopkins University School of Medicine and the Sidney Kimmel Comprehensive Cancer Center, Baltimore, MD; </a:t>
            </a:r>
            <a:r>
              <a:rPr lang="en-US" sz="1100" baseline="30000" dirty="0" smtClean="0">
                <a:latin typeface="Arial"/>
                <a:cs typeface="Arial"/>
              </a:rPr>
              <a:t>15</a:t>
            </a:r>
            <a:r>
              <a:rPr lang="en-US" sz="1100" dirty="0" smtClean="0">
                <a:latin typeface="Arial"/>
                <a:cs typeface="Arial"/>
              </a:rPr>
              <a:t>Jonsson Comprehensive Cancer Center, University of California, Los Angeles, CA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37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8042" y="6341258"/>
            <a:ext cx="8964563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1000" dirty="0">
                <a:solidFill>
                  <a:srgbClr val="FFFFFF"/>
                </a:solidFill>
              </a:rPr>
              <a:t>*includes other B-cell lymphoma (n=8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  <a:br>
              <a:rPr lang="en-US" sz="1000" dirty="0" smtClean="0">
                <a:solidFill>
                  <a:srgbClr val="FFFFFF"/>
                </a:solidFill>
              </a:rPr>
            </a:br>
            <a:r>
              <a:rPr lang="en-US" sz="1000" baseline="30000" dirty="0" smtClean="0">
                <a:solidFill>
                  <a:srgbClr val="FFFFFF"/>
                </a:solidFill>
              </a:rPr>
              <a:t>†</a:t>
            </a:r>
            <a:r>
              <a:rPr lang="en-US" sz="1000" dirty="0">
                <a:solidFill>
                  <a:srgbClr val="FFFFFF"/>
                </a:solidFill>
              </a:rPr>
              <a:t>includes other cutaneous T-cell lymphoma (n=3) and other non-cutaneous T-cell lymphoma (n=2)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74948" y="125760"/>
            <a:ext cx="10009112" cy="566936"/>
          </a:xfrm>
          <a:prstGeom prst="rect">
            <a:avLst/>
          </a:prstGeom>
        </p:spPr>
        <p:txBody>
          <a:bodyPr lIns="0" tIns="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12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25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38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50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RR of </a:t>
            </a:r>
            <a:r>
              <a:rPr lang="en-US" sz="3200" b="1" dirty="0" err="1" smtClean="0">
                <a:latin typeface="Arial" charset="0"/>
                <a:cs typeface="Arial" charset="0"/>
              </a:rPr>
              <a:t>Nivolumab</a:t>
            </a:r>
            <a:r>
              <a:rPr lang="en-US" sz="3200" b="1" dirty="0" smtClean="0">
                <a:latin typeface="Arial" charset="0"/>
                <a:cs typeface="Arial" charset="0"/>
              </a:rPr>
              <a:t> (Anti-PD1) in </a:t>
            </a:r>
            <a:r>
              <a:rPr lang="en-US" sz="3200" b="1" dirty="0" err="1" smtClean="0">
                <a:latin typeface="Arial" charset="0"/>
                <a:cs typeface="Arial" charset="0"/>
              </a:rPr>
              <a:t>Haem</a:t>
            </a:r>
            <a:r>
              <a:rPr lang="en-US" sz="3200" b="1" dirty="0" smtClean="0">
                <a:latin typeface="Arial" charset="0"/>
                <a:cs typeface="Arial" charset="0"/>
              </a:rPr>
              <a:t> Malignancies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7" name="Rectángulo 16"/>
          <p:cNvSpPr/>
          <p:nvPr/>
        </p:nvSpPr>
        <p:spPr>
          <a:xfrm>
            <a:off x="8599884" y="6534835"/>
            <a:ext cx="168711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200" i="1" dirty="0" err="1">
                <a:solidFill>
                  <a:srgbClr val="B2B2B2"/>
                </a:solidFill>
                <a:latin typeface="Arial"/>
                <a:cs typeface="Arial"/>
              </a:rPr>
              <a:t>Lesokhin</a:t>
            </a:r>
            <a:r>
              <a:rPr lang="de-DE" sz="1200" i="1" dirty="0">
                <a:solidFill>
                  <a:srgbClr val="B2B2B2"/>
                </a:solidFill>
                <a:latin typeface="Arial"/>
                <a:cs typeface="Arial"/>
              </a:rPr>
              <a:t>. </a:t>
            </a:r>
            <a:r>
              <a:rPr lang="de-DE" sz="1200" i="1" dirty="0" smtClean="0">
                <a:solidFill>
                  <a:srgbClr val="B2B2B2"/>
                </a:solidFill>
                <a:latin typeface="Arial"/>
                <a:cs typeface="Arial"/>
              </a:rPr>
              <a:t>EHA 2015</a:t>
            </a:r>
            <a:r>
              <a:rPr lang="en-US" sz="1200" i="1" dirty="0" smtClean="0">
                <a:solidFill>
                  <a:srgbClr val="B2B2B2"/>
                </a:solidFill>
                <a:latin typeface="Arial"/>
                <a:cs typeface="Arial"/>
              </a:rPr>
              <a:t> </a:t>
            </a:r>
            <a:r>
              <a:rPr lang="da-DK" sz="1200" dirty="0" smtClean="0">
                <a:solidFill>
                  <a:srgbClr val="B2B2B2"/>
                </a:solidFill>
                <a:latin typeface="Arial"/>
                <a:cs typeface="Arial"/>
              </a:rPr>
              <a:t> </a:t>
            </a:r>
            <a:endParaRPr lang="en-GB" sz="1400" dirty="0">
              <a:solidFill>
                <a:srgbClr val="B2B2B2"/>
              </a:solidFill>
              <a:latin typeface="Arial"/>
              <a:cs typeface="Arial"/>
            </a:endParaRPr>
          </a:p>
        </p:txBody>
      </p:sp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140417"/>
              </p:ext>
            </p:extLst>
          </p:nvPr>
        </p:nvGraphicFramePr>
        <p:xfrm>
          <a:off x="967036" y="1412776"/>
          <a:ext cx="8537573" cy="4451286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3851278"/>
                <a:gridCol w="818460"/>
                <a:gridCol w="1026050"/>
                <a:gridCol w="954226"/>
                <a:gridCol w="882403"/>
                <a:gridCol w="1005156"/>
              </a:tblGrid>
              <a:tr h="652518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Tumor Type</a:t>
                      </a:r>
                      <a:endParaRPr lang="en-US" sz="2000" b="1" i="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#</a:t>
                      </a:r>
                      <a:r>
                        <a:rPr lang="en-US" sz="18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pts</a:t>
                      </a:r>
                      <a:endParaRPr lang="en-US" sz="2000" b="1" i="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CR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Multiple</a:t>
                      </a:r>
                      <a:r>
                        <a:rPr lang="en-US" sz="14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Myeloma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 (4)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 (4)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17  (63)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B-Cell</a:t>
                      </a:r>
                      <a:r>
                        <a:rPr lang="en-US" sz="14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Non-Hodgkin Lymphoma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8 (26)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(10)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5 (16)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16 (52)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3336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Diffuse Large</a:t>
                      </a:r>
                      <a:r>
                        <a:rPr lang="en-US" sz="1400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B-Cell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11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 (36)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(18)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(18)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(27)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3336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Follicular NHL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 (40)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(10)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(30)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6 (60)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2701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Mantle</a:t>
                      </a:r>
                      <a:r>
                        <a:rPr lang="en-US" sz="1400" b="1" i="0" baseline="0" dirty="0" smtClean="0">
                          <a:latin typeface="Arial"/>
                          <a:cs typeface="Arial"/>
                        </a:rPr>
                        <a:t> Cell Lymphoma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(75)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2701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Primary Mediastinal B-Cell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(100)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2701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Other B-NHL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(50)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T-Cell Non-Hodgkin</a:t>
                      </a:r>
                      <a:r>
                        <a:rPr lang="en-US" sz="14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Lymphoma</a:t>
                      </a:r>
                      <a:endParaRPr lang="en-US" sz="1400" b="1" i="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23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 (17)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 (17)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10 (43)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3336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CTCL/MF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13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(15)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(15)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9 (69)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3336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Peripheral</a:t>
                      </a:r>
                      <a:r>
                        <a:rPr lang="en-US" sz="1400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T-Cell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(40)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(40)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marL="233363" indent="0"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Other T-NHL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Arial"/>
                        </a:rPr>
                        <a:t>1 (20)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165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Hodgkin Lymphoma</a:t>
                      </a:r>
                      <a:r>
                        <a:rPr lang="en-US" sz="14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20 (87)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6 (26)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14 (61)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(13)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2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4948" y="125760"/>
            <a:ext cx="10009112" cy="566936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Novel strategies with Anti-PD1 </a:t>
            </a:r>
            <a:r>
              <a:rPr lang="en-US" sz="3600" b="1" dirty="0" err="1" smtClean="0">
                <a:latin typeface="Arial" charset="0"/>
                <a:cs typeface="Arial" charset="0"/>
              </a:rPr>
              <a:t>MoAb</a:t>
            </a:r>
            <a:r>
              <a:rPr lang="en-US" sz="3600" b="1" dirty="0" smtClean="0">
                <a:latin typeface="Arial" charset="0"/>
                <a:cs typeface="Arial" charset="0"/>
              </a:rPr>
              <a:t> in MM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0" y="764704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42" name="CuadroTexto 41"/>
          <p:cNvSpPr txBox="1"/>
          <p:nvPr/>
        </p:nvSpPr>
        <p:spPr>
          <a:xfrm>
            <a:off x="16374" y="908720"/>
            <a:ext cx="10095677" cy="5683078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Use in other settings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MRD situation (GEM-</a:t>
            </a:r>
            <a:r>
              <a:rPr lang="en-US" sz="2400" dirty="0" err="1" smtClean="0">
                <a:solidFill>
                  <a:schemeClr val="tx2"/>
                </a:solidFill>
                <a:sym typeface="Wingdings"/>
              </a:rPr>
              <a:t>Pembresid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)</a:t>
            </a:r>
          </a:p>
          <a:p>
            <a:pPr algn="l">
              <a:lnSpc>
                <a:spcPct val="130000"/>
              </a:lnSpc>
            </a:pPr>
            <a:endParaRPr lang="en-US" sz="2400" dirty="0">
              <a:sym typeface="Wingdings"/>
            </a:endParaRPr>
          </a:p>
          <a:p>
            <a:pPr algn="l">
              <a:lnSpc>
                <a:spcPct val="130000"/>
              </a:lnSpc>
            </a:pPr>
            <a:endParaRPr lang="en-US" sz="2400" dirty="0" smtClean="0">
              <a:sym typeface="Wingdings"/>
            </a:endParaRPr>
          </a:p>
          <a:p>
            <a:pPr algn="l">
              <a:lnSpc>
                <a:spcPct val="130000"/>
              </a:lnSpc>
            </a:pPr>
            <a:endParaRPr lang="en-US" sz="2400" dirty="0">
              <a:sym typeface="Wingdings"/>
            </a:endParaRPr>
          </a:p>
          <a:p>
            <a:pPr algn="l">
              <a:lnSpc>
                <a:spcPct val="130000"/>
              </a:lnSpc>
            </a:pPr>
            <a:endParaRPr lang="en-US" sz="2400" dirty="0" smtClean="0">
              <a:sym typeface="Wingdings"/>
            </a:endParaRPr>
          </a:p>
          <a:p>
            <a:pPr algn="l">
              <a:lnSpc>
                <a:spcPct val="130000"/>
              </a:lnSpc>
            </a:pPr>
            <a:endParaRPr lang="en-US" sz="2400" dirty="0" smtClean="0">
              <a:sym typeface="Wingdings"/>
            </a:endParaRPr>
          </a:p>
          <a:p>
            <a:pPr algn="l">
              <a:lnSpc>
                <a:spcPct val="130000"/>
              </a:lnSpc>
            </a:pPr>
            <a:endParaRPr lang="en-US" sz="2400" dirty="0" smtClean="0">
              <a:sym typeface="Wingdings"/>
            </a:endParaRPr>
          </a:p>
          <a:p>
            <a:pPr marL="285750" indent="-285750" algn="l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Combinations</a:t>
            </a:r>
          </a:p>
          <a:p>
            <a:pPr marL="742878" lvl="1" indent="-285750" algn="l">
              <a:lnSpc>
                <a:spcPct val="130000"/>
              </a:lnSpc>
              <a:buFont typeface="Arial"/>
              <a:buChar char="•"/>
            </a:pPr>
            <a:r>
              <a:rPr lang="en-US" sz="1800" dirty="0" err="1" smtClean="0">
                <a:sym typeface="Wingdings"/>
              </a:rPr>
              <a:t>Pembrolizumab</a:t>
            </a:r>
            <a:r>
              <a:rPr lang="en-US" sz="1800" dirty="0" smtClean="0">
                <a:sym typeface="Wingdings"/>
              </a:rPr>
              <a:t> + </a:t>
            </a:r>
            <a:r>
              <a:rPr lang="en-US" sz="1800" dirty="0" err="1" smtClean="0">
                <a:sym typeface="Wingdings"/>
              </a:rPr>
              <a:t>Lenalidomide</a:t>
            </a:r>
            <a:r>
              <a:rPr lang="en-US" sz="1800" dirty="0" smtClean="0">
                <a:sym typeface="Wingdings"/>
              </a:rPr>
              <a:t> + Dexamethasone</a:t>
            </a:r>
          </a:p>
          <a:p>
            <a:pPr marL="742878" lvl="1" indent="-285750" algn="l">
              <a:lnSpc>
                <a:spcPct val="130000"/>
              </a:lnSpc>
              <a:buFont typeface="Arial"/>
              <a:buChar char="•"/>
            </a:pPr>
            <a:r>
              <a:rPr lang="en-US" sz="1800" dirty="0" err="1" smtClean="0">
                <a:sym typeface="Wingdings"/>
              </a:rPr>
              <a:t>Nivolumab</a:t>
            </a:r>
            <a:r>
              <a:rPr lang="en-US" sz="1800" dirty="0" smtClean="0">
                <a:sym typeface="Wingdings"/>
              </a:rPr>
              <a:t> + </a:t>
            </a:r>
            <a:r>
              <a:rPr lang="en-US" sz="1800" dirty="0" err="1" smtClean="0">
                <a:sym typeface="Wingdings"/>
              </a:rPr>
              <a:t>Pomalidomide</a:t>
            </a:r>
            <a:r>
              <a:rPr lang="en-US" sz="1800" dirty="0" smtClean="0">
                <a:sym typeface="Wingdings"/>
              </a:rPr>
              <a:t> + Dexamethasone (</a:t>
            </a:r>
            <a:r>
              <a:rPr lang="en-US" sz="1800" dirty="0" err="1" smtClean="0">
                <a:solidFill>
                  <a:schemeClr val="tx2"/>
                </a:solidFill>
                <a:sym typeface="Wingdings"/>
              </a:rPr>
              <a:t>NivoPomDex</a:t>
            </a:r>
            <a:r>
              <a:rPr lang="en-US" sz="1800" dirty="0" smtClean="0">
                <a:sym typeface="Wingdings"/>
              </a:rPr>
              <a:t>)</a:t>
            </a:r>
          </a:p>
          <a:p>
            <a:pPr marL="742878" lvl="1" indent="-285750" algn="l">
              <a:lnSpc>
                <a:spcPct val="130000"/>
              </a:lnSpc>
              <a:buFont typeface="Arial"/>
              <a:buChar char="•"/>
            </a:pPr>
            <a:r>
              <a:rPr lang="en-US" sz="1800" dirty="0" smtClean="0">
                <a:sym typeface="Wingdings"/>
              </a:rPr>
              <a:t>+ Other Check-Points inhibitors: 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err="1" smtClean="0"/>
              <a:t>lo</a:t>
            </a:r>
            <a:r>
              <a:rPr lang="en-US" sz="1600" dirty="0" smtClean="0"/>
              <a:t> + </a:t>
            </a:r>
            <a:r>
              <a:rPr lang="en-US" sz="1600" dirty="0" err="1"/>
              <a:t>U</a:t>
            </a:r>
            <a:r>
              <a:rPr lang="en-US" sz="1600" dirty="0" err="1" smtClean="0"/>
              <a:t>relumab</a:t>
            </a:r>
            <a:r>
              <a:rPr lang="en-US" sz="1600" dirty="0" smtClean="0"/>
              <a:t> </a:t>
            </a:r>
            <a:r>
              <a:rPr lang="en-US" sz="1600" dirty="0"/>
              <a:t>(antiCD137) </a:t>
            </a:r>
            <a:r>
              <a:rPr lang="en-US" sz="1600" dirty="0" err="1"/>
              <a:t>vs</a:t>
            </a:r>
            <a:r>
              <a:rPr lang="en-US" sz="1600" dirty="0"/>
              <a:t> </a:t>
            </a:r>
            <a:r>
              <a:rPr lang="en-US" sz="1600" dirty="0" err="1" smtClean="0"/>
              <a:t>Elo</a:t>
            </a:r>
            <a:r>
              <a:rPr lang="en-US" sz="1600" dirty="0" smtClean="0"/>
              <a:t> + </a:t>
            </a:r>
            <a:r>
              <a:rPr lang="en-US" sz="1600" dirty="0" err="1"/>
              <a:t>L</a:t>
            </a:r>
            <a:r>
              <a:rPr lang="en-US" sz="1600" dirty="0" err="1" smtClean="0"/>
              <a:t>irilumab</a:t>
            </a:r>
            <a:r>
              <a:rPr lang="en-US" sz="1600" dirty="0" smtClean="0"/>
              <a:t> </a:t>
            </a:r>
            <a:r>
              <a:rPr lang="en-US" sz="1600" dirty="0"/>
              <a:t>(anti KIR)</a:t>
            </a:r>
            <a:endParaRPr lang="en-US" sz="1600" dirty="0" smtClean="0"/>
          </a:p>
        </p:txBody>
      </p:sp>
      <p:sp>
        <p:nvSpPr>
          <p:cNvPr id="43" name="Rectángulo 42"/>
          <p:cNvSpPr/>
          <p:nvPr/>
        </p:nvSpPr>
        <p:spPr>
          <a:xfrm>
            <a:off x="4824203" y="2636912"/>
            <a:ext cx="5431532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s-ES_tradnl" sz="1400" dirty="0">
                <a:solidFill>
                  <a:srgbClr val="FFFFFF"/>
                </a:solidFill>
              </a:rPr>
              <a:t>T </a:t>
            </a:r>
            <a:r>
              <a:rPr lang="es-ES_tradnl" sz="1400" dirty="0" err="1">
                <a:solidFill>
                  <a:srgbClr val="FFFFFF"/>
                </a:solidFill>
              </a:rPr>
              <a:t>lymphocytes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smtClean="0">
                <a:solidFill>
                  <a:srgbClr val="FFFFFF"/>
                </a:solidFill>
              </a:rPr>
              <a:t>(CD4 </a:t>
            </a:r>
            <a:r>
              <a:rPr lang="es-ES_tradnl" sz="1400" dirty="0">
                <a:solidFill>
                  <a:srgbClr val="FFFFFF"/>
                </a:solidFill>
              </a:rPr>
              <a:t>&amp; CD8</a:t>
            </a:r>
            <a:r>
              <a:rPr lang="es-ES_tradnl" sz="1400" dirty="0" smtClean="0">
                <a:solidFill>
                  <a:srgbClr val="FFFFFF"/>
                </a:solidFill>
              </a:rPr>
              <a:t>)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smtClean="0">
                <a:solidFill>
                  <a:srgbClr val="FFFFFF"/>
                </a:solidFill>
              </a:rPr>
              <a:t>of </a:t>
            </a:r>
            <a:r>
              <a:rPr lang="es-ES_tradnl" sz="1400" dirty="0" err="1" smtClean="0">
                <a:solidFill>
                  <a:srgbClr val="FFFF00"/>
                </a:solidFill>
              </a:rPr>
              <a:t>patients</a:t>
            </a:r>
            <a:r>
              <a:rPr lang="es-ES_tradnl" sz="1400" dirty="0" smtClean="0">
                <a:solidFill>
                  <a:srgbClr val="FFFF00"/>
                </a:solidFill>
              </a:rPr>
              <a:t> </a:t>
            </a:r>
            <a:r>
              <a:rPr lang="es-ES_tradnl" sz="1400" dirty="0">
                <a:solidFill>
                  <a:srgbClr val="FFFF00"/>
                </a:solidFill>
              </a:rPr>
              <a:t>in CR </a:t>
            </a:r>
            <a:r>
              <a:rPr lang="es-ES_tradnl" sz="1400" dirty="0" err="1">
                <a:solidFill>
                  <a:srgbClr val="FFFF00"/>
                </a:solidFill>
              </a:rPr>
              <a:t>with</a:t>
            </a:r>
            <a:r>
              <a:rPr lang="es-ES_tradnl" sz="1400" dirty="0">
                <a:solidFill>
                  <a:srgbClr val="FFFF00"/>
                </a:solidFill>
              </a:rPr>
              <a:t> </a:t>
            </a:r>
            <a:r>
              <a:rPr lang="es-ES_tradnl" sz="1400" dirty="0" err="1">
                <a:solidFill>
                  <a:srgbClr val="FFFF00"/>
                </a:solidFill>
              </a:rPr>
              <a:t>persistent</a:t>
            </a:r>
            <a:r>
              <a:rPr lang="es-ES_tradnl" sz="1400" dirty="0">
                <a:solidFill>
                  <a:srgbClr val="FFFF00"/>
                </a:solidFill>
              </a:rPr>
              <a:t> </a:t>
            </a:r>
            <a:r>
              <a:rPr lang="es-ES_tradnl" sz="1400" dirty="0" smtClean="0">
                <a:solidFill>
                  <a:srgbClr val="FFFF00"/>
                </a:solidFill>
              </a:rPr>
              <a:t>MRD </a:t>
            </a:r>
            <a:r>
              <a:rPr lang="es-ES_tradnl" sz="1400" dirty="0" err="1" smtClean="0">
                <a:solidFill>
                  <a:srgbClr val="FFFFFF"/>
                </a:solidFill>
              </a:rPr>
              <a:t>display</a:t>
            </a:r>
            <a:r>
              <a:rPr lang="es-ES_tradnl" sz="1400" dirty="0" smtClean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the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highest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expression</a:t>
            </a:r>
            <a:r>
              <a:rPr lang="es-ES_tradnl" sz="1400" dirty="0">
                <a:solidFill>
                  <a:srgbClr val="FFFFFF"/>
                </a:solidFill>
              </a:rPr>
              <a:t> </a:t>
            </a:r>
            <a:r>
              <a:rPr lang="es-ES_tradnl" sz="1400" dirty="0" smtClean="0">
                <a:solidFill>
                  <a:srgbClr val="FFFFFF"/>
                </a:solidFill>
              </a:rPr>
              <a:t>of PD1.</a:t>
            </a:r>
            <a:endParaRPr lang="es-ES_tradnl" sz="1400" dirty="0">
              <a:solidFill>
                <a:srgbClr val="FFFFFF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9" y="1556792"/>
            <a:ext cx="4127517" cy="31262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Rectángulo 44"/>
          <p:cNvSpPr/>
          <p:nvPr/>
        </p:nvSpPr>
        <p:spPr>
          <a:xfrm>
            <a:off x="8023820" y="3501008"/>
            <a:ext cx="17591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200" i="1" dirty="0" err="1" smtClean="0">
                <a:solidFill>
                  <a:srgbClr val="B2B2B2"/>
                </a:solidFill>
                <a:latin typeface="Arial"/>
                <a:cs typeface="Arial"/>
              </a:rPr>
              <a:t>Paiva</a:t>
            </a:r>
            <a:r>
              <a:rPr lang="de-DE" sz="1200" i="1" dirty="0" smtClean="0">
                <a:solidFill>
                  <a:srgbClr val="B2B2B2"/>
                </a:solidFill>
                <a:latin typeface="Arial"/>
                <a:cs typeface="Arial"/>
              </a:rPr>
              <a:t>. </a:t>
            </a:r>
            <a:r>
              <a:rPr lang="de-DE" sz="1200" i="1" dirty="0" err="1" smtClean="0">
                <a:solidFill>
                  <a:srgbClr val="B2B2B2"/>
                </a:solidFill>
                <a:latin typeface="Arial"/>
                <a:cs typeface="Arial"/>
              </a:rPr>
              <a:t>Leukemia</a:t>
            </a:r>
            <a:r>
              <a:rPr lang="de-DE" sz="1200" i="1" dirty="0" smtClean="0">
                <a:solidFill>
                  <a:srgbClr val="B2B2B2"/>
                </a:solidFill>
                <a:latin typeface="Arial"/>
                <a:cs typeface="Arial"/>
              </a:rPr>
              <a:t> 2015</a:t>
            </a:r>
            <a:endParaRPr lang="en-GB" sz="1400" dirty="0">
              <a:solidFill>
                <a:srgbClr val="B2B2B2"/>
              </a:solidFill>
              <a:latin typeface="Arial"/>
              <a:cs typeface="Arial"/>
            </a:endParaRPr>
          </a:p>
        </p:txBody>
      </p:sp>
      <p:sp>
        <p:nvSpPr>
          <p:cNvPr id="46" name="Rectángulo 45"/>
          <p:cNvSpPr/>
          <p:nvPr/>
        </p:nvSpPr>
        <p:spPr bwMode="auto">
          <a:xfrm>
            <a:off x="2457496" y="2276872"/>
            <a:ext cx="864096" cy="18573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5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1"/>
          <p:cNvSpPr txBox="1">
            <a:spLocks/>
          </p:cNvSpPr>
          <p:nvPr/>
        </p:nvSpPr>
        <p:spPr>
          <a:xfrm>
            <a:off x="411162" y="152400"/>
            <a:ext cx="9151938" cy="5357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 kern="0" dirty="0" err="1" smtClean="0">
                <a:latin typeface="Arial" charset="0"/>
                <a:ea typeface="Arial" charset="0"/>
                <a:cs typeface="Arial" charset="0"/>
              </a:rPr>
              <a:t>Pembrolizumab</a:t>
            </a:r>
            <a:r>
              <a:rPr lang="en-US" sz="3200" b="1" kern="0" dirty="0" smtClean="0">
                <a:latin typeface="Arial" charset="0"/>
                <a:ea typeface="Arial" charset="0"/>
                <a:cs typeface="Arial" charset="0"/>
              </a:rPr>
              <a:t> + LD Antitumor Activity</a:t>
            </a:r>
            <a:endParaRPr lang="en-US" sz="3200" b="1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2" name="TextBox 440"/>
          <p:cNvSpPr txBox="1"/>
          <p:nvPr/>
        </p:nvSpPr>
        <p:spPr>
          <a:xfrm>
            <a:off x="-32290" y="19574"/>
            <a:ext cx="197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Keynote-023</a:t>
            </a:r>
            <a:endParaRPr lang="en-GB" sz="1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03" name="Conector recto 1302"/>
          <p:cNvCxnSpPr/>
          <p:nvPr/>
        </p:nvCxnSpPr>
        <p:spPr bwMode="auto">
          <a:xfrm>
            <a:off x="-17233" y="838200"/>
            <a:ext cx="103042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3" name="Slide Number Placeholder 1"/>
          <p:cNvSpPr txBox="1">
            <a:spLocks/>
          </p:cNvSpPr>
          <p:nvPr/>
        </p:nvSpPr>
        <p:spPr bwMode="auto">
          <a:xfrm>
            <a:off x="7018264" y="6529039"/>
            <a:ext cx="303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altLang="en-US" sz="1200" i="1" dirty="0" err="1" smtClean="0">
                <a:solidFill>
                  <a:prstClr val="white">
                    <a:lumMod val="75000"/>
                  </a:prstClr>
                </a:solidFill>
                <a:latin typeface="Arial" charset="0"/>
                <a:ea typeface="Arial" charset="0"/>
                <a:cs typeface="Arial" charset="0"/>
              </a:rPr>
              <a:t>Mateos</a:t>
            </a:r>
            <a:r>
              <a:rPr lang="en-US" altLang="en-US" sz="1200" i="1" dirty="0" smtClean="0">
                <a:solidFill>
                  <a:prstClr val="white">
                    <a:lumMod val="75000"/>
                  </a:prstClr>
                </a:solidFill>
                <a:latin typeface="Arial" charset="0"/>
                <a:ea typeface="Arial" charset="0"/>
                <a:cs typeface="Arial" charset="0"/>
              </a:rPr>
              <a:t> MV  ASCO 2016</a:t>
            </a:r>
            <a:endParaRPr lang="en-US" altLang="en-US" sz="1200" i="1" dirty="0">
              <a:solidFill>
                <a:prstClr val="white">
                  <a:lumMod val="75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4" name="Rectángulo 713"/>
          <p:cNvSpPr/>
          <p:nvPr/>
        </p:nvSpPr>
        <p:spPr>
          <a:xfrm>
            <a:off x="766555" y="1897284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8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Best</a:t>
            </a:r>
            <a:r>
              <a:rPr lang="es-ES_tradnl" sz="18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Response (n (%)</a:t>
            </a:r>
            <a:endParaRPr lang="es-ES_tradnl" sz="1800" b="0" dirty="0">
              <a:solidFill>
                <a:schemeClr val="tx2"/>
              </a:solidFill>
              <a:latin typeface="Calibri"/>
            </a:endParaRPr>
          </a:p>
        </p:txBody>
      </p:sp>
      <p:graphicFrame>
        <p:nvGraphicFramePr>
          <p:cNvPr id="71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42902"/>
              </p:ext>
            </p:extLst>
          </p:nvPr>
        </p:nvGraphicFramePr>
        <p:xfrm>
          <a:off x="302776" y="2411806"/>
          <a:ext cx="3072183" cy="2682240"/>
        </p:xfrm>
        <a:graphic>
          <a:graphicData uri="http://schemas.openxmlformats.org/drawingml/2006/table">
            <a:tbl>
              <a:tblPr firstRow="1" bandRow="1"/>
              <a:tblGrid>
                <a:gridCol w="693912"/>
                <a:gridCol w="1360976"/>
                <a:gridCol w="1017295"/>
              </a:tblGrid>
              <a:tr h="5618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600" b="1" i="0" dirty="0">
                        <a:solidFill>
                          <a:schemeClr val="tx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Efficacy Population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†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 = 40)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Len-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Refr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 = 29)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 smtClean="0">
                          <a:solidFill>
                            <a:srgbClr val="98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 (50)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 smtClean="0">
                          <a:solidFill>
                            <a:srgbClr val="98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 (38)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FC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sCR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VGPR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 (13)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 (10)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14 (35)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 (24)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b="1" i="0" baseline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SD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 (48)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17 (59)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72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b="1" i="0" baseline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PD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(3)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News Gothic M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(3)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6" name="TextBox 7"/>
          <p:cNvSpPr txBox="1"/>
          <p:nvPr/>
        </p:nvSpPr>
        <p:spPr>
          <a:xfrm>
            <a:off x="58144" y="6257395"/>
            <a:ext cx="7254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i="1" baseline="30000" dirty="0">
                <a:solidFill>
                  <a:schemeClr val="bg1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†</a:t>
            </a: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11 patients NE by central review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  3 discontinued within cycle 1 for reasons other than PD (2 no treatment assessments and 1 SD by investigator)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  8 inadequate myeloma data for response assessment (5 PD and 3 SD by investigator)</a:t>
            </a:r>
            <a:endParaRPr lang="en-US" sz="1100" i="1" dirty="0">
              <a:solidFill>
                <a:schemeClr val="bg1">
                  <a:lumMod val="75000"/>
                </a:schemeClr>
              </a:solidFill>
              <a:latin typeface="Calibri"/>
            </a:endParaRPr>
          </a:p>
        </p:txBody>
      </p:sp>
      <p:grpSp>
        <p:nvGrpSpPr>
          <p:cNvPr id="717" name="Agrupar 716"/>
          <p:cNvGrpSpPr>
            <a:grpSpLocks noChangeAspect="1"/>
          </p:cNvGrpSpPr>
          <p:nvPr/>
        </p:nvGrpSpPr>
        <p:grpSpPr>
          <a:xfrm>
            <a:off x="3897749" y="1372401"/>
            <a:ext cx="5282581" cy="4010321"/>
            <a:chOff x="4111625" y="1566840"/>
            <a:chExt cx="5068888" cy="3848099"/>
          </a:xfrm>
        </p:grpSpPr>
        <p:sp>
          <p:nvSpPr>
            <p:cNvPr id="718" name="TextBox 1025"/>
            <p:cNvSpPr txBox="1"/>
            <p:nvPr/>
          </p:nvSpPr>
          <p:spPr>
            <a:xfrm>
              <a:off x="6259222" y="5137940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Months</a:t>
              </a:r>
            </a:p>
          </p:txBody>
        </p:sp>
        <p:grpSp>
          <p:nvGrpSpPr>
            <p:cNvPr id="719" name="Group 1688"/>
            <p:cNvGrpSpPr/>
            <p:nvPr/>
          </p:nvGrpSpPr>
          <p:grpSpPr>
            <a:xfrm>
              <a:off x="7302903" y="3162229"/>
              <a:ext cx="1670150" cy="1409796"/>
              <a:chOff x="3346103" y="2859427"/>
              <a:chExt cx="1670150" cy="1409796"/>
            </a:xfrm>
          </p:grpSpPr>
          <p:sp>
            <p:nvSpPr>
              <p:cNvPr id="928" name="Rectangle 255"/>
              <p:cNvSpPr>
                <a:spLocks noChangeArrowheads="1"/>
              </p:cNvSpPr>
              <p:nvPr/>
            </p:nvSpPr>
            <p:spPr bwMode="auto">
              <a:xfrm>
                <a:off x="3670834" y="3855098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PD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9" name="Oval 515"/>
              <p:cNvSpPr/>
              <p:nvPr/>
            </p:nvSpPr>
            <p:spPr>
              <a:xfrm>
                <a:off x="3366776" y="3866278"/>
                <a:ext cx="166938" cy="166354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930" name="Isosceles Triangle 1667"/>
              <p:cNvSpPr/>
              <p:nvPr/>
            </p:nvSpPr>
            <p:spPr>
              <a:xfrm>
                <a:off x="3377053" y="2859427"/>
                <a:ext cx="199025" cy="172998"/>
              </a:xfrm>
              <a:prstGeom prst="triangle">
                <a:avLst/>
              </a:prstGeom>
              <a:solidFill>
                <a:srgbClr val="0989B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931" name="Rectangle 255"/>
              <p:cNvSpPr>
                <a:spLocks noChangeArrowheads="1"/>
              </p:cNvSpPr>
              <p:nvPr/>
            </p:nvSpPr>
            <p:spPr bwMode="auto">
              <a:xfrm>
                <a:off x="3670834" y="2872884"/>
                <a:ext cx="21320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2" name="Isosceles Triangle 518"/>
              <p:cNvSpPr/>
              <p:nvPr/>
            </p:nvSpPr>
            <p:spPr>
              <a:xfrm>
                <a:off x="3368717" y="3098151"/>
                <a:ext cx="199025" cy="172998"/>
              </a:xfrm>
              <a:prstGeom prst="triangle">
                <a:avLst/>
              </a:prstGeom>
              <a:solidFill>
                <a:srgbClr val="0000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933" name="Rectangle 255"/>
              <p:cNvSpPr>
                <a:spLocks noChangeArrowheads="1"/>
              </p:cNvSpPr>
              <p:nvPr/>
            </p:nvSpPr>
            <p:spPr bwMode="auto">
              <a:xfrm>
                <a:off x="3648891" y="3120892"/>
                <a:ext cx="43601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VGPR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4" name="Rectangle 255"/>
              <p:cNvSpPr>
                <a:spLocks noChangeArrowheads="1"/>
              </p:cNvSpPr>
              <p:nvPr/>
            </p:nvSpPr>
            <p:spPr bwMode="auto">
              <a:xfrm>
                <a:off x="3651999" y="3367454"/>
                <a:ext cx="2212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5" name="5-Point Star 1668"/>
              <p:cNvSpPr/>
              <p:nvPr/>
            </p:nvSpPr>
            <p:spPr>
              <a:xfrm>
                <a:off x="3346103" y="3560632"/>
                <a:ext cx="234708" cy="217726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936" name="Rectangle 255"/>
              <p:cNvSpPr>
                <a:spLocks noChangeArrowheads="1"/>
              </p:cNvSpPr>
              <p:nvPr/>
            </p:nvSpPr>
            <p:spPr bwMode="auto">
              <a:xfrm>
                <a:off x="3670834" y="3615764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sCR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7" name="Rectangle 255"/>
              <p:cNvSpPr>
                <a:spLocks noChangeArrowheads="1"/>
              </p:cNvSpPr>
              <p:nvPr/>
            </p:nvSpPr>
            <p:spPr bwMode="auto">
              <a:xfrm>
                <a:off x="3628501" y="4060698"/>
                <a:ext cx="138775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Treatment ongoing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8" name="Rectangle 123"/>
              <p:cNvSpPr>
                <a:spLocks noChangeArrowheads="1"/>
              </p:cNvSpPr>
              <p:nvPr/>
            </p:nvSpPr>
            <p:spPr bwMode="auto">
              <a:xfrm>
                <a:off x="3355875" y="4023002"/>
                <a:ext cx="20197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39" name="Isosceles Triangle 643"/>
              <p:cNvSpPr/>
              <p:nvPr/>
            </p:nvSpPr>
            <p:spPr>
              <a:xfrm>
                <a:off x="3367368" y="3322174"/>
                <a:ext cx="199025" cy="172998"/>
              </a:xfrm>
              <a:prstGeom prst="triangle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  <p:grpSp>
          <p:nvGrpSpPr>
            <p:cNvPr id="720" name="Group 94"/>
            <p:cNvGrpSpPr>
              <a:grpSpLocks/>
            </p:cNvGrpSpPr>
            <p:nvPr/>
          </p:nvGrpSpPr>
          <p:grpSpPr bwMode="auto">
            <a:xfrm>
              <a:off x="4111625" y="1606527"/>
              <a:ext cx="5068888" cy="3616325"/>
              <a:chOff x="478" y="524"/>
              <a:chExt cx="3193" cy="2278"/>
            </a:xfrm>
          </p:grpSpPr>
          <p:sp>
            <p:nvSpPr>
              <p:cNvPr id="839" name="Rectangle 6"/>
              <p:cNvSpPr>
                <a:spLocks noChangeArrowheads="1"/>
              </p:cNvSpPr>
              <p:nvPr/>
            </p:nvSpPr>
            <p:spPr bwMode="auto">
              <a:xfrm>
                <a:off x="508" y="2591"/>
                <a:ext cx="117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0" name="Freeform 7"/>
              <p:cNvSpPr>
                <a:spLocks/>
              </p:cNvSpPr>
              <p:nvPr/>
            </p:nvSpPr>
            <p:spPr bwMode="auto">
              <a:xfrm>
                <a:off x="508" y="2591"/>
                <a:ext cx="116" cy="35"/>
              </a:xfrm>
              <a:custGeom>
                <a:avLst/>
                <a:gdLst>
                  <a:gd name="T0" fmla="*/ 0 w 116"/>
                  <a:gd name="T1" fmla="*/ 0 h 35"/>
                  <a:gd name="T2" fmla="*/ 116 w 116"/>
                  <a:gd name="T3" fmla="*/ 0 h 35"/>
                  <a:gd name="T4" fmla="*/ 116 w 116"/>
                  <a:gd name="T5" fmla="*/ 0 h 35"/>
                  <a:gd name="T6" fmla="*/ 116 w 116"/>
                  <a:gd name="T7" fmla="*/ 35 h 35"/>
                  <a:gd name="T8" fmla="*/ 116 w 116"/>
                  <a:gd name="T9" fmla="*/ 35 h 35"/>
                  <a:gd name="T10" fmla="*/ 0 w 116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35">
                    <a:moveTo>
                      <a:pt x="0" y="0"/>
                    </a:moveTo>
                    <a:lnTo>
                      <a:pt x="116" y="0"/>
                    </a:lnTo>
                    <a:lnTo>
                      <a:pt x="116" y="0"/>
                    </a:lnTo>
                    <a:lnTo>
                      <a:pt x="116" y="35"/>
                    </a:lnTo>
                    <a:lnTo>
                      <a:pt x="116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1" name="Rectangle 8"/>
              <p:cNvSpPr>
                <a:spLocks noChangeArrowheads="1"/>
              </p:cNvSpPr>
              <p:nvPr/>
            </p:nvSpPr>
            <p:spPr bwMode="auto">
              <a:xfrm>
                <a:off x="508" y="2539"/>
                <a:ext cx="221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2" name="Freeform 9"/>
              <p:cNvSpPr>
                <a:spLocks/>
              </p:cNvSpPr>
              <p:nvPr/>
            </p:nvSpPr>
            <p:spPr bwMode="auto">
              <a:xfrm>
                <a:off x="508" y="2539"/>
                <a:ext cx="220" cy="35"/>
              </a:xfrm>
              <a:custGeom>
                <a:avLst/>
                <a:gdLst>
                  <a:gd name="T0" fmla="*/ 0 w 220"/>
                  <a:gd name="T1" fmla="*/ 0 h 35"/>
                  <a:gd name="T2" fmla="*/ 220 w 220"/>
                  <a:gd name="T3" fmla="*/ 0 h 35"/>
                  <a:gd name="T4" fmla="*/ 220 w 220"/>
                  <a:gd name="T5" fmla="*/ 0 h 35"/>
                  <a:gd name="T6" fmla="*/ 220 w 220"/>
                  <a:gd name="T7" fmla="*/ 35 h 35"/>
                  <a:gd name="T8" fmla="*/ 220 w 220"/>
                  <a:gd name="T9" fmla="*/ 35 h 35"/>
                  <a:gd name="T10" fmla="*/ 0 w 22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35">
                    <a:moveTo>
                      <a:pt x="0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20" y="35"/>
                    </a:lnTo>
                    <a:lnTo>
                      <a:pt x="22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3" name="Rectangle 10"/>
              <p:cNvSpPr>
                <a:spLocks noChangeArrowheads="1"/>
              </p:cNvSpPr>
              <p:nvPr/>
            </p:nvSpPr>
            <p:spPr bwMode="auto">
              <a:xfrm>
                <a:off x="508" y="2487"/>
                <a:ext cx="229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4" name="Freeform 11"/>
              <p:cNvSpPr>
                <a:spLocks/>
              </p:cNvSpPr>
              <p:nvPr/>
            </p:nvSpPr>
            <p:spPr bwMode="auto">
              <a:xfrm>
                <a:off x="508" y="2487"/>
                <a:ext cx="228" cy="35"/>
              </a:xfrm>
              <a:custGeom>
                <a:avLst/>
                <a:gdLst>
                  <a:gd name="T0" fmla="*/ 0 w 228"/>
                  <a:gd name="T1" fmla="*/ 0 h 35"/>
                  <a:gd name="T2" fmla="*/ 228 w 228"/>
                  <a:gd name="T3" fmla="*/ 0 h 35"/>
                  <a:gd name="T4" fmla="*/ 228 w 228"/>
                  <a:gd name="T5" fmla="*/ 0 h 35"/>
                  <a:gd name="T6" fmla="*/ 228 w 228"/>
                  <a:gd name="T7" fmla="*/ 35 h 35"/>
                  <a:gd name="T8" fmla="*/ 228 w 228"/>
                  <a:gd name="T9" fmla="*/ 35 h 35"/>
                  <a:gd name="T10" fmla="*/ 0 w 228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35">
                    <a:moveTo>
                      <a:pt x="0" y="0"/>
                    </a:moveTo>
                    <a:lnTo>
                      <a:pt x="228" y="0"/>
                    </a:lnTo>
                    <a:lnTo>
                      <a:pt x="228" y="0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5" name="Rectangle 12"/>
              <p:cNvSpPr>
                <a:spLocks noChangeArrowheads="1"/>
              </p:cNvSpPr>
              <p:nvPr/>
            </p:nvSpPr>
            <p:spPr bwMode="auto">
              <a:xfrm>
                <a:off x="508" y="2435"/>
                <a:ext cx="229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6" name="Freeform 13"/>
              <p:cNvSpPr>
                <a:spLocks/>
              </p:cNvSpPr>
              <p:nvPr/>
            </p:nvSpPr>
            <p:spPr bwMode="auto">
              <a:xfrm>
                <a:off x="508" y="2435"/>
                <a:ext cx="228" cy="35"/>
              </a:xfrm>
              <a:custGeom>
                <a:avLst/>
                <a:gdLst>
                  <a:gd name="T0" fmla="*/ 0 w 228"/>
                  <a:gd name="T1" fmla="*/ 0 h 35"/>
                  <a:gd name="T2" fmla="*/ 228 w 228"/>
                  <a:gd name="T3" fmla="*/ 0 h 35"/>
                  <a:gd name="T4" fmla="*/ 228 w 228"/>
                  <a:gd name="T5" fmla="*/ 0 h 35"/>
                  <a:gd name="T6" fmla="*/ 228 w 228"/>
                  <a:gd name="T7" fmla="*/ 35 h 35"/>
                  <a:gd name="T8" fmla="*/ 228 w 228"/>
                  <a:gd name="T9" fmla="*/ 35 h 35"/>
                  <a:gd name="T10" fmla="*/ 0 w 228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35">
                    <a:moveTo>
                      <a:pt x="0" y="0"/>
                    </a:moveTo>
                    <a:lnTo>
                      <a:pt x="228" y="0"/>
                    </a:lnTo>
                    <a:lnTo>
                      <a:pt x="228" y="0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7" name="Rectangle 14"/>
              <p:cNvSpPr>
                <a:spLocks noChangeArrowheads="1"/>
              </p:cNvSpPr>
              <p:nvPr/>
            </p:nvSpPr>
            <p:spPr bwMode="auto">
              <a:xfrm>
                <a:off x="508" y="2383"/>
                <a:ext cx="229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8" name="Freeform 15"/>
              <p:cNvSpPr>
                <a:spLocks/>
              </p:cNvSpPr>
              <p:nvPr/>
            </p:nvSpPr>
            <p:spPr bwMode="auto">
              <a:xfrm>
                <a:off x="508" y="2383"/>
                <a:ext cx="228" cy="35"/>
              </a:xfrm>
              <a:custGeom>
                <a:avLst/>
                <a:gdLst>
                  <a:gd name="T0" fmla="*/ 0 w 228"/>
                  <a:gd name="T1" fmla="*/ 0 h 35"/>
                  <a:gd name="T2" fmla="*/ 228 w 228"/>
                  <a:gd name="T3" fmla="*/ 0 h 35"/>
                  <a:gd name="T4" fmla="*/ 228 w 228"/>
                  <a:gd name="T5" fmla="*/ 0 h 35"/>
                  <a:gd name="T6" fmla="*/ 228 w 228"/>
                  <a:gd name="T7" fmla="*/ 35 h 35"/>
                  <a:gd name="T8" fmla="*/ 228 w 228"/>
                  <a:gd name="T9" fmla="*/ 35 h 35"/>
                  <a:gd name="T10" fmla="*/ 0 w 228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35">
                    <a:moveTo>
                      <a:pt x="0" y="0"/>
                    </a:moveTo>
                    <a:lnTo>
                      <a:pt x="228" y="0"/>
                    </a:lnTo>
                    <a:lnTo>
                      <a:pt x="228" y="0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9" name="Rectangle 16"/>
              <p:cNvSpPr>
                <a:spLocks noChangeArrowheads="1"/>
              </p:cNvSpPr>
              <p:nvPr/>
            </p:nvSpPr>
            <p:spPr bwMode="auto">
              <a:xfrm>
                <a:off x="508" y="2331"/>
                <a:ext cx="229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0" name="Freeform 17"/>
              <p:cNvSpPr>
                <a:spLocks/>
              </p:cNvSpPr>
              <p:nvPr/>
            </p:nvSpPr>
            <p:spPr bwMode="auto">
              <a:xfrm>
                <a:off x="508" y="2331"/>
                <a:ext cx="228" cy="35"/>
              </a:xfrm>
              <a:custGeom>
                <a:avLst/>
                <a:gdLst>
                  <a:gd name="T0" fmla="*/ 0 w 228"/>
                  <a:gd name="T1" fmla="*/ 0 h 35"/>
                  <a:gd name="T2" fmla="*/ 228 w 228"/>
                  <a:gd name="T3" fmla="*/ 0 h 35"/>
                  <a:gd name="T4" fmla="*/ 228 w 228"/>
                  <a:gd name="T5" fmla="*/ 0 h 35"/>
                  <a:gd name="T6" fmla="*/ 228 w 228"/>
                  <a:gd name="T7" fmla="*/ 35 h 35"/>
                  <a:gd name="T8" fmla="*/ 228 w 228"/>
                  <a:gd name="T9" fmla="*/ 35 h 35"/>
                  <a:gd name="T10" fmla="*/ 0 w 228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35">
                    <a:moveTo>
                      <a:pt x="0" y="0"/>
                    </a:moveTo>
                    <a:lnTo>
                      <a:pt x="228" y="0"/>
                    </a:lnTo>
                    <a:lnTo>
                      <a:pt x="228" y="0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1" name="Rectangle 18"/>
              <p:cNvSpPr>
                <a:spLocks noChangeArrowheads="1"/>
              </p:cNvSpPr>
              <p:nvPr/>
            </p:nvSpPr>
            <p:spPr bwMode="auto">
              <a:xfrm>
                <a:off x="508" y="2279"/>
                <a:ext cx="229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2" name="Freeform 19"/>
              <p:cNvSpPr>
                <a:spLocks/>
              </p:cNvSpPr>
              <p:nvPr/>
            </p:nvSpPr>
            <p:spPr bwMode="auto">
              <a:xfrm>
                <a:off x="508" y="2279"/>
                <a:ext cx="228" cy="35"/>
              </a:xfrm>
              <a:custGeom>
                <a:avLst/>
                <a:gdLst>
                  <a:gd name="T0" fmla="*/ 0 w 228"/>
                  <a:gd name="T1" fmla="*/ 0 h 35"/>
                  <a:gd name="T2" fmla="*/ 228 w 228"/>
                  <a:gd name="T3" fmla="*/ 0 h 35"/>
                  <a:gd name="T4" fmla="*/ 228 w 228"/>
                  <a:gd name="T5" fmla="*/ 0 h 35"/>
                  <a:gd name="T6" fmla="*/ 228 w 228"/>
                  <a:gd name="T7" fmla="*/ 35 h 35"/>
                  <a:gd name="T8" fmla="*/ 228 w 228"/>
                  <a:gd name="T9" fmla="*/ 35 h 35"/>
                  <a:gd name="T10" fmla="*/ 0 w 228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35">
                    <a:moveTo>
                      <a:pt x="0" y="0"/>
                    </a:moveTo>
                    <a:lnTo>
                      <a:pt x="228" y="0"/>
                    </a:lnTo>
                    <a:lnTo>
                      <a:pt x="228" y="0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3" name="Rectangle 20"/>
              <p:cNvSpPr>
                <a:spLocks noChangeArrowheads="1"/>
              </p:cNvSpPr>
              <p:nvPr/>
            </p:nvSpPr>
            <p:spPr bwMode="auto">
              <a:xfrm>
                <a:off x="508" y="2227"/>
                <a:ext cx="257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4" name="Freeform 21"/>
              <p:cNvSpPr>
                <a:spLocks/>
              </p:cNvSpPr>
              <p:nvPr/>
            </p:nvSpPr>
            <p:spPr bwMode="auto">
              <a:xfrm>
                <a:off x="508" y="2227"/>
                <a:ext cx="257" cy="35"/>
              </a:xfrm>
              <a:custGeom>
                <a:avLst/>
                <a:gdLst>
                  <a:gd name="T0" fmla="*/ 0 w 257"/>
                  <a:gd name="T1" fmla="*/ 0 h 35"/>
                  <a:gd name="T2" fmla="*/ 257 w 257"/>
                  <a:gd name="T3" fmla="*/ 0 h 35"/>
                  <a:gd name="T4" fmla="*/ 257 w 257"/>
                  <a:gd name="T5" fmla="*/ 0 h 35"/>
                  <a:gd name="T6" fmla="*/ 257 w 257"/>
                  <a:gd name="T7" fmla="*/ 35 h 35"/>
                  <a:gd name="T8" fmla="*/ 257 w 257"/>
                  <a:gd name="T9" fmla="*/ 35 h 35"/>
                  <a:gd name="T10" fmla="*/ 0 w 25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7" h="35">
                    <a:moveTo>
                      <a:pt x="0" y="0"/>
                    </a:moveTo>
                    <a:lnTo>
                      <a:pt x="257" y="0"/>
                    </a:lnTo>
                    <a:lnTo>
                      <a:pt x="257" y="0"/>
                    </a:lnTo>
                    <a:lnTo>
                      <a:pt x="257" y="35"/>
                    </a:lnTo>
                    <a:lnTo>
                      <a:pt x="257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5" name="Rectangle 22"/>
              <p:cNvSpPr>
                <a:spLocks noChangeArrowheads="1"/>
              </p:cNvSpPr>
              <p:nvPr/>
            </p:nvSpPr>
            <p:spPr bwMode="auto">
              <a:xfrm>
                <a:off x="508" y="2175"/>
                <a:ext cx="285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6" name="Freeform 23"/>
              <p:cNvSpPr>
                <a:spLocks/>
              </p:cNvSpPr>
              <p:nvPr/>
            </p:nvSpPr>
            <p:spPr bwMode="auto">
              <a:xfrm>
                <a:off x="508" y="2175"/>
                <a:ext cx="284" cy="35"/>
              </a:xfrm>
              <a:custGeom>
                <a:avLst/>
                <a:gdLst>
                  <a:gd name="T0" fmla="*/ 0 w 284"/>
                  <a:gd name="T1" fmla="*/ 0 h 35"/>
                  <a:gd name="T2" fmla="*/ 284 w 284"/>
                  <a:gd name="T3" fmla="*/ 0 h 35"/>
                  <a:gd name="T4" fmla="*/ 284 w 284"/>
                  <a:gd name="T5" fmla="*/ 0 h 35"/>
                  <a:gd name="T6" fmla="*/ 284 w 284"/>
                  <a:gd name="T7" fmla="*/ 35 h 35"/>
                  <a:gd name="T8" fmla="*/ 284 w 284"/>
                  <a:gd name="T9" fmla="*/ 35 h 35"/>
                  <a:gd name="T10" fmla="*/ 0 w 284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35">
                    <a:moveTo>
                      <a:pt x="0" y="0"/>
                    </a:moveTo>
                    <a:lnTo>
                      <a:pt x="284" y="0"/>
                    </a:lnTo>
                    <a:lnTo>
                      <a:pt x="284" y="0"/>
                    </a:lnTo>
                    <a:lnTo>
                      <a:pt x="284" y="35"/>
                    </a:lnTo>
                    <a:lnTo>
                      <a:pt x="284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7" name="Rectangle 24"/>
              <p:cNvSpPr>
                <a:spLocks noChangeArrowheads="1"/>
              </p:cNvSpPr>
              <p:nvPr/>
            </p:nvSpPr>
            <p:spPr bwMode="auto">
              <a:xfrm>
                <a:off x="508" y="2123"/>
                <a:ext cx="285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8" name="Freeform 25"/>
              <p:cNvSpPr>
                <a:spLocks/>
              </p:cNvSpPr>
              <p:nvPr/>
            </p:nvSpPr>
            <p:spPr bwMode="auto">
              <a:xfrm>
                <a:off x="508" y="2123"/>
                <a:ext cx="284" cy="35"/>
              </a:xfrm>
              <a:custGeom>
                <a:avLst/>
                <a:gdLst>
                  <a:gd name="T0" fmla="*/ 0 w 284"/>
                  <a:gd name="T1" fmla="*/ 0 h 35"/>
                  <a:gd name="T2" fmla="*/ 284 w 284"/>
                  <a:gd name="T3" fmla="*/ 0 h 35"/>
                  <a:gd name="T4" fmla="*/ 284 w 284"/>
                  <a:gd name="T5" fmla="*/ 0 h 35"/>
                  <a:gd name="T6" fmla="*/ 284 w 284"/>
                  <a:gd name="T7" fmla="*/ 35 h 35"/>
                  <a:gd name="T8" fmla="*/ 284 w 284"/>
                  <a:gd name="T9" fmla="*/ 35 h 35"/>
                  <a:gd name="T10" fmla="*/ 0 w 284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35">
                    <a:moveTo>
                      <a:pt x="0" y="0"/>
                    </a:moveTo>
                    <a:lnTo>
                      <a:pt x="284" y="0"/>
                    </a:lnTo>
                    <a:lnTo>
                      <a:pt x="284" y="0"/>
                    </a:lnTo>
                    <a:lnTo>
                      <a:pt x="284" y="35"/>
                    </a:lnTo>
                    <a:lnTo>
                      <a:pt x="284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9" name="Rectangle 26"/>
              <p:cNvSpPr>
                <a:spLocks noChangeArrowheads="1"/>
              </p:cNvSpPr>
              <p:nvPr/>
            </p:nvSpPr>
            <p:spPr bwMode="auto">
              <a:xfrm>
                <a:off x="508" y="2071"/>
                <a:ext cx="341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0" name="Freeform 27"/>
              <p:cNvSpPr>
                <a:spLocks/>
              </p:cNvSpPr>
              <p:nvPr/>
            </p:nvSpPr>
            <p:spPr bwMode="auto">
              <a:xfrm>
                <a:off x="508" y="2071"/>
                <a:ext cx="340" cy="35"/>
              </a:xfrm>
              <a:custGeom>
                <a:avLst/>
                <a:gdLst>
                  <a:gd name="T0" fmla="*/ 0 w 340"/>
                  <a:gd name="T1" fmla="*/ 0 h 35"/>
                  <a:gd name="T2" fmla="*/ 340 w 340"/>
                  <a:gd name="T3" fmla="*/ 0 h 35"/>
                  <a:gd name="T4" fmla="*/ 340 w 340"/>
                  <a:gd name="T5" fmla="*/ 0 h 35"/>
                  <a:gd name="T6" fmla="*/ 340 w 340"/>
                  <a:gd name="T7" fmla="*/ 35 h 35"/>
                  <a:gd name="T8" fmla="*/ 340 w 340"/>
                  <a:gd name="T9" fmla="*/ 35 h 35"/>
                  <a:gd name="T10" fmla="*/ 0 w 34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35">
                    <a:moveTo>
                      <a:pt x="0" y="0"/>
                    </a:moveTo>
                    <a:lnTo>
                      <a:pt x="340" y="0"/>
                    </a:lnTo>
                    <a:lnTo>
                      <a:pt x="340" y="0"/>
                    </a:lnTo>
                    <a:lnTo>
                      <a:pt x="340" y="35"/>
                    </a:lnTo>
                    <a:lnTo>
                      <a:pt x="34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1" name="Rectangle 28"/>
              <p:cNvSpPr>
                <a:spLocks noChangeArrowheads="1"/>
              </p:cNvSpPr>
              <p:nvPr/>
            </p:nvSpPr>
            <p:spPr bwMode="auto">
              <a:xfrm>
                <a:off x="508" y="2019"/>
                <a:ext cx="37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2" name="Freeform 29"/>
              <p:cNvSpPr>
                <a:spLocks/>
              </p:cNvSpPr>
              <p:nvPr/>
            </p:nvSpPr>
            <p:spPr bwMode="auto">
              <a:xfrm>
                <a:off x="508" y="2019"/>
                <a:ext cx="376" cy="35"/>
              </a:xfrm>
              <a:custGeom>
                <a:avLst/>
                <a:gdLst>
                  <a:gd name="T0" fmla="*/ 0 w 376"/>
                  <a:gd name="T1" fmla="*/ 0 h 35"/>
                  <a:gd name="T2" fmla="*/ 376 w 376"/>
                  <a:gd name="T3" fmla="*/ 0 h 35"/>
                  <a:gd name="T4" fmla="*/ 376 w 376"/>
                  <a:gd name="T5" fmla="*/ 0 h 35"/>
                  <a:gd name="T6" fmla="*/ 376 w 376"/>
                  <a:gd name="T7" fmla="*/ 35 h 35"/>
                  <a:gd name="T8" fmla="*/ 376 w 376"/>
                  <a:gd name="T9" fmla="*/ 35 h 35"/>
                  <a:gd name="T10" fmla="*/ 0 w 376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6" h="35">
                    <a:moveTo>
                      <a:pt x="0" y="0"/>
                    </a:moveTo>
                    <a:lnTo>
                      <a:pt x="376" y="0"/>
                    </a:lnTo>
                    <a:lnTo>
                      <a:pt x="376" y="0"/>
                    </a:lnTo>
                    <a:lnTo>
                      <a:pt x="376" y="35"/>
                    </a:lnTo>
                    <a:lnTo>
                      <a:pt x="376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3" name="Rectangle 30"/>
              <p:cNvSpPr>
                <a:spLocks noChangeArrowheads="1"/>
              </p:cNvSpPr>
              <p:nvPr/>
            </p:nvSpPr>
            <p:spPr bwMode="auto">
              <a:xfrm>
                <a:off x="508" y="1967"/>
                <a:ext cx="39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4" name="Freeform 31"/>
              <p:cNvSpPr>
                <a:spLocks/>
              </p:cNvSpPr>
              <p:nvPr/>
            </p:nvSpPr>
            <p:spPr bwMode="auto">
              <a:xfrm>
                <a:off x="508" y="1967"/>
                <a:ext cx="396" cy="35"/>
              </a:xfrm>
              <a:custGeom>
                <a:avLst/>
                <a:gdLst>
                  <a:gd name="T0" fmla="*/ 0 w 396"/>
                  <a:gd name="T1" fmla="*/ 0 h 35"/>
                  <a:gd name="T2" fmla="*/ 396 w 396"/>
                  <a:gd name="T3" fmla="*/ 0 h 35"/>
                  <a:gd name="T4" fmla="*/ 396 w 396"/>
                  <a:gd name="T5" fmla="*/ 0 h 35"/>
                  <a:gd name="T6" fmla="*/ 396 w 396"/>
                  <a:gd name="T7" fmla="*/ 35 h 35"/>
                  <a:gd name="T8" fmla="*/ 396 w 396"/>
                  <a:gd name="T9" fmla="*/ 35 h 35"/>
                  <a:gd name="T10" fmla="*/ 0 w 396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35">
                    <a:moveTo>
                      <a:pt x="0" y="0"/>
                    </a:moveTo>
                    <a:lnTo>
                      <a:pt x="396" y="0"/>
                    </a:lnTo>
                    <a:lnTo>
                      <a:pt x="396" y="0"/>
                    </a:lnTo>
                    <a:lnTo>
                      <a:pt x="396" y="35"/>
                    </a:lnTo>
                    <a:lnTo>
                      <a:pt x="396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5" name="Rectangle 32"/>
              <p:cNvSpPr>
                <a:spLocks noChangeArrowheads="1"/>
              </p:cNvSpPr>
              <p:nvPr/>
            </p:nvSpPr>
            <p:spPr bwMode="auto">
              <a:xfrm>
                <a:off x="508" y="1915"/>
                <a:ext cx="401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6" name="Freeform 33"/>
              <p:cNvSpPr>
                <a:spLocks/>
              </p:cNvSpPr>
              <p:nvPr/>
            </p:nvSpPr>
            <p:spPr bwMode="auto">
              <a:xfrm>
                <a:off x="508" y="1915"/>
                <a:ext cx="400" cy="35"/>
              </a:xfrm>
              <a:custGeom>
                <a:avLst/>
                <a:gdLst>
                  <a:gd name="T0" fmla="*/ 0 w 400"/>
                  <a:gd name="T1" fmla="*/ 0 h 35"/>
                  <a:gd name="T2" fmla="*/ 400 w 400"/>
                  <a:gd name="T3" fmla="*/ 0 h 35"/>
                  <a:gd name="T4" fmla="*/ 400 w 400"/>
                  <a:gd name="T5" fmla="*/ 0 h 35"/>
                  <a:gd name="T6" fmla="*/ 400 w 400"/>
                  <a:gd name="T7" fmla="*/ 35 h 35"/>
                  <a:gd name="T8" fmla="*/ 400 w 400"/>
                  <a:gd name="T9" fmla="*/ 35 h 35"/>
                  <a:gd name="T10" fmla="*/ 0 w 40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" h="35">
                    <a:moveTo>
                      <a:pt x="0" y="0"/>
                    </a:moveTo>
                    <a:lnTo>
                      <a:pt x="400" y="0"/>
                    </a:lnTo>
                    <a:lnTo>
                      <a:pt x="400" y="0"/>
                    </a:lnTo>
                    <a:lnTo>
                      <a:pt x="400" y="35"/>
                    </a:lnTo>
                    <a:lnTo>
                      <a:pt x="40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7" name="Rectangle 34"/>
              <p:cNvSpPr>
                <a:spLocks noChangeArrowheads="1"/>
              </p:cNvSpPr>
              <p:nvPr/>
            </p:nvSpPr>
            <p:spPr bwMode="auto">
              <a:xfrm>
                <a:off x="508" y="1863"/>
                <a:ext cx="45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8" name="Freeform 35"/>
              <p:cNvSpPr>
                <a:spLocks/>
              </p:cNvSpPr>
              <p:nvPr/>
            </p:nvSpPr>
            <p:spPr bwMode="auto">
              <a:xfrm>
                <a:off x="508" y="1863"/>
                <a:ext cx="456" cy="35"/>
              </a:xfrm>
              <a:custGeom>
                <a:avLst/>
                <a:gdLst>
                  <a:gd name="T0" fmla="*/ 0 w 456"/>
                  <a:gd name="T1" fmla="*/ 0 h 35"/>
                  <a:gd name="T2" fmla="*/ 456 w 456"/>
                  <a:gd name="T3" fmla="*/ 0 h 35"/>
                  <a:gd name="T4" fmla="*/ 456 w 456"/>
                  <a:gd name="T5" fmla="*/ 0 h 35"/>
                  <a:gd name="T6" fmla="*/ 456 w 456"/>
                  <a:gd name="T7" fmla="*/ 35 h 35"/>
                  <a:gd name="T8" fmla="*/ 456 w 456"/>
                  <a:gd name="T9" fmla="*/ 35 h 35"/>
                  <a:gd name="T10" fmla="*/ 0 w 456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6" h="35">
                    <a:moveTo>
                      <a:pt x="0" y="0"/>
                    </a:moveTo>
                    <a:lnTo>
                      <a:pt x="456" y="0"/>
                    </a:lnTo>
                    <a:lnTo>
                      <a:pt x="456" y="0"/>
                    </a:lnTo>
                    <a:lnTo>
                      <a:pt x="456" y="35"/>
                    </a:lnTo>
                    <a:lnTo>
                      <a:pt x="456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9" name="Rectangle 36"/>
              <p:cNvSpPr>
                <a:spLocks noChangeArrowheads="1"/>
              </p:cNvSpPr>
              <p:nvPr/>
            </p:nvSpPr>
            <p:spPr bwMode="auto">
              <a:xfrm>
                <a:off x="508" y="1811"/>
                <a:ext cx="481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1" name="Freeform 37"/>
              <p:cNvSpPr>
                <a:spLocks/>
              </p:cNvSpPr>
              <p:nvPr/>
            </p:nvSpPr>
            <p:spPr bwMode="auto">
              <a:xfrm>
                <a:off x="508" y="1811"/>
                <a:ext cx="481" cy="35"/>
              </a:xfrm>
              <a:custGeom>
                <a:avLst/>
                <a:gdLst>
                  <a:gd name="T0" fmla="*/ 0 w 481"/>
                  <a:gd name="T1" fmla="*/ 0 h 35"/>
                  <a:gd name="T2" fmla="*/ 481 w 481"/>
                  <a:gd name="T3" fmla="*/ 0 h 35"/>
                  <a:gd name="T4" fmla="*/ 481 w 481"/>
                  <a:gd name="T5" fmla="*/ 0 h 35"/>
                  <a:gd name="T6" fmla="*/ 481 w 481"/>
                  <a:gd name="T7" fmla="*/ 35 h 35"/>
                  <a:gd name="T8" fmla="*/ 481 w 481"/>
                  <a:gd name="T9" fmla="*/ 35 h 35"/>
                  <a:gd name="T10" fmla="*/ 0 w 481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35">
                    <a:moveTo>
                      <a:pt x="0" y="0"/>
                    </a:moveTo>
                    <a:lnTo>
                      <a:pt x="481" y="0"/>
                    </a:lnTo>
                    <a:lnTo>
                      <a:pt x="481" y="0"/>
                    </a:lnTo>
                    <a:lnTo>
                      <a:pt x="481" y="35"/>
                    </a:lnTo>
                    <a:lnTo>
                      <a:pt x="481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2" name="Rectangle 38"/>
              <p:cNvSpPr>
                <a:spLocks noChangeArrowheads="1"/>
              </p:cNvSpPr>
              <p:nvPr/>
            </p:nvSpPr>
            <p:spPr bwMode="auto">
              <a:xfrm>
                <a:off x="508" y="1759"/>
                <a:ext cx="761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3" name="Freeform 39"/>
              <p:cNvSpPr>
                <a:spLocks/>
              </p:cNvSpPr>
              <p:nvPr/>
            </p:nvSpPr>
            <p:spPr bwMode="auto">
              <a:xfrm>
                <a:off x="508" y="1759"/>
                <a:ext cx="760" cy="35"/>
              </a:xfrm>
              <a:custGeom>
                <a:avLst/>
                <a:gdLst>
                  <a:gd name="T0" fmla="*/ 0 w 760"/>
                  <a:gd name="T1" fmla="*/ 0 h 35"/>
                  <a:gd name="T2" fmla="*/ 760 w 760"/>
                  <a:gd name="T3" fmla="*/ 0 h 35"/>
                  <a:gd name="T4" fmla="*/ 760 w 760"/>
                  <a:gd name="T5" fmla="*/ 0 h 35"/>
                  <a:gd name="T6" fmla="*/ 760 w 760"/>
                  <a:gd name="T7" fmla="*/ 35 h 35"/>
                  <a:gd name="T8" fmla="*/ 760 w 760"/>
                  <a:gd name="T9" fmla="*/ 35 h 35"/>
                  <a:gd name="T10" fmla="*/ 0 w 76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0" h="35">
                    <a:moveTo>
                      <a:pt x="0" y="0"/>
                    </a:moveTo>
                    <a:lnTo>
                      <a:pt x="760" y="0"/>
                    </a:lnTo>
                    <a:lnTo>
                      <a:pt x="760" y="0"/>
                    </a:lnTo>
                    <a:lnTo>
                      <a:pt x="760" y="35"/>
                    </a:lnTo>
                    <a:lnTo>
                      <a:pt x="76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4" name="Rectangle 40"/>
              <p:cNvSpPr>
                <a:spLocks noChangeArrowheads="1"/>
              </p:cNvSpPr>
              <p:nvPr/>
            </p:nvSpPr>
            <p:spPr bwMode="auto">
              <a:xfrm>
                <a:off x="508" y="1707"/>
                <a:ext cx="761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5" name="Freeform 41"/>
              <p:cNvSpPr>
                <a:spLocks/>
              </p:cNvSpPr>
              <p:nvPr/>
            </p:nvSpPr>
            <p:spPr bwMode="auto">
              <a:xfrm>
                <a:off x="508" y="1707"/>
                <a:ext cx="760" cy="35"/>
              </a:xfrm>
              <a:custGeom>
                <a:avLst/>
                <a:gdLst>
                  <a:gd name="T0" fmla="*/ 0 w 760"/>
                  <a:gd name="T1" fmla="*/ 0 h 35"/>
                  <a:gd name="T2" fmla="*/ 760 w 760"/>
                  <a:gd name="T3" fmla="*/ 0 h 35"/>
                  <a:gd name="T4" fmla="*/ 760 w 760"/>
                  <a:gd name="T5" fmla="*/ 0 h 35"/>
                  <a:gd name="T6" fmla="*/ 760 w 760"/>
                  <a:gd name="T7" fmla="*/ 35 h 35"/>
                  <a:gd name="T8" fmla="*/ 760 w 760"/>
                  <a:gd name="T9" fmla="*/ 35 h 35"/>
                  <a:gd name="T10" fmla="*/ 0 w 76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0" h="35">
                    <a:moveTo>
                      <a:pt x="0" y="0"/>
                    </a:moveTo>
                    <a:lnTo>
                      <a:pt x="760" y="0"/>
                    </a:lnTo>
                    <a:lnTo>
                      <a:pt x="760" y="0"/>
                    </a:lnTo>
                    <a:lnTo>
                      <a:pt x="760" y="35"/>
                    </a:lnTo>
                    <a:lnTo>
                      <a:pt x="76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6" name="Rectangle 42"/>
              <p:cNvSpPr>
                <a:spLocks noChangeArrowheads="1"/>
              </p:cNvSpPr>
              <p:nvPr/>
            </p:nvSpPr>
            <p:spPr bwMode="auto">
              <a:xfrm>
                <a:off x="508" y="1655"/>
                <a:ext cx="770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7" name="Freeform 43"/>
              <p:cNvSpPr>
                <a:spLocks/>
              </p:cNvSpPr>
              <p:nvPr/>
            </p:nvSpPr>
            <p:spPr bwMode="auto">
              <a:xfrm>
                <a:off x="508" y="1655"/>
                <a:ext cx="769" cy="35"/>
              </a:xfrm>
              <a:custGeom>
                <a:avLst/>
                <a:gdLst>
                  <a:gd name="T0" fmla="*/ 0 w 769"/>
                  <a:gd name="T1" fmla="*/ 0 h 35"/>
                  <a:gd name="T2" fmla="*/ 769 w 769"/>
                  <a:gd name="T3" fmla="*/ 0 h 35"/>
                  <a:gd name="T4" fmla="*/ 769 w 769"/>
                  <a:gd name="T5" fmla="*/ 0 h 35"/>
                  <a:gd name="T6" fmla="*/ 769 w 769"/>
                  <a:gd name="T7" fmla="*/ 35 h 35"/>
                  <a:gd name="T8" fmla="*/ 769 w 769"/>
                  <a:gd name="T9" fmla="*/ 35 h 35"/>
                  <a:gd name="T10" fmla="*/ 0 w 769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9" h="35">
                    <a:moveTo>
                      <a:pt x="0" y="0"/>
                    </a:moveTo>
                    <a:lnTo>
                      <a:pt x="769" y="0"/>
                    </a:lnTo>
                    <a:lnTo>
                      <a:pt x="769" y="0"/>
                    </a:lnTo>
                    <a:lnTo>
                      <a:pt x="769" y="35"/>
                    </a:lnTo>
                    <a:lnTo>
                      <a:pt x="769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8" name="Rectangle 44"/>
              <p:cNvSpPr>
                <a:spLocks noChangeArrowheads="1"/>
              </p:cNvSpPr>
              <p:nvPr/>
            </p:nvSpPr>
            <p:spPr bwMode="auto">
              <a:xfrm>
                <a:off x="508" y="1603"/>
                <a:ext cx="822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9" name="Freeform 45"/>
              <p:cNvSpPr>
                <a:spLocks/>
              </p:cNvSpPr>
              <p:nvPr/>
            </p:nvSpPr>
            <p:spPr bwMode="auto">
              <a:xfrm>
                <a:off x="508" y="1603"/>
                <a:ext cx="821" cy="35"/>
              </a:xfrm>
              <a:custGeom>
                <a:avLst/>
                <a:gdLst>
                  <a:gd name="T0" fmla="*/ 0 w 821"/>
                  <a:gd name="T1" fmla="*/ 0 h 35"/>
                  <a:gd name="T2" fmla="*/ 821 w 821"/>
                  <a:gd name="T3" fmla="*/ 0 h 35"/>
                  <a:gd name="T4" fmla="*/ 821 w 821"/>
                  <a:gd name="T5" fmla="*/ 0 h 35"/>
                  <a:gd name="T6" fmla="*/ 821 w 821"/>
                  <a:gd name="T7" fmla="*/ 35 h 35"/>
                  <a:gd name="T8" fmla="*/ 821 w 821"/>
                  <a:gd name="T9" fmla="*/ 35 h 35"/>
                  <a:gd name="T10" fmla="*/ 0 w 821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1" h="35">
                    <a:moveTo>
                      <a:pt x="0" y="0"/>
                    </a:moveTo>
                    <a:lnTo>
                      <a:pt x="821" y="0"/>
                    </a:lnTo>
                    <a:lnTo>
                      <a:pt x="821" y="0"/>
                    </a:lnTo>
                    <a:lnTo>
                      <a:pt x="821" y="35"/>
                    </a:lnTo>
                    <a:lnTo>
                      <a:pt x="821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0" name="Rectangle 46"/>
              <p:cNvSpPr>
                <a:spLocks noChangeArrowheads="1"/>
              </p:cNvSpPr>
              <p:nvPr/>
            </p:nvSpPr>
            <p:spPr bwMode="auto">
              <a:xfrm>
                <a:off x="508" y="1551"/>
                <a:ext cx="853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1" name="Freeform 47"/>
              <p:cNvSpPr>
                <a:spLocks/>
              </p:cNvSpPr>
              <p:nvPr/>
            </p:nvSpPr>
            <p:spPr bwMode="auto">
              <a:xfrm>
                <a:off x="508" y="1551"/>
                <a:ext cx="853" cy="35"/>
              </a:xfrm>
              <a:custGeom>
                <a:avLst/>
                <a:gdLst>
                  <a:gd name="T0" fmla="*/ 0 w 853"/>
                  <a:gd name="T1" fmla="*/ 0 h 35"/>
                  <a:gd name="T2" fmla="*/ 853 w 853"/>
                  <a:gd name="T3" fmla="*/ 0 h 35"/>
                  <a:gd name="T4" fmla="*/ 853 w 853"/>
                  <a:gd name="T5" fmla="*/ 0 h 35"/>
                  <a:gd name="T6" fmla="*/ 853 w 853"/>
                  <a:gd name="T7" fmla="*/ 35 h 35"/>
                  <a:gd name="T8" fmla="*/ 853 w 853"/>
                  <a:gd name="T9" fmla="*/ 35 h 35"/>
                  <a:gd name="T10" fmla="*/ 0 w 853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3" h="35">
                    <a:moveTo>
                      <a:pt x="0" y="0"/>
                    </a:moveTo>
                    <a:lnTo>
                      <a:pt x="853" y="0"/>
                    </a:lnTo>
                    <a:lnTo>
                      <a:pt x="853" y="0"/>
                    </a:lnTo>
                    <a:lnTo>
                      <a:pt x="853" y="35"/>
                    </a:lnTo>
                    <a:lnTo>
                      <a:pt x="853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2" name="Rectangle 48"/>
              <p:cNvSpPr>
                <a:spLocks noChangeArrowheads="1"/>
              </p:cNvSpPr>
              <p:nvPr/>
            </p:nvSpPr>
            <p:spPr bwMode="auto">
              <a:xfrm>
                <a:off x="508" y="1499"/>
                <a:ext cx="91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3" name="Freeform 49"/>
              <p:cNvSpPr>
                <a:spLocks/>
              </p:cNvSpPr>
              <p:nvPr/>
            </p:nvSpPr>
            <p:spPr bwMode="auto">
              <a:xfrm>
                <a:off x="508" y="1499"/>
                <a:ext cx="917" cy="35"/>
              </a:xfrm>
              <a:custGeom>
                <a:avLst/>
                <a:gdLst>
                  <a:gd name="T0" fmla="*/ 0 w 917"/>
                  <a:gd name="T1" fmla="*/ 0 h 35"/>
                  <a:gd name="T2" fmla="*/ 917 w 917"/>
                  <a:gd name="T3" fmla="*/ 0 h 35"/>
                  <a:gd name="T4" fmla="*/ 917 w 917"/>
                  <a:gd name="T5" fmla="*/ 0 h 35"/>
                  <a:gd name="T6" fmla="*/ 917 w 917"/>
                  <a:gd name="T7" fmla="*/ 35 h 35"/>
                  <a:gd name="T8" fmla="*/ 917 w 917"/>
                  <a:gd name="T9" fmla="*/ 35 h 35"/>
                  <a:gd name="T10" fmla="*/ 0 w 91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7" h="35">
                    <a:moveTo>
                      <a:pt x="0" y="0"/>
                    </a:moveTo>
                    <a:lnTo>
                      <a:pt x="917" y="0"/>
                    </a:lnTo>
                    <a:lnTo>
                      <a:pt x="917" y="0"/>
                    </a:lnTo>
                    <a:lnTo>
                      <a:pt x="917" y="35"/>
                    </a:lnTo>
                    <a:lnTo>
                      <a:pt x="917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4" name="Rectangle 50"/>
              <p:cNvSpPr>
                <a:spLocks noChangeArrowheads="1"/>
              </p:cNvSpPr>
              <p:nvPr/>
            </p:nvSpPr>
            <p:spPr bwMode="auto">
              <a:xfrm>
                <a:off x="508" y="1447"/>
                <a:ext cx="926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5" name="Freeform 51"/>
              <p:cNvSpPr>
                <a:spLocks/>
              </p:cNvSpPr>
              <p:nvPr/>
            </p:nvSpPr>
            <p:spPr bwMode="auto">
              <a:xfrm>
                <a:off x="508" y="1447"/>
                <a:ext cx="925" cy="35"/>
              </a:xfrm>
              <a:custGeom>
                <a:avLst/>
                <a:gdLst>
                  <a:gd name="T0" fmla="*/ 0 w 925"/>
                  <a:gd name="T1" fmla="*/ 0 h 35"/>
                  <a:gd name="T2" fmla="*/ 925 w 925"/>
                  <a:gd name="T3" fmla="*/ 0 h 35"/>
                  <a:gd name="T4" fmla="*/ 925 w 925"/>
                  <a:gd name="T5" fmla="*/ 0 h 35"/>
                  <a:gd name="T6" fmla="*/ 925 w 925"/>
                  <a:gd name="T7" fmla="*/ 35 h 35"/>
                  <a:gd name="T8" fmla="*/ 925 w 925"/>
                  <a:gd name="T9" fmla="*/ 35 h 35"/>
                  <a:gd name="T10" fmla="*/ 0 w 925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5" h="35">
                    <a:moveTo>
                      <a:pt x="0" y="0"/>
                    </a:moveTo>
                    <a:lnTo>
                      <a:pt x="925" y="0"/>
                    </a:lnTo>
                    <a:lnTo>
                      <a:pt x="925" y="0"/>
                    </a:lnTo>
                    <a:lnTo>
                      <a:pt x="925" y="35"/>
                    </a:lnTo>
                    <a:lnTo>
                      <a:pt x="925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6" name="Rectangle 52"/>
              <p:cNvSpPr>
                <a:spLocks noChangeArrowheads="1"/>
              </p:cNvSpPr>
              <p:nvPr/>
            </p:nvSpPr>
            <p:spPr bwMode="auto">
              <a:xfrm>
                <a:off x="508" y="1395"/>
                <a:ext cx="95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7" name="Freeform 53"/>
              <p:cNvSpPr>
                <a:spLocks/>
              </p:cNvSpPr>
              <p:nvPr/>
            </p:nvSpPr>
            <p:spPr bwMode="auto">
              <a:xfrm>
                <a:off x="508" y="1395"/>
                <a:ext cx="957" cy="35"/>
              </a:xfrm>
              <a:custGeom>
                <a:avLst/>
                <a:gdLst>
                  <a:gd name="T0" fmla="*/ 0 w 957"/>
                  <a:gd name="T1" fmla="*/ 0 h 35"/>
                  <a:gd name="T2" fmla="*/ 957 w 957"/>
                  <a:gd name="T3" fmla="*/ 0 h 35"/>
                  <a:gd name="T4" fmla="*/ 957 w 957"/>
                  <a:gd name="T5" fmla="*/ 0 h 35"/>
                  <a:gd name="T6" fmla="*/ 957 w 957"/>
                  <a:gd name="T7" fmla="*/ 35 h 35"/>
                  <a:gd name="T8" fmla="*/ 957 w 957"/>
                  <a:gd name="T9" fmla="*/ 35 h 35"/>
                  <a:gd name="T10" fmla="*/ 0 w 95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7" h="35">
                    <a:moveTo>
                      <a:pt x="0" y="0"/>
                    </a:moveTo>
                    <a:lnTo>
                      <a:pt x="957" y="0"/>
                    </a:lnTo>
                    <a:lnTo>
                      <a:pt x="957" y="0"/>
                    </a:lnTo>
                    <a:lnTo>
                      <a:pt x="957" y="35"/>
                    </a:lnTo>
                    <a:lnTo>
                      <a:pt x="957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8" name="Rectangle 54"/>
              <p:cNvSpPr>
                <a:spLocks noChangeArrowheads="1"/>
              </p:cNvSpPr>
              <p:nvPr/>
            </p:nvSpPr>
            <p:spPr bwMode="auto">
              <a:xfrm>
                <a:off x="508" y="1343"/>
                <a:ext cx="978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9" name="Freeform 55"/>
              <p:cNvSpPr>
                <a:spLocks/>
              </p:cNvSpPr>
              <p:nvPr/>
            </p:nvSpPr>
            <p:spPr bwMode="auto">
              <a:xfrm>
                <a:off x="508" y="1343"/>
                <a:ext cx="977" cy="34"/>
              </a:xfrm>
              <a:custGeom>
                <a:avLst/>
                <a:gdLst>
                  <a:gd name="T0" fmla="*/ 0 w 977"/>
                  <a:gd name="T1" fmla="*/ 0 h 34"/>
                  <a:gd name="T2" fmla="*/ 977 w 977"/>
                  <a:gd name="T3" fmla="*/ 0 h 34"/>
                  <a:gd name="T4" fmla="*/ 977 w 977"/>
                  <a:gd name="T5" fmla="*/ 0 h 34"/>
                  <a:gd name="T6" fmla="*/ 977 w 977"/>
                  <a:gd name="T7" fmla="*/ 34 h 34"/>
                  <a:gd name="T8" fmla="*/ 977 w 977"/>
                  <a:gd name="T9" fmla="*/ 34 h 34"/>
                  <a:gd name="T10" fmla="*/ 0 w 977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7" h="34">
                    <a:moveTo>
                      <a:pt x="0" y="0"/>
                    </a:moveTo>
                    <a:lnTo>
                      <a:pt x="977" y="0"/>
                    </a:lnTo>
                    <a:lnTo>
                      <a:pt x="977" y="0"/>
                    </a:lnTo>
                    <a:lnTo>
                      <a:pt x="977" y="34"/>
                    </a:lnTo>
                    <a:lnTo>
                      <a:pt x="977" y="34"/>
                    </a:lnTo>
                    <a:lnTo>
                      <a:pt x="0" y="34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0" name="Rectangle 56"/>
              <p:cNvSpPr>
                <a:spLocks noChangeArrowheads="1"/>
              </p:cNvSpPr>
              <p:nvPr/>
            </p:nvSpPr>
            <p:spPr bwMode="auto">
              <a:xfrm>
                <a:off x="508" y="1291"/>
                <a:ext cx="998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1" name="Freeform 57"/>
              <p:cNvSpPr>
                <a:spLocks/>
              </p:cNvSpPr>
              <p:nvPr/>
            </p:nvSpPr>
            <p:spPr bwMode="auto">
              <a:xfrm>
                <a:off x="508" y="1291"/>
                <a:ext cx="997" cy="34"/>
              </a:xfrm>
              <a:custGeom>
                <a:avLst/>
                <a:gdLst>
                  <a:gd name="T0" fmla="*/ 0 w 997"/>
                  <a:gd name="T1" fmla="*/ 0 h 34"/>
                  <a:gd name="T2" fmla="*/ 997 w 997"/>
                  <a:gd name="T3" fmla="*/ 0 h 34"/>
                  <a:gd name="T4" fmla="*/ 997 w 997"/>
                  <a:gd name="T5" fmla="*/ 0 h 34"/>
                  <a:gd name="T6" fmla="*/ 997 w 997"/>
                  <a:gd name="T7" fmla="*/ 34 h 34"/>
                  <a:gd name="T8" fmla="*/ 997 w 997"/>
                  <a:gd name="T9" fmla="*/ 34 h 34"/>
                  <a:gd name="T10" fmla="*/ 0 w 997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7" h="34">
                    <a:moveTo>
                      <a:pt x="0" y="0"/>
                    </a:moveTo>
                    <a:lnTo>
                      <a:pt x="997" y="0"/>
                    </a:lnTo>
                    <a:lnTo>
                      <a:pt x="997" y="0"/>
                    </a:lnTo>
                    <a:lnTo>
                      <a:pt x="997" y="34"/>
                    </a:lnTo>
                    <a:lnTo>
                      <a:pt x="997" y="34"/>
                    </a:lnTo>
                    <a:lnTo>
                      <a:pt x="0" y="34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2" name="Rectangle 58"/>
              <p:cNvSpPr>
                <a:spLocks noChangeArrowheads="1"/>
              </p:cNvSpPr>
              <p:nvPr/>
            </p:nvSpPr>
            <p:spPr bwMode="auto">
              <a:xfrm>
                <a:off x="508" y="1239"/>
                <a:ext cx="1034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3" name="Freeform 59"/>
              <p:cNvSpPr>
                <a:spLocks/>
              </p:cNvSpPr>
              <p:nvPr/>
            </p:nvSpPr>
            <p:spPr bwMode="auto">
              <a:xfrm>
                <a:off x="508" y="1239"/>
                <a:ext cx="1033" cy="34"/>
              </a:xfrm>
              <a:custGeom>
                <a:avLst/>
                <a:gdLst>
                  <a:gd name="T0" fmla="*/ 0 w 1033"/>
                  <a:gd name="T1" fmla="*/ 0 h 34"/>
                  <a:gd name="T2" fmla="*/ 1033 w 1033"/>
                  <a:gd name="T3" fmla="*/ 0 h 34"/>
                  <a:gd name="T4" fmla="*/ 1033 w 1033"/>
                  <a:gd name="T5" fmla="*/ 0 h 34"/>
                  <a:gd name="T6" fmla="*/ 1033 w 1033"/>
                  <a:gd name="T7" fmla="*/ 34 h 34"/>
                  <a:gd name="T8" fmla="*/ 1033 w 1033"/>
                  <a:gd name="T9" fmla="*/ 34 h 34"/>
                  <a:gd name="T10" fmla="*/ 0 w 1033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3" h="34">
                    <a:moveTo>
                      <a:pt x="0" y="0"/>
                    </a:moveTo>
                    <a:lnTo>
                      <a:pt x="1033" y="0"/>
                    </a:lnTo>
                    <a:lnTo>
                      <a:pt x="1033" y="0"/>
                    </a:lnTo>
                    <a:lnTo>
                      <a:pt x="1033" y="34"/>
                    </a:lnTo>
                    <a:lnTo>
                      <a:pt x="1033" y="34"/>
                    </a:lnTo>
                    <a:lnTo>
                      <a:pt x="0" y="34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4" name="Rectangle 60"/>
              <p:cNvSpPr>
                <a:spLocks noChangeArrowheads="1"/>
              </p:cNvSpPr>
              <p:nvPr/>
            </p:nvSpPr>
            <p:spPr bwMode="auto">
              <a:xfrm>
                <a:off x="508" y="1187"/>
                <a:ext cx="1057" cy="35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5" name="Freeform 61"/>
              <p:cNvSpPr>
                <a:spLocks/>
              </p:cNvSpPr>
              <p:nvPr/>
            </p:nvSpPr>
            <p:spPr bwMode="auto">
              <a:xfrm>
                <a:off x="508" y="1187"/>
                <a:ext cx="1057" cy="34"/>
              </a:xfrm>
              <a:custGeom>
                <a:avLst/>
                <a:gdLst>
                  <a:gd name="T0" fmla="*/ 0 w 1057"/>
                  <a:gd name="T1" fmla="*/ 0 h 34"/>
                  <a:gd name="T2" fmla="*/ 1057 w 1057"/>
                  <a:gd name="T3" fmla="*/ 0 h 34"/>
                  <a:gd name="T4" fmla="*/ 1057 w 1057"/>
                  <a:gd name="T5" fmla="*/ 0 h 34"/>
                  <a:gd name="T6" fmla="*/ 1057 w 1057"/>
                  <a:gd name="T7" fmla="*/ 34 h 34"/>
                  <a:gd name="T8" fmla="*/ 1057 w 1057"/>
                  <a:gd name="T9" fmla="*/ 34 h 34"/>
                  <a:gd name="T10" fmla="*/ 0 w 1057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7" h="34">
                    <a:moveTo>
                      <a:pt x="0" y="0"/>
                    </a:moveTo>
                    <a:lnTo>
                      <a:pt x="1057" y="0"/>
                    </a:lnTo>
                    <a:lnTo>
                      <a:pt x="1057" y="0"/>
                    </a:lnTo>
                    <a:lnTo>
                      <a:pt x="1057" y="34"/>
                    </a:lnTo>
                    <a:lnTo>
                      <a:pt x="1057" y="34"/>
                    </a:lnTo>
                    <a:lnTo>
                      <a:pt x="0" y="34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6" name="Rectangle 62"/>
              <p:cNvSpPr>
                <a:spLocks noChangeArrowheads="1"/>
              </p:cNvSpPr>
              <p:nvPr/>
            </p:nvSpPr>
            <p:spPr bwMode="auto">
              <a:xfrm>
                <a:off x="508" y="1134"/>
                <a:ext cx="1094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7" name="Freeform 63"/>
              <p:cNvSpPr>
                <a:spLocks/>
              </p:cNvSpPr>
              <p:nvPr/>
            </p:nvSpPr>
            <p:spPr bwMode="auto">
              <a:xfrm>
                <a:off x="508" y="1134"/>
                <a:ext cx="1093" cy="35"/>
              </a:xfrm>
              <a:custGeom>
                <a:avLst/>
                <a:gdLst>
                  <a:gd name="T0" fmla="*/ 0 w 1093"/>
                  <a:gd name="T1" fmla="*/ 0 h 35"/>
                  <a:gd name="T2" fmla="*/ 1093 w 1093"/>
                  <a:gd name="T3" fmla="*/ 0 h 35"/>
                  <a:gd name="T4" fmla="*/ 1093 w 1093"/>
                  <a:gd name="T5" fmla="*/ 0 h 35"/>
                  <a:gd name="T6" fmla="*/ 1093 w 1093"/>
                  <a:gd name="T7" fmla="*/ 35 h 35"/>
                  <a:gd name="T8" fmla="*/ 1093 w 1093"/>
                  <a:gd name="T9" fmla="*/ 35 h 35"/>
                  <a:gd name="T10" fmla="*/ 0 w 1093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3" h="35">
                    <a:moveTo>
                      <a:pt x="0" y="0"/>
                    </a:moveTo>
                    <a:lnTo>
                      <a:pt x="1093" y="0"/>
                    </a:lnTo>
                    <a:lnTo>
                      <a:pt x="1093" y="0"/>
                    </a:lnTo>
                    <a:lnTo>
                      <a:pt x="1093" y="35"/>
                    </a:lnTo>
                    <a:lnTo>
                      <a:pt x="1093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8" name="Rectangle 64"/>
              <p:cNvSpPr>
                <a:spLocks noChangeArrowheads="1"/>
              </p:cNvSpPr>
              <p:nvPr/>
            </p:nvSpPr>
            <p:spPr bwMode="auto">
              <a:xfrm>
                <a:off x="508" y="1082"/>
                <a:ext cx="1210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9" name="Freeform 65"/>
              <p:cNvSpPr>
                <a:spLocks/>
              </p:cNvSpPr>
              <p:nvPr/>
            </p:nvSpPr>
            <p:spPr bwMode="auto">
              <a:xfrm>
                <a:off x="508" y="1082"/>
                <a:ext cx="1209" cy="35"/>
              </a:xfrm>
              <a:custGeom>
                <a:avLst/>
                <a:gdLst>
                  <a:gd name="T0" fmla="*/ 0 w 1209"/>
                  <a:gd name="T1" fmla="*/ 0 h 35"/>
                  <a:gd name="T2" fmla="*/ 1209 w 1209"/>
                  <a:gd name="T3" fmla="*/ 0 h 35"/>
                  <a:gd name="T4" fmla="*/ 1209 w 1209"/>
                  <a:gd name="T5" fmla="*/ 0 h 35"/>
                  <a:gd name="T6" fmla="*/ 1209 w 1209"/>
                  <a:gd name="T7" fmla="*/ 35 h 35"/>
                  <a:gd name="T8" fmla="*/ 1209 w 1209"/>
                  <a:gd name="T9" fmla="*/ 35 h 35"/>
                  <a:gd name="T10" fmla="*/ 0 w 1209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9" h="35">
                    <a:moveTo>
                      <a:pt x="0" y="0"/>
                    </a:moveTo>
                    <a:lnTo>
                      <a:pt x="1209" y="0"/>
                    </a:lnTo>
                    <a:lnTo>
                      <a:pt x="1209" y="0"/>
                    </a:lnTo>
                    <a:lnTo>
                      <a:pt x="1209" y="35"/>
                    </a:lnTo>
                    <a:lnTo>
                      <a:pt x="1209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0" name="Rectangle 66"/>
              <p:cNvSpPr>
                <a:spLocks noChangeArrowheads="1"/>
              </p:cNvSpPr>
              <p:nvPr/>
            </p:nvSpPr>
            <p:spPr bwMode="auto">
              <a:xfrm>
                <a:off x="508" y="1030"/>
                <a:ext cx="1290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1" name="Freeform 67"/>
              <p:cNvSpPr>
                <a:spLocks/>
              </p:cNvSpPr>
              <p:nvPr/>
            </p:nvSpPr>
            <p:spPr bwMode="auto">
              <a:xfrm>
                <a:off x="508" y="1030"/>
                <a:ext cx="1289" cy="35"/>
              </a:xfrm>
              <a:custGeom>
                <a:avLst/>
                <a:gdLst>
                  <a:gd name="T0" fmla="*/ 0 w 1289"/>
                  <a:gd name="T1" fmla="*/ 0 h 35"/>
                  <a:gd name="T2" fmla="*/ 1289 w 1289"/>
                  <a:gd name="T3" fmla="*/ 0 h 35"/>
                  <a:gd name="T4" fmla="*/ 1289 w 1289"/>
                  <a:gd name="T5" fmla="*/ 0 h 35"/>
                  <a:gd name="T6" fmla="*/ 1289 w 1289"/>
                  <a:gd name="T7" fmla="*/ 35 h 35"/>
                  <a:gd name="T8" fmla="*/ 1289 w 1289"/>
                  <a:gd name="T9" fmla="*/ 35 h 35"/>
                  <a:gd name="T10" fmla="*/ 0 w 1289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9" h="35">
                    <a:moveTo>
                      <a:pt x="0" y="0"/>
                    </a:moveTo>
                    <a:lnTo>
                      <a:pt x="1289" y="0"/>
                    </a:lnTo>
                    <a:lnTo>
                      <a:pt x="1289" y="0"/>
                    </a:lnTo>
                    <a:lnTo>
                      <a:pt x="1289" y="35"/>
                    </a:lnTo>
                    <a:lnTo>
                      <a:pt x="1289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2" name="Rectangle 68"/>
              <p:cNvSpPr>
                <a:spLocks noChangeArrowheads="1"/>
              </p:cNvSpPr>
              <p:nvPr/>
            </p:nvSpPr>
            <p:spPr bwMode="auto">
              <a:xfrm>
                <a:off x="508" y="978"/>
                <a:ext cx="1338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3" name="Freeform 69"/>
              <p:cNvSpPr>
                <a:spLocks/>
              </p:cNvSpPr>
              <p:nvPr/>
            </p:nvSpPr>
            <p:spPr bwMode="auto">
              <a:xfrm>
                <a:off x="508" y="978"/>
                <a:ext cx="1337" cy="35"/>
              </a:xfrm>
              <a:custGeom>
                <a:avLst/>
                <a:gdLst>
                  <a:gd name="T0" fmla="*/ 0 w 1337"/>
                  <a:gd name="T1" fmla="*/ 0 h 35"/>
                  <a:gd name="T2" fmla="*/ 1337 w 1337"/>
                  <a:gd name="T3" fmla="*/ 0 h 35"/>
                  <a:gd name="T4" fmla="*/ 1337 w 1337"/>
                  <a:gd name="T5" fmla="*/ 0 h 35"/>
                  <a:gd name="T6" fmla="*/ 1337 w 1337"/>
                  <a:gd name="T7" fmla="*/ 35 h 35"/>
                  <a:gd name="T8" fmla="*/ 1337 w 1337"/>
                  <a:gd name="T9" fmla="*/ 35 h 35"/>
                  <a:gd name="T10" fmla="*/ 0 w 133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7" h="35">
                    <a:moveTo>
                      <a:pt x="0" y="0"/>
                    </a:move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35"/>
                    </a:lnTo>
                    <a:lnTo>
                      <a:pt x="1337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4" name="Rectangle 70"/>
              <p:cNvSpPr>
                <a:spLocks noChangeArrowheads="1"/>
              </p:cNvSpPr>
              <p:nvPr/>
            </p:nvSpPr>
            <p:spPr bwMode="auto">
              <a:xfrm>
                <a:off x="508" y="926"/>
                <a:ext cx="1366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5" name="Freeform 71"/>
              <p:cNvSpPr>
                <a:spLocks/>
              </p:cNvSpPr>
              <p:nvPr/>
            </p:nvSpPr>
            <p:spPr bwMode="auto">
              <a:xfrm>
                <a:off x="508" y="926"/>
                <a:ext cx="1365" cy="35"/>
              </a:xfrm>
              <a:custGeom>
                <a:avLst/>
                <a:gdLst>
                  <a:gd name="T0" fmla="*/ 0 w 1365"/>
                  <a:gd name="T1" fmla="*/ 0 h 35"/>
                  <a:gd name="T2" fmla="*/ 1365 w 1365"/>
                  <a:gd name="T3" fmla="*/ 0 h 35"/>
                  <a:gd name="T4" fmla="*/ 1365 w 1365"/>
                  <a:gd name="T5" fmla="*/ 0 h 35"/>
                  <a:gd name="T6" fmla="*/ 1365 w 1365"/>
                  <a:gd name="T7" fmla="*/ 35 h 35"/>
                  <a:gd name="T8" fmla="*/ 1365 w 1365"/>
                  <a:gd name="T9" fmla="*/ 35 h 35"/>
                  <a:gd name="T10" fmla="*/ 0 w 1365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5" h="35">
                    <a:moveTo>
                      <a:pt x="0" y="0"/>
                    </a:moveTo>
                    <a:lnTo>
                      <a:pt x="1365" y="0"/>
                    </a:lnTo>
                    <a:lnTo>
                      <a:pt x="1365" y="0"/>
                    </a:lnTo>
                    <a:lnTo>
                      <a:pt x="1365" y="35"/>
                    </a:lnTo>
                    <a:lnTo>
                      <a:pt x="1365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6" name="Rectangle 72"/>
              <p:cNvSpPr>
                <a:spLocks noChangeArrowheads="1"/>
              </p:cNvSpPr>
              <p:nvPr/>
            </p:nvSpPr>
            <p:spPr bwMode="auto">
              <a:xfrm>
                <a:off x="508" y="874"/>
                <a:ext cx="1462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7" name="Freeform 73"/>
              <p:cNvSpPr>
                <a:spLocks/>
              </p:cNvSpPr>
              <p:nvPr/>
            </p:nvSpPr>
            <p:spPr bwMode="auto">
              <a:xfrm>
                <a:off x="508" y="874"/>
                <a:ext cx="1461" cy="35"/>
              </a:xfrm>
              <a:custGeom>
                <a:avLst/>
                <a:gdLst>
                  <a:gd name="T0" fmla="*/ 0 w 1461"/>
                  <a:gd name="T1" fmla="*/ 0 h 35"/>
                  <a:gd name="T2" fmla="*/ 1461 w 1461"/>
                  <a:gd name="T3" fmla="*/ 0 h 35"/>
                  <a:gd name="T4" fmla="*/ 1461 w 1461"/>
                  <a:gd name="T5" fmla="*/ 0 h 35"/>
                  <a:gd name="T6" fmla="*/ 1461 w 1461"/>
                  <a:gd name="T7" fmla="*/ 35 h 35"/>
                  <a:gd name="T8" fmla="*/ 1461 w 1461"/>
                  <a:gd name="T9" fmla="*/ 35 h 35"/>
                  <a:gd name="T10" fmla="*/ 0 w 1461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1" h="35">
                    <a:moveTo>
                      <a:pt x="0" y="0"/>
                    </a:moveTo>
                    <a:lnTo>
                      <a:pt x="1461" y="0"/>
                    </a:lnTo>
                    <a:lnTo>
                      <a:pt x="1461" y="0"/>
                    </a:lnTo>
                    <a:lnTo>
                      <a:pt x="1461" y="35"/>
                    </a:lnTo>
                    <a:lnTo>
                      <a:pt x="1461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8" name="Rectangle 74"/>
              <p:cNvSpPr>
                <a:spLocks noChangeArrowheads="1"/>
              </p:cNvSpPr>
              <p:nvPr/>
            </p:nvSpPr>
            <p:spPr bwMode="auto">
              <a:xfrm>
                <a:off x="508" y="822"/>
                <a:ext cx="1498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9" name="Freeform 75"/>
              <p:cNvSpPr>
                <a:spLocks/>
              </p:cNvSpPr>
              <p:nvPr/>
            </p:nvSpPr>
            <p:spPr bwMode="auto">
              <a:xfrm>
                <a:off x="508" y="822"/>
                <a:ext cx="1497" cy="35"/>
              </a:xfrm>
              <a:custGeom>
                <a:avLst/>
                <a:gdLst>
                  <a:gd name="T0" fmla="*/ 0 w 1497"/>
                  <a:gd name="T1" fmla="*/ 0 h 35"/>
                  <a:gd name="T2" fmla="*/ 1497 w 1497"/>
                  <a:gd name="T3" fmla="*/ 0 h 35"/>
                  <a:gd name="T4" fmla="*/ 1497 w 1497"/>
                  <a:gd name="T5" fmla="*/ 0 h 35"/>
                  <a:gd name="T6" fmla="*/ 1497 w 1497"/>
                  <a:gd name="T7" fmla="*/ 35 h 35"/>
                  <a:gd name="T8" fmla="*/ 1497 w 1497"/>
                  <a:gd name="T9" fmla="*/ 35 h 35"/>
                  <a:gd name="T10" fmla="*/ 0 w 149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7" h="35">
                    <a:moveTo>
                      <a:pt x="0" y="0"/>
                    </a:moveTo>
                    <a:lnTo>
                      <a:pt x="1497" y="0"/>
                    </a:lnTo>
                    <a:lnTo>
                      <a:pt x="1497" y="0"/>
                    </a:lnTo>
                    <a:lnTo>
                      <a:pt x="1497" y="35"/>
                    </a:lnTo>
                    <a:lnTo>
                      <a:pt x="1497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0" name="Rectangle 76"/>
              <p:cNvSpPr>
                <a:spLocks noChangeArrowheads="1"/>
              </p:cNvSpPr>
              <p:nvPr/>
            </p:nvSpPr>
            <p:spPr bwMode="auto">
              <a:xfrm>
                <a:off x="508" y="770"/>
                <a:ext cx="1534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1" name="Freeform 77"/>
              <p:cNvSpPr>
                <a:spLocks/>
              </p:cNvSpPr>
              <p:nvPr/>
            </p:nvSpPr>
            <p:spPr bwMode="auto">
              <a:xfrm>
                <a:off x="508" y="770"/>
                <a:ext cx="1533" cy="35"/>
              </a:xfrm>
              <a:custGeom>
                <a:avLst/>
                <a:gdLst>
                  <a:gd name="T0" fmla="*/ 0 w 1533"/>
                  <a:gd name="T1" fmla="*/ 0 h 35"/>
                  <a:gd name="T2" fmla="*/ 1533 w 1533"/>
                  <a:gd name="T3" fmla="*/ 0 h 35"/>
                  <a:gd name="T4" fmla="*/ 1533 w 1533"/>
                  <a:gd name="T5" fmla="*/ 0 h 35"/>
                  <a:gd name="T6" fmla="*/ 1533 w 1533"/>
                  <a:gd name="T7" fmla="*/ 35 h 35"/>
                  <a:gd name="T8" fmla="*/ 1533 w 1533"/>
                  <a:gd name="T9" fmla="*/ 35 h 35"/>
                  <a:gd name="T10" fmla="*/ 0 w 1533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3" h="35">
                    <a:moveTo>
                      <a:pt x="0" y="0"/>
                    </a:move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35"/>
                    </a:lnTo>
                    <a:lnTo>
                      <a:pt x="1533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2" name="Rectangle 78"/>
              <p:cNvSpPr>
                <a:spLocks noChangeArrowheads="1"/>
              </p:cNvSpPr>
              <p:nvPr/>
            </p:nvSpPr>
            <p:spPr bwMode="auto">
              <a:xfrm>
                <a:off x="508" y="718"/>
                <a:ext cx="1994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3" name="Freeform 79"/>
              <p:cNvSpPr>
                <a:spLocks/>
              </p:cNvSpPr>
              <p:nvPr/>
            </p:nvSpPr>
            <p:spPr bwMode="auto">
              <a:xfrm>
                <a:off x="508" y="718"/>
                <a:ext cx="1993" cy="35"/>
              </a:xfrm>
              <a:custGeom>
                <a:avLst/>
                <a:gdLst>
                  <a:gd name="T0" fmla="*/ 0 w 1993"/>
                  <a:gd name="T1" fmla="*/ 0 h 35"/>
                  <a:gd name="T2" fmla="*/ 1993 w 1993"/>
                  <a:gd name="T3" fmla="*/ 0 h 35"/>
                  <a:gd name="T4" fmla="*/ 1993 w 1993"/>
                  <a:gd name="T5" fmla="*/ 0 h 35"/>
                  <a:gd name="T6" fmla="*/ 1993 w 1993"/>
                  <a:gd name="T7" fmla="*/ 35 h 35"/>
                  <a:gd name="T8" fmla="*/ 1993 w 1993"/>
                  <a:gd name="T9" fmla="*/ 35 h 35"/>
                  <a:gd name="T10" fmla="*/ 0 w 1993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3" h="35">
                    <a:moveTo>
                      <a:pt x="0" y="0"/>
                    </a:moveTo>
                    <a:lnTo>
                      <a:pt x="1993" y="0"/>
                    </a:lnTo>
                    <a:lnTo>
                      <a:pt x="1993" y="0"/>
                    </a:lnTo>
                    <a:lnTo>
                      <a:pt x="1993" y="35"/>
                    </a:lnTo>
                    <a:lnTo>
                      <a:pt x="1993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4" name="Rectangle 80"/>
              <p:cNvSpPr>
                <a:spLocks noChangeArrowheads="1"/>
              </p:cNvSpPr>
              <p:nvPr/>
            </p:nvSpPr>
            <p:spPr bwMode="auto">
              <a:xfrm>
                <a:off x="508" y="666"/>
                <a:ext cx="2355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5" name="Freeform 81"/>
              <p:cNvSpPr>
                <a:spLocks/>
              </p:cNvSpPr>
              <p:nvPr/>
            </p:nvSpPr>
            <p:spPr bwMode="auto">
              <a:xfrm>
                <a:off x="508" y="666"/>
                <a:ext cx="2354" cy="35"/>
              </a:xfrm>
              <a:custGeom>
                <a:avLst/>
                <a:gdLst>
                  <a:gd name="T0" fmla="*/ 0 w 2354"/>
                  <a:gd name="T1" fmla="*/ 0 h 35"/>
                  <a:gd name="T2" fmla="*/ 2354 w 2354"/>
                  <a:gd name="T3" fmla="*/ 0 h 35"/>
                  <a:gd name="T4" fmla="*/ 2354 w 2354"/>
                  <a:gd name="T5" fmla="*/ 0 h 35"/>
                  <a:gd name="T6" fmla="*/ 2354 w 2354"/>
                  <a:gd name="T7" fmla="*/ 35 h 35"/>
                  <a:gd name="T8" fmla="*/ 2354 w 2354"/>
                  <a:gd name="T9" fmla="*/ 35 h 35"/>
                  <a:gd name="T10" fmla="*/ 0 w 2354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4" h="35">
                    <a:moveTo>
                      <a:pt x="0" y="0"/>
                    </a:moveTo>
                    <a:lnTo>
                      <a:pt x="2354" y="0"/>
                    </a:lnTo>
                    <a:lnTo>
                      <a:pt x="2354" y="0"/>
                    </a:lnTo>
                    <a:lnTo>
                      <a:pt x="2354" y="35"/>
                    </a:lnTo>
                    <a:lnTo>
                      <a:pt x="2354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6" name="Rectangle 82"/>
              <p:cNvSpPr>
                <a:spLocks noChangeArrowheads="1"/>
              </p:cNvSpPr>
              <p:nvPr/>
            </p:nvSpPr>
            <p:spPr bwMode="auto">
              <a:xfrm>
                <a:off x="508" y="614"/>
                <a:ext cx="2687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7" name="Freeform 83"/>
              <p:cNvSpPr>
                <a:spLocks/>
              </p:cNvSpPr>
              <p:nvPr/>
            </p:nvSpPr>
            <p:spPr bwMode="auto">
              <a:xfrm>
                <a:off x="508" y="614"/>
                <a:ext cx="2686" cy="35"/>
              </a:xfrm>
              <a:custGeom>
                <a:avLst/>
                <a:gdLst>
                  <a:gd name="T0" fmla="*/ 0 w 2686"/>
                  <a:gd name="T1" fmla="*/ 0 h 35"/>
                  <a:gd name="T2" fmla="*/ 2686 w 2686"/>
                  <a:gd name="T3" fmla="*/ 0 h 35"/>
                  <a:gd name="T4" fmla="*/ 2686 w 2686"/>
                  <a:gd name="T5" fmla="*/ 0 h 35"/>
                  <a:gd name="T6" fmla="*/ 2686 w 2686"/>
                  <a:gd name="T7" fmla="*/ 35 h 35"/>
                  <a:gd name="T8" fmla="*/ 2686 w 2686"/>
                  <a:gd name="T9" fmla="*/ 35 h 35"/>
                  <a:gd name="T10" fmla="*/ 0 w 2686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86" h="35">
                    <a:moveTo>
                      <a:pt x="0" y="0"/>
                    </a:moveTo>
                    <a:lnTo>
                      <a:pt x="2686" y="0"/>
                    </a:lnTo>
                    <a:lnTo>
                      <a:pt x="2686" y="0"/>
                    </a:lnTo>
                    <a:lnTo>
                      <a:pt x="2686" y="35"/>
                    </a:lnTo>
                    <a:lnTo>
                      <a:pt x="2686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8" name="Rectangle 84"/>
              <p:cNvSpPr>
                <a:spLocks noChangeArrowheads="1"/>
              </p:cNvSpPr>
              <p:nvPr/>
            </p:nvSpPr>
            <p:spPr bwMode="auto">
              <a:xfrm>
                <a:off x="508" y="562"/>
                <a:ext cx="3051" cy="36"/>
              </a:xfrm>
              <a:prstGeom prst="rect">
                <a:avLst/>
              </a:prstGeom>
              <a:solidFill>
                <a:srgbClr val="099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9" name="Freeform 85"/>
              <p:cNvSpPr>
                <a:spLocks/>
              </p:cNvSpPr>
              <p:nvPr/>
            </p:nvSpPr>
            <p:spPr bwMode="auto">
              <a:xfrm>
                <a:off x="508" y="562"/>
                <a:ext cx="3050" cy="35"/>
              </a:xfrm>
              <a:custGeom>
                <a:avLst/>
                <a:gdLst>
                  <a:gd name="T0" fmla="*/ 0 w 3050"/>
                  <a:gd name="T1" fmla="*/ 0 h 35"/>
                  <a:gd name="T2" fmla="*/ 3050 w 3050"/>
                  <a:gd name="T3" fmla="*/ 0 h 35"/>
                  <a:gd name="T4" fmla="*/ 3050 w 3050"/>
                  <a:gd name="T5" fmla="*/ 0 h 35"/>
                  <a:gd name="T6" fmla="*/ 3050 w 3050"/>
                  <a:gd name="T7" fmla="*/ 35 h 35"/>
                  <a:gd name="T8" fmla="*/ 3050 w 3050"/>
                  <a:gd name="T9" fmla="*/ 35 h 35"/>
                  <a:gd name="T10" fmla="*/ 0 w 3050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0" h="35">
                    <a:moveTo>
                      <a:pt x="0" y="0"/>
                    </a:moveTo>
                    <a:lnTo>
                      <a:pt x="3050" y="0"/>
                    </a:lnTo>
                    <a:lnTo>
                      <a:pt x="3050" y="0"/>
                    </a:lnTo>
                    <a:lnTo>
                      <a:pt x="3050" y="35"/>
                    </a:lnTo>
                    <a:lnTo>
                      <a:pt x="3050" y="35"/>
                    </a:lnTo>
                    <a:lnTo>
                      <a:pt x="0" y="35"/>
                    </a:lnTo>
                  </a:path>
                </a:pathLst>
              </a:custGeom>
              <a:noFill/>
              <a:ln w="17463" cap="flat">
                <a:solidFill>
                  <a:srgbClr val="09996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0" name="Rectangle 86"/>
              <p:cNvSpPr>
                <a:spLocks noChangeArrowheads="1"/>
              </p:cNvSpPr>
              <p:nvPr/>
            </p:nvSpPr>
            <p:spPr bwMode="auto">
              <a:xfrm>
                <a:off x="478" y="2666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1" name="Rectangle 87"/>
              <p:cNvSpPr>
                <a:spLocks noChangeArrowheads="1"/>
              </p:cNvSpPr>
              <p:nvPr/>
            </p:nvSpPr>
            <p:spPr bwMode="auto">
              <a:xfrm>
                <a:off x="1085" y="2666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2" name="Rectangle 88"/>
              <p:cNvSpPr>
                <a:spLocks noChangeArrowheads="1"/>
              </p:cNvSpPr>
              <p:nvPr/>
            </p:nvSpPr>
            <p:spPr bwMode="auto">
              <a:xfrm>
                <a:off x="1662" y="2666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10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3" name="Rectangle 89"/>
              <p:cNvSpPr>
                <a:spLocks noChangeArrowheads="1"/>
              </p:cNvSpPr>
              <p:nvPr/>
            </p:nvSpPr>
            <p:spPr bwMode="auto">
              <a:xfrm>
                <a:off x="2269" y="2666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15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4" name="Rectangle 90"/>
              <p:cNvSpPr>
                <a:spLocks noChangeArrowheads="1"/>
              </p:cNvSpPr>
              <p:nvPr/>
            </p:nvSpPr>
            <p:spPr bwMode="auto">
              <a:xfrm>
                <a:off x="2877" y="2666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20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5" name="Rectangle 91"/>
              <p:cNvSpPr>
                <a:spLocks noChangeArrowheads="1"/>
              </p:cNvSpPr>
              <p:nvPr/>
            </p:nvSpPr>
            <p:spPr bwMode="auto">
              <a:xfrm>
                <a:off x="3484" y="2666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25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926" name="Freeform 92"/>
              <p:cNvSpPr>
                <a:spLocks noEditPoints="1"/>
              </p:cNvSpPr>
              <p:nvPr/>
            </p:nvSpPr>
            <p:spPr bwMode="auto">
              <a:xfrm>
                <a:off x="504" y="2634"/>
                <a:ext cx="3167" cy="22"/>
              </a:xfrm>
              <a:custGeom>
                <a:avLst/>
                <a:gdLst>
                  <a:gd name="T0" fmla="*/ 0 w 3167"/>
                  <a:gd name="T1" fmla="*/ 0 h 22"/>
                  <a:gd name="T2" fmla="*/ 3167 w 3167"/>
                  <a:gd name="T3" fmla="*/ 0 h 22"/>
                  <a:gd name="T4" fmla="*/ 4 w 3167"/>
                  <a:gd name="T5" fmla="*/ 0 h 22"/>
                  <a:gd name="T6" fmla="*/ 4 w 3167"/>
                  <a:gd name="T7" fmla="*/ 22 h 22"/>
                  <a:gd name="T8" fmla="*/ 612 w 3167"/>
                  <a:gd name="T9" fmla="*/ 0 h 22"/>
                  <a:gd name="T10" fmla="*/ 612 w 3167"/>
                  <a:gd name="T11" fmla="*/ 22 h 22"/>
                  <a:gd name="T12" fmla="*/ 1219 w 3167"/>
                  <a:gd name="T13" fmla="*/ 0 h 22"/>
                  <a:gd name="T14" fmla="*/ 1219 w 3167"/>
                  <a:gd name="T15" fmla="*/ 22 h 22"/>
                  <a:gd name="T16" fmla="*/ 1826 w 3167"/>
                  <a:gd name="T17" fmla="*/ 0 h 22"/>
                  <a:gd name="T18" fmla="*/ 1826 w 3167"/>
                  <a:gd name="T19" fmla="*/ 22 h 22"/>
                  <a:gd name="T20" fmla="*/ 2434 w 3167"/>
                  <a:gd name="T21" fmla="*/ 0 h 22"/>
                  <a:gd name="T22" fmla="*/ 2434 w 3167"/>
                  <a:gd name="T23" fmla="*/ 22 h 22"/>
                  <a:gd name="T24" fmla="*/ 3041 w 3167"/>
                  <a:gd name="T25" fmla="*/ 0 h 22"/>
                  <a:gd name="T26" fmla="*/ 3041 w 3167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67" h="22">
                    <a:moveTo>
                      <a:pt x="0" y="0"/>
                    </a:moveTo>
                    <a:lnTo>
                      <a:pt x="3167" y="0"/>
                    </a:lnTo>
                    <a:moveTo>
                      <a:pt x="4" y="0"/>
                    </a:moveTo>
                    <a:lnTo>
                      <a:pt x="4" y="22"/>
                    </a:lnTo>
                    <a:moveTo>
                      <a:pt x="612" y="0"/>
                    </a:moveTo>
                    <a:lnTo>
                      <a:pt x="612" y="22"/>
                    </a:lnTo>
                    <a:moveTo>
                      <a:pt x="1219" y="0"/>
                    </a:moveTo>
                    <a:lnTo>
                      <a:pt x="1219" y="22"/>
                    </a:lnTo>
                    <a:moveTo>
                      <a:pt x="1826" y="0"/>
                    </a:moveTo>
                    <a:lnTo>
                      <a:pt x="1826" y="22"/>
                    </a:lnTo>
                    <a:moveTo>
                      <a:pt x="2434" y="0"/>
                    </a:moveTo>
                    <a:lnTo>
                      <a:pt x="2434" y="22"/>
                    </a:lnTo>
                    <a:moveTo>
                      <a:pt x="3041" y="0"/>
                    </a:moveTo>
                    <a:lnTo>
                      <a:pt x="3041" y="22"/>
                    </a:lnTo>
                  </a:path>
                </a:pathLst>
              </a:custGeom>
              <a:noFill/>
              <a:ln w="11113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7" name="Line 93"/>
              <p:cNvSpPr>
                <a:spLocks noChangeShapeType="1"/>
              </p:cNvSpPr>
              <p:nvPr/>
            </p:nvSpPr>
            <p:spPr bwMode="auto">
              <a:xfrm flipV="1">
                <a:off x="508" y="524"/>
                <a:ext cx="0" cy="2114"/>
              </a:xfrm>
              <a:prstGeom prst="line">
                <a:avLst/>
              </a:prstGeom>
              <a:noFill/>
              <a:ln w="11113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1" name="Group 131"/>
            <p:cNvGrpSpPr>
              <a:grpSpLocks/>
            </p:cNvGrpSpPr>
            <p:nvPr/>
          </p:nvGrpSpPr>
          <p:grpSpPr bwMode="auto">
            <a:xfrm>
              <a:off x="4289425" y="1641452"/>
              <a:ext cx="1173163" cy="2149475"/>
              <a:chOff x="590" y="546"/>
              <a:chExt cx="739" cy="1354"/>
            </a:xfrm>
          </p:grpSpPr>
          <p:sp>
            <p:nvSpPr>
              <p:cNvPr id="803" name="Freeform 95"/>
              <p:cNvSpPr>
                <a:spLocks/>
              </p:cNvSpPr>
              <p:nvPr/>
            </p:nvSpPr>
            <p:spPr bwMode="auto">
              <a:xfrm>
                <a:off x="731" y="1853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4" name="Freeform 96"/>
              <p:cNvSpPr>
                <a:spLocks/>
              </p:cNvSpPr>
              <p:nvPr/>
            </p:nvSpPr>
            <p:spPr bwMode="auto">
              <a:xfrm>
                <a:off x="731" y="1853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5" name="Freeform 97"/>
              <p:cNvSpPr>
                <a:spLocks/>
              </p:cNvSpPr>
              <p:nvPr/>
            </p:nvSpPr>
            <p:spPr bwMode="auto">
              <a:xfrm>
                <a:off x="707" y="1591"/>
                <a:ext cx="47" cy="48"/>
              </a:xfrm>
              <a:custGeom>
                <a:avLst/>
                <a:gdLst>
                  <a:gd name="T0" fmla="*/ 23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3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3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6" name="Freeform 98"/>
              <p:cNvSpPr>
                <a:spLocks/>
              </p:cNvSpPr>
              <p:nvPr/>
            </p:nvSpPr>
            <p:spPr bwMode="auto">
              <a:xfrm>
                <a:off x="707" y="1591"/>
                <a:ext cx="47" cy="48"/>
              </a:xfrm>
              <a:custGeom>
                <a:avLst/>
                <a:gdLst>
                  <a:gd name="T0" fmla="*/ 23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3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3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7" name="Freeform 99"/>
              <p:cNvSpPr>
                <a:spLocks/>
              </p:cNvSpPr>
              <p:nvPr/>
            </p:nvSpPr>
            <p:spPr bwMode="auto">
              <a:xfrm>
                <a:off x="590" y="1539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8" name="Freeform 100"/>
              <p:cNvSpPr>
                <a:spLocks/>
              </p:cNvSpPr>
              <p:nvPr/>
            </p:nvSpPr>
            <p:spPr bwMode="auto">
              <a:xfrm>
                <a:off x="590" y="1539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9" name="Freeform 101"/>
              <p:cNvSpPr>
                <a:spLocks/>
              </p:cNvSpPr>
              <p:nvPr/>
            </p:nvSpPr>
            <p:spPr bwMode="auto">
              <a:xfrm>
                <a:off x="1282" y="1487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0" name="Freeform 102"/>
              <p:cNvSpPr>
                <a:spLocks/>
              </p:cNvSpPr>
              <p:nvPr/>
            </p:nvSpPr>
            <p:spPr bwMode="auto">
              <a:xfrm>
                <a:off x="1282" y="1487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1" name="Freeform 103"/>
              <p:cNvSpPr>
                <a:spLocks/>
              </p:cNvSpPr>
              <p:nvPr/>
            </p:nvSpPr>
            <p:spPr bwMode="auto">
              <a:xfrm>
                <a:off x="699" y="1435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2" name="Freeform 104"/>
              <p:cNvSpPr>
                <a:spLocks/>
              </p:cNvSpPr>
              <p:nvPr/>
            </p:nvSpPr>
            <p:spPr bwMode="auto">
              <a:xfrm>
                <a:off x="699" y="1435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3" name="Freeform 105"/>
              <p:cNvSpPr>
                <a:spLocks/>
              </p:cNvSpPr>
              <p:nvPr/>
            </p:nvSpPr>
            <p:spPr bwMode="auto">
              <a:xfrm>
                <a:off x="590" y="1382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4" name="Freeform 106"/>
              <p:cNvSpPr>
                <a:spLocks/>
              </p:cNvSpPr>
              <p:nvPr/>
            </p:nvSpPr>
            <p:spPr bwMode="auto">
              <a:xfrm>
                <a:off x="590" y="1382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5" name="Freeform 107"/>
              <p:cNvSpPr>
                <a:spLocks/>
              </p:cNvSpPr>
              <p:nvPr/>
            </p:nvSpPr>
            <p:spPr bwMode="auto">
              <a:xfrm>
                <a:off x="928" y="1330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6" name="Freeform 108"/>
              <p:cNvSpPr>
                <a:spLocks/>
              </p:cNvSpPr>
              <p:nvPr/>
            </p:nvSpPr>
            <p:spPr bwMode="auto">
              <a:xfrm>
                <a:off x="928" y="1330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7" name="Freeform 109"/>
              <p:cNvSpPr>
                <a:spLocks/>
              </p:cNvSpPr>
              <p:nvPr/>
            </p:nvSpPr>
            <p:spPr bwMode="auto">
              <a:xfrm>
                <a:off x="815" y="1225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8" name="Freeform 110"/>
              <p:cNvSpPr>
                <a:spLocks/>
              </p:cNvSpPr>
              <p:nvPr/>
            </p:nvSpPr>
            <p:spPr bwMode="auto">
              <a:xfrm>
                <a:off x="815" y="1225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9" name="Freeform 111"/>
              <p:cNvSpPr>
                <a:spLocks/>
              </p:cNvSpPr>
              <p:nvPr/>
            </p:nvSpPr>
            <p:spPr bwMode="auto">
              <a:xfrm>
                <a:off x="602" y="1173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0" name="Freeform 112"/>
              <p:cNvSpPr>
                <a:spLocks/>
              </p:cNvSpPr>
              <p:nvPr/>
            </p:nvSpPr>
            <p:spPr bwMode="auto">
              <a:xfrm>
                <a:off x="602" y="1173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1" name="Freeform 113"/>
              <p:cNvSpPr>
                <a:spLocks/>
              </p:cNvSpPr>
              <p:nvPr/>
            </p:nvSpPr>
            <p:spPr bwMode="auto">
              <a:xfrm>
                <a:off x="590" y="1016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2" name="Freeform 114"/>
              <p:cNvSpPr>
                <a:spLocks/>
              </p:cNvSpPr>
              <p:nvPr/>
            </p:nvSpPr>
            <p:spPr bwMode="auto">
              <a:xfrm>
                <a:off x="590" y="1016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3" name="Freeform 115"/>
              <p:cNvSpPr>
                <a:spLocks/>
              </p:cNvSpPr>
              <p:nvPr/>
            </p:nvSpPr>
            <p:spPr bwMode="auto">
              <a:xfrm>
                <a:off x="590" y="964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4" name="Freeform 116"/>
              <p:cNvSpPr>
                <a:spLocks/>
              </p:cNvSpPr>
              <p:nvPr/>
            </p:nvSpPr>
            <p:spPr bwMode="auto">
              <a:xfrm>
                <a:off x="590" y="964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5" name="Freeform 117"/>
              <p:cNvSpPr>
                <a:spLocks/>
              </p:cNvSpPr>
              <p:nvPr/>
            </p:nvSpPr>
            <p:spPr bwMode="auto">
              <a:xfrm>
                <a:off x="590" y="912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6" name="Freeform 118"/>
              <p:cNvSpPr>
                <a:spLocks/>
              </p:cNvSpPr>
              <p:nvPr/>
            </p:nvSpPr>
            <p:spPr bwMode="auto">
              <a:xfrm>
                <a:off x="590" y="912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7" name="Freeform 119"/>
              <p:cNvSpPr>
                <a:spLocks/>
              </p:cNvSpPr>
              <p:nvPr/>
            </p:nvSpPr>
            <p:spPr bwMode="auto">
              <a:xfrm>
                <a:off x="703" y="859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8" name="Freeform 120"/>
              <p:cNvSpPr>
                <a:spLocks/>
              </p:cNvSpPr>
              <p:nvPr/>
            </p:nvSpPr>
            <p:spPr bwMode="auto">
              <a:xfrm>
                <a:off x="703" y="859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9" name="Freeform 121"/>
              <p:cNvSpPr>
                <a:spLocks/>
              </p:cNvSpPr>
              <p:nvPr/>
            </p:nvSpPr>
            <p:spPr bwMode="auto">
              <a:xfrm>
                <a:off x="590" y="807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0" name="Freeform 122"/>
              <p:cNvSpPr>
                <a:spLocks/>
              </p:cNvSpPr>
              <p:nvPr/>
            </p:nvSpPr>
            <p:spPr bwMode="auto">
              <a:xfrm>
                <a:off x="590" y="807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1" name="Freeform 123"/>
              <p:cNvSpPr>
                <a:spLocks/>
              </p:cNvSpPr>
              <p:nvPr/>
            </p:nvSpPr>
            <p:spPr bwMode="auto">
              <a:xfrm>
                <a:off x="703" y="703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2" name="Freeform 124"/>
              <p:cNvSpPr>
                <a:spLocks/>
              </p:cNvSpPr>
              <p:nvPr/>
            </p:nvSpPr>
            <p:spPr bwMode="auto">
              <a:xfrm>
                <a:off x="703" y="703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3" name="Freeform 125"/>
              <p:cNvSpPr>
                <a:spLocks/>
              </p:cNvSpPr>
              <p:nvPr/>
            </p:nvSpPr>
            <p:spPr bwMode="auto">
              <a:xfrm>
                <a:off x="1266" y="650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4" name="Freeform 126"/>
              <p:cNvSpPr>
                <a:spLocks/>
              </p:cNvSpPr>
              <p:nvPr/>
            </p:nvSpPr>
            <p:spPr bwMode="auto">
              <a:xfrm>
                <a:off x="1266" y="650"/>
                <a:ext cx="47" cy="48"/>
              </a:xfrm>
              <a:custGeom>
                <a:avLst/>
                <a:gdLst>
                  <a:gd name="T0" fmla="*/ 24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4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5" name="Freeform 127"/>
              <p:cNvSpPr>
                <a:spLocks/>
              </p:cNvSpPr>
              <p:nvPr/>
            </p:nvSpPr>
            <p:spPr bwMode="auto">
              <a:xfrm>
                <a:off x="791" y="598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6" name="Freeform 128"/>
              <p:cNvSpPr>
                <a:spLocks/>
              </p:cNvSpPr>
              <p:nvPr/>
            </p:nvSpPr>
            <p:spPr bwMode="auto">
              <a:xfrm>
                <a:off x="791" y="598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7" name="Freeform 129"/>
              <p:cNvSpPr>
                <a:spLocks/>
              </p:cNvSpPr>
              <p:nvPr/>
            </p:nvSpPr>
            <p:spPr bwMode="auto">
              <a:xfrm>
                <a:off x="610" y="546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8" name="Freeform 130"/>
              <p:cNvSpPr>
                <a:spLocks/>
              </p:cNvSpPr>
              <p:nvPr/>
            </p:nvSpPr>
            <p:spPr bwMode="auto">
              <a:xfrm>
                <a:off x="610" y="546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2" name="Group 182"/>
            <p:cNvGrpSpPr>
              <a:grpSpLocks/>
            </p:cNvGrpSpPr>
            <p:nvPr/>
          </p:nvGrpSpPr>
          <p:grpSpPr bwMode="auto">
            <a:xfrm>
              <a:off x="4295775" y="2060552"/>
              <a:ext cx="2266950" cy="2886075"/>
              <a:chOff x="594" y="810"/>
              <a:chExt cx="1428" cy="1818"/>
            </a:xfrm>
          </p:grpSpPr>
          <p:sp>
            <p:nvSpPr>
              <p:cNvPr id="753" name="Oval 132"/>
              <p:cNvSpPr>
                <a:spLocks noChangeArrowheads="1"/>
              </p:cNvSpPr>
              <p:nvPr/>
            </p:nvSpPr>
            <p:spPr bwMode="auto">
              <a:xfrm>
                <a:off x="594" y="2588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4" name="Oval 133"/>
              <p:cNvSpPr>
                <a:spLocks noChangeArrowheads="1"/>
              </p:cNvSpPr>
              <p:nvPr/>
            </p:nvSpPr>
            <p:spPr bwMode="auto">
              <a:xfrm>
                <a:off x="594" y="2588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5" name="Oval 134"/>
              <p:cNvSpPr>
                <a:spLocks noChangeArrowheads="1"/>
              </p:cNvSpPr>
              <p:nvPr/>
            </p:nvSpPr>
            <p:spPr bwMode="auto">
              <a:xfrm>
                <a:off x="699" y="2536"/>
                <a:ext cx="40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6" name="Oval 135"/>
              <p:cNvSpPr>
                <a:spLocks noChangeArrowheads="1"/>
              </p:cNvSpPr>
              <p:nvPr/>
            </p:nvSpPr>
            <p:spPr bwMode="auto">
              <a:xfrm>
                <a:off x="699" y="2536"/>
                <a:ext cx="40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7" name="Oval 136"/>
              <p:cNvSpPr>
                <a:spLocks noChangeArrowheads="1"/>
              </p:cNvSpPr>
              <p:nvPr/>
            </p:nvSpPr>
            <p:spPr bwMode="auto">
              <a:xfrm>
                <a:off x="707" y="2484"/>
                <a:ext cx="39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8" name="Oval 137"/>
              <p:cNvSpPr>
                <a:spLocks noChangeArrowheads="1"/>
              </p:cNvSpPr>
              <p:nvPr/>
            </p:nvSpPr>
            <p:spPr bwMode="auto">
              <a:xfrm>
                <a:off x="707" y="2483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9" name="Oval 138"/>
              <p:cNvSpPr>
                <a:spLocks noChangeArrowheads="1"/>
              </p:cNvSpPr>
              <p:nvPr/>
            </p:nvSpPr>
            <p:spPr bwMode="auto">
              <a:xfrm>
                <a:off x="707" y="2431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0" name="Oval 139"/>
              <p:cNvSpPr>
                <a:spLocks noChangeArrowheads="1"/>
              </p:cNvSpPr>
              <p:nvPr/>
            </p:nvSpPr>
            <p:spPr bwMode="auto">
              <a:xfrm>
                <a:off x="707" y="2431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1" name="Oval 140"/>
              <p:cNvSpPr>
                <a:spLocks noChangeArrowheads="1"/>
              </p:cNvSpPr>
              <p:nvPr/>
            </p:nvSpPr>
            <p:spPr bwMode="auto">
              <a:xfrm>
                <a:off x="707" y="2379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2" name="Oval 141"/>
              <p:cNvSpPr>
                <a:spLocks noChangeArrowheads="1"/>
              </p:cNvSpPr>
              <p:nvPr/>
            </p:nvSpPr>
            <p:spPr bwMode="auto">
              <a:xfrm>
                <a:off x="707" y="2379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3" name="Oval 142"/>
              <p:cNvSpPr>
                <a:spLocks noChangeArrowheads="1"/>
              </p:cNvSpPr>
              <p:nvPr/>
            </p:nvSpPr>
            <p:spPr bwMode="auto">
              <a:xfrm>
                <a:off x="707" y="2327"/>
                <a:ext cx="39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4" name="Oval 143"/>
              <p:cNvSpPr>
                <a:spLocks noChangeArrowheads="1"/>
              </p:cNvSpPr>
              <p:nvPr/>
            </p:nvSpPr>
            <p:spPr bwMode="auto">
              <a:xfrm>
                <a:off x="707" y="2327"/>
                <a:ext cx="39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5" name="Oval 144"/>
              <p:cNvSpPr>
                <a:spLocks noChangeArrowheads="1"/>
              </p:cNvSpPr>
              <p:nvPr/>
            </p:nvSpPr>
            <p:spPr bwMode="auto">
              <a:xfrm>
                <a:off x="707" y="2274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6" name="Oval 145"/>
              <p:cNvSpPr>
                <a:spLocks noChangeArrowheads="1"/>
              </p:cNvSpPr>
              <p:nvPr/>
            </p:nvSpPr>
            <p:spPr bwMode="auto">
              <a:xfrm>
                <a:off x="707" y="2274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7" name="Oval 146"/>
              <p:cNvSpPr>
                <a:spLocks noChangeArrowheads="1"/>
              </p:cNvSpPr>
              <p:nvPr/>
            </p:nvSpPr>
            <p:spPr bwMode="auto">
              <a:xfrm>
                <a:off x="735" y="2222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8" name="Oval 147"/>
              <p:cNvSpPr>
                <a:spLocks noChangeArrowheads="1"/>
              </p:cNvSpPr>
              <p:nvPr/>
            </p:nvSpPr>
            <p:spPr bwMode="auto">
              <a:xfrm>
                <a:off x="735" y="2222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9" name="Oval 148"/>
              <p:cNvSpPr>
                <a:spLocks noChangeArrowheads="1"/>
              </p:cNvSpPr>
              <p:nvPr/>
            </p:nvSpPr>
            <p:spPr bwMode="auto">
              <a:xfrm>
                <a:off x="763" y="2170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0" name="Oval 149"/>
              <p:cNvSpPr>
                <a:spLocks noChangeArrowheads="1"/>
              </p:cNvSpPr>
              <p:nvPr/>
            </p:nvSpPr>
            <p:spPr bwMode="auto">
              <a:xfrm>
                <a:off x="763" y="2170"/>
                <a:ext cx="40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1" name="Oval 150"/>
              <p:cNvSpPr>
                <a:spLocks noChangeArrowheads="1"/>
              </p:cNvSpPr>
              <p:nvPr/>
            </p:nvSpPr>
            <p:spPr bwMode="auto">
              <a:xfrm>
                <a:off x="763" y="2118"/>
                <a:ext cx="40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2" name="Oval 151"/>
              <p:cNvSpPr>
                <a:spLocks noChangeArrowheads="1"/>
              </p:cNvSpPr>
              <p:nvPr/>
            </p:nvSpPr>
            <p:spPr bwMode="auto">
              <a:xfrm>
                <a:off x="763" y="2118"/>
                <a:ext cx="40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3" name="Oval 152"/>
              <p:cNvSpPr>
                <a:spLocks noChangeArrowheads="1"/>
              </p:cNvSpPr>
              <p:nvPr/>
            </p:nvSpPr>
            <p:spPr bwMode="auto">
              <a:xfrm>
                <a:off x="819" y="2065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4" name="Oval 153"/>
              <p:cNvSpPr>
                <a:spLocks noChangeArrowheads="1"/>
              </p:cNvSpPr>
              <p:nvPr/>
            </p:nvSpPr>
            <p:spPr bwMode="auto">
              <a:xfrm>
                <a:off x="819" y="2065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5" name="Oval 154"/>
              <p:cNvSpPr>
                <a:spLocks noChangeArrowheads="1"/>
              </p:cNvSpPr>
              <p:nvPr/>
            </p:nvSpPr>
            <p:spPr bwMode="auto">
              <a:xfrm>
                <a:off x="856" y="2013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6" name="Oval 155"/>
              <p:cNvSpPr>
                <a:spLocks noChangeArrowheads="1"/>
              </p:cNvSpPr>
              <p:nvPr/>
            </p:nvSpPr>
            <p:spPr bwMode="auto">
              <a:xfrm>
                <a:off x="856" y="2013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7" name="Oval 156"/>
              <p:cNvSpPr>
                <a:spLocks noChangeArrowheads="1"/>
              </p:cNvSpPr>
              <p:nvPr/>
            </p:nvSpPr>
            <p:spPr bwMode="auto">
              <a:xfrm>
                <a:off x="876" y="1961"/>
                <a:ext cx="39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8" name="Oval 157"/>
              <p:cNvSpPr>
                <a:spLocks noChangeArrowheads="1"/>
              </p:cNvSpPr>
              <p:nvPr/>
            </p:nvSpPr>
            <p:spPr bwMode="auto">
              <a:xfrm>
                <a:off x="876" y="1961"/>
                <a:ext cx="39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9" name="Oval 158"/>
              <p:cNvSpPr>
                <a:spLocks noChangeArrowheads="1"/>
              </p:cNvSpPr>
              <p:nvPr/>
            </p:nvSpPr>
            <p:spPr bwMode="auto">
              <a:xfrm>
                <a:off x="880" y="1908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0" name="Oval 159"/>
              <p:cNvSpPr>
                <a:spLocks noChangeArrowheads="1"/>
              </p:cNvSpPr>
              <p:nvPr/>
            </p:nvSpPr>
            <p:spPr bwMode="auto">
              <a:xfrm>
                <a:off x="879" y="1908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1" name="Oval 160"/>
              <p:cNvSpPr>
                <a:spLocks noChangeArrowheads="1"/>
              </p:cNvSpPr>
              <p:nvPr/>
            </p:nvSpPr>
            <p:spPr bwMode="auto">
              <a:xfrm>
                <a:off x="936" y="1856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2" name="Oval 161"/>
              <p:cNvSpPr>
                <a:spLocks noChangeArrowheads="1"/>
              </p:cNvSpPr>
              <p:nvPr/>
            </p:nvSpPr>
            <p:spPr bwMode="auto">
              <a:xfrm>
                <a:off x="936" y="1856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3" name="Oval 162"/>
              <p:cNvSpPr>
                <a:spLocks noChangeArrowheads="1"/>
              </p:cNvSpPr>
              <p:nvPr/>
            </p:nvSpPr>
            <p:spPr bwMode="auto">
              <a:xfrm>
                <a:off x="960" y="1804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4" name="Oval 163"/>
              <p:cNvSpPr>
                <a:spLocks noChangeArrowheads="1"/>
              </p:cNvSpPr>
              <p:nvPr/>
            </p:nvSpPr>
            <p:spPr bwMode="auto">
              <a:xfrm>
                <a:off x="960" y="1804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5" name="Oval 164"/>
              <p:cNvSpPr>
                <a:spLocks noChangeArrowheads="1"/>
              </p:cNvSpPr>
              <p:nvPr/>
            </p:nvSpPr>
            <p:spPr bwMode="auto">
              <a:xfrm>
                <a:off x="1242" y="1752"/>
                <a:ext cx="39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6" name="Oval 165"/>
              <p:cNvSpPr>
                <a:spLocks noChangeArrowheads="1"/>
              </p:cNvSpPr>
              <p:nvPr/>
            </p:nvSpPr>
            <p:spPr bwMode="auto">
              <a:xfrm>
                <a:off x="1242" y="1752"/>
                <a:ext cx="39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7" name="Oval 166"/>
              <p:cNvSpPr>
                <a:spLocks noChangeArrowheads="1"/>
              </p:cNvSpPr>
              <p:nvPr/>
            </p:nvSpPr>
            <p:spPr bwMode="auto">
              <a:xfrm>
                <a:off x="1242" y="1699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8" name="Oval 167"/>
              <p:cNvSpPr>
                <a:spLocks noChangeArrowheads="1"/>
              </p:cNvSpPr>
              <p:nvPr/>
            </p:nvSpPr>
            <p:spPr bwMode="auto">
              <a:xfrm>
                <a:off x="1242" y="1699"/>
                <a:ext cx="39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9" name="Oval 168"/>
              <p:cNvSpPr>
                <a:spLocks noChangeArrowheads="1"/>
              </p:cNvSpPr>
              <p:nvPr/>
            </p:nvSpPr>
            <p:spPr bwMode="auto">
              <a:xfrm>
                <a:off x="1250" y="1647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0" name="Oval 169"/>
              <p:cNvSpPr>
                <a:spLocks noChangeArrowheads="1"/>
              </p:cNvSpPr>
              <p:nvPr/>
            </p:nvSpPr>
            <p:spPr bwMode="auto">
              <a:xfrm>
                <a:off x="1250" y="1647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1" name="Oval 170"/>
              <p:cNvSpPr>
                <a:spLocks noChangeArrowheads="1"/>
              </p:cNvSpPr>
              <p:nvPr/>
            </p:nvSpPr>
            <p:spPr bwMode="auto">
              <a:xfrm>
                <a:off x="1302" y="1595"/>
                <a:ext cx="40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2" name="Oval 171"/>
              <p:cNvSpPr>
                <a:spLocks noChangeArrowheads="1"/>
              </p:cNvSpPr>
              <p:nvPr/>
            </p:nvSpPr>
            <p:spPr bwMode="auto">
              <a:xfrm>
                <a:off x="1302" y="1595"/>
                <a:ext cx="40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3" name="Oval 172"/>
              <p:cNvSpPr>
                <a:spLocks noChangeArrowheads="1"/>
              </p:cNvSpPr>
              <p:nvPr/>
            </p:nvSpPr>
            <p:spPr bwMode="auto">
              <a:xfrm>
                <a:off x="1334" y="1542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4" name="Oval 173"/>
              <p:cNvSpPr>
                <a:spLocks noChangeArrowheads="1"/>
              </p:cNvSpPr>
              <p:nvPr/>
            </p:nvSpPr>
            <p:spPr bwMode="auto">
              <a:xfrm>
                <a:off x="1334" y="1542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5" name="Oval 174"/>
              <p:cNvSpPr>
                <a:spLocks noChangeArrowheads="1"/>
              </p:cNvSpPr>
              <p:nvPr/>
            </p:nvSpPr>
            <p:spPr bwMode="auto">
              <a:xfrm>
                <a:off x="1398" y="1490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6" name="Oval 175"/>
              <p:cNvSpPr>
                <a:spLocks noChangeArrowheads="1"/>
              </p:cNvSpPr>
              <p:nvPr/>
            </p:nvSpPr>
            <p:spPr bwMode="auto">
              <a:xfrm>
                <a:off x="1398" y="1490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7" name="Oval 176"/>
              <p:cNvSpPr>
                <a:spLocks noChangeArrowheads="1"/>
              </p:cNvSpPr>
              <p:nvPr/>
            </p:nvSpPr>
            <p:spPr bwMode="auto">
              <a:xfrm>
                <a:off x="1539" y="1176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8" name="Oval 177"/>
              <p:cNvSpPr>
                <a:spLocks noChangeArrowheads="1"/>
              </p:cNvSpPr>
              <p:nvPr/>
            </p:nvSpPr>
            <p:spPr bwMode="auto">
              <a:xfrm>
                <a:off x="1539" y="1176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9" name="Oval 178"/>
              <p:cNvSpPr>
                <a:spLocks noChangeArrowheads="1"/>
              </p:cNvSpPr>
              <p:nvPr/>
            </p:nvSpPr>
            <p:spPr bwMode="auto">
              <a:xfrm>
                <a:off x="1773" y="1020"/>
                <a:ext cx="40" cy="3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0" name="Oval 179"/>
              <p:cNvSpPr>
                <a:spLocks noChangeArrowheads="1"/>
              </p:cNvSpPr>
              <p:nvPr/>
            </p:nvSpPr>
            <p:spPr bwMode="auto">
              <a:xfrm>
                <a:off x="1773" y="1020"/>
                <a:ext cx="40" cy="39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1" name="Oval 180"/>
              <p:cNvSpPr>
                <a:spLocks noChangeArrowheads="1"/>
              </p:cNvSpPr>
              <p:nvPr/>
            </p:nvSpPr>
            <p:spPr bwMode="auto">
              <a:xfrm>
                <a:off x="1982" y="810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02" name="Oval 181"/>
              <p:cNvSpPr>
                <a:spLocks noChangeArrowheads="1"/>
              </p:cNvSpPr>
              <p:nvPr/>
            </p:nvSpPr>
            <p:spPr bwMode="auto">
              <a:xfrm>
                <a:off x="1982" y="810"/>
                <a:ext cx="40" cy="40"/>
              </a:xfrm>
              <a:prstGeom prst="ellips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3" name="Group 185"/>
            <p:cNvGrpSpPr>
              <a:grpSpLocks/>
            </p:cNvGrpSpPr>
            <p:nvPr/>
          </p:nvGrpSpPr>
          <p:grpSpPr bwMode="auto">
            <a:xfrm>
              <a:off x="4656137" y="2455840"/>
              <a:ext cx="95250" cy="90488"/>
              <a:chOff x="821" y="1059"/>
              <a:chExt cx="60" cy="57"/>
            </a:xfrm>
          </p:grpSpPr>
          <p:sp>
            <p:nvSpPr>
              <p:cNvPr id="751" name="Freeform 183"/>
              <p:cNvSpPr>
                <a:spLocks/>
              </p:cNvSpPr>
              <p:nvPr/>
            </p:nvSpPr>
            <p:spPr bwMode="auto">
              <a:xfrm>
                <a:off x="821" y="1059"/>
                <a:ext cx="60" cy="57"/>
              </a:xfrm>
              <a:custGeom>
                <a:avLst/>
                <a:gdLst>
                  <a:gd name="T0" fmla="*/ 30 w 60"/>
                  <a:gd name="T1" fmla="*/ 0 h 57"/>
                  <a:gd name="T2" fmla="*/ 37 w 60"/>
                  <a:gd name="T3" fmla="*/ 23 h 57"/>
                  <a:gd name="T4" fmla="*/ 60 w 60"/>
                  <a:gd name="T5" fmla="*/ 23 h 57"/>
                  <a:gd name="T6" fmla="*/ 41 w 60"/>
                  <a:gd name="T7" fmla="*/ 35 h 57"/>
                  <a:gd name="T8" fmla="*/ 49 w 60"/>
                  <a:gd name="T9" fmla="*/ 57 h 57"/>
                  <a:gd name="T10" fmla="*/ 30 w 60"/>
                  <a:gd name="T11" fmla="*/ 44 h 57"/>
                  <a:gd name="T12" fmla="*/ 11 w 60"/>
                  <a:gd name="T13" fmla="*/ 57 h 57"/>
                  <a:gd name="T14" fmla="*/ 19 w 60"/>
                  <a:gd name="T15" fmla="*/ 35 h 57"/>
                  <a:gd name="T16" fmla="*/ 0 w 60"/>
                  <a:gd name="T17" fmla="*/ 23 h 57"/>
                  <a:gd name="T18" fmla="*/ 23 w 60"/>
                  <a:gd name="T19" fmla="*/ 23 h 57"/>
                  <a:gd name="T20" fmla="*/ 30 w 60"/>
                  <a:gd name="T2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7">
                    <a:moveTo>
                      <a:pt x="30" y="0"/>
                    </a:moveTo>
                    <a:lnTo>
                      <a:pt x="37" y="23"/>
                    </a:lnTo>
                    <a:lnTo>
                      <a:pt x="60" y="23"/>
                    </a:lnTo>
                    <a:lnTo>
                      <a:pt x="41" y="35"/>
                    </a:lnTo>
                    <a:lnTo>
                      <a:pt x="49" y="57"/>
                    </a:lnTo>
                    <a:lnTo>
                      <a:pt x="30" y="44"/>
                    </a:lnTo>
                    <a:lnTo>
                      <a:pt x="11" y="57"/>
                    </a:lnTo>
                    <a:lnTo>
                      <a:pt x="19" y="35"/>
                    </a:lnTo>
                    <a:lnTo>
                      <a:pt x="0" y="23"/>
                    </a:lnTo>
                    <a:lnTo>
                      <a:pt x="23" y="23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2" name="Freeform 184"/>
              <p:cNvSpPr>
                <a:spLocks/>
              </p:cNvSpPr>
              <p:nvPr/>
            </p:nvSpPr>
            <p:spPr bwMode="auto">
              <a:xfrm>
                <a:off x="821" y="1059"/>
                <a:ext cx="60" cy="57"/>
              </a:xfrm>
              <a:custGeom>
                <a:avLst/>
                <a:gdLst>
                  <a:gd name="T0" fmla="*/ 30 w 60"/>
                  <a:gd name="T1" fmla="*/ 0 h 57"/>
                  <a:gd name="T2" fmla="*/ 37 w 60"/>
                  <a:gd name="T3" fmla="*/ 23 h 57"/>
                  <a:gd name="T4" fmla="*/ 60 w 60"/>
                  <a:gd name="T5" fmla="*/ 23 h 57"/>
                  <a:gd name="T6" fmla="*/ 41 w 60"/>
                  <a:gd name="T7" fmla="*/ 35 h 57"/>
                  <a:gd name="T8" fmla="*/ 49 w 60"/>
                  <a:gd name="T9" fmla="*/ 57 h 57"/>
                  <a:gd name="T10" fmla="*/ 30 w 60"/>
                  <a:gd name="T11" fmla="*/ 44 h 57"/>
                  <a:gd name="T12" fmla="*/ 11 w 60"/>
                  <a:gd name="T13" fmla="*/ 57 h 57"/>
                  <a:gd name="T14" fmla="*/ 19 w 60"/>
                  <a:gd name="T15" fmla="*/ 35 h 57"/>
                  <a:gd name="T16" fmla="*/ 0 w 60"/>
                  <a:gd name="T17" fmla="*/ 23 h 57"/>
                  <a:gd name="T18" fmla="*/ 23 w 60"/>
                  <a:gd name="T19" fmla="*/ 23 h 57"/>
                  <a:gd name="T20" fmla="*/ 30 w 60"/>
                  <a:gd name="T2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7">
                    <a:moveTo>
                      <a:pt x="30" y="0"/>
                    </a:moveTo>
                    <a:lnTo>
                      <a:pt x="37" y="23"/>
                    </a:lnTo>
                    <a:lnTo>
                      <a:pt x="60" y="23"/>
                    </a:lnTo>
                    <a:lnTo>
                      <a:pt x="41" y="35"/>
                    </a:lnTo>
                    <a:lnTo>
                      <a:pt x="49" y="57"/>
                    </a:lnTo>
                    <a:lnTo>
                      <a:pt x="30" y="44"/>
                    </a:lnTo>
                    <a:lnTo>
                      <a:pt x="11" y="57"/>
                    </a:lnTo>
                    <a:lnTo>
                      <a:pt x="19" y="35"/>
                    </a:lnTo>
                    <a:lnTo>
                      <a:pt x="0" y="23"/>
                    </a:lnTo>
                    <a:lnTo>
                      <a:pt x="23" y="23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4" name="Group 188"/>
            <p:cNvGrpSpPr>
              <a:grpSpLocks/>
            </p:cNvGrpSpPr>
            <p:nvPr/>
          </p:nvGrpSpPr>
          <p:grpSpPr bwMode="auto">
            <a:xfrm>
              <a:off x="4289425" y="2474890"/>
              <a:ext cx="76200" cy="74613"/>
              <a:chOff x="590" y="1071"/>
              <a:chExt cx="48" cy="47"/>
            </a:xfrm>
          </p:grpSpPr>
          <p:sp>
            <p:nvSpPr>
              <p:cNvPr id="749" name="Freeform 186"/>
              <p:cNvSpPr>
                <a:spLocks/>
              </p:cNvSpPr>
              <p:nvPr/>
            </p:nvSpPr>
            <p:spPr bwMode="auto">
              <a:xfrm>
                <a:off x="590" y="1071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0" name="Freeform 187"/>
              <p:cNvSpPr>
                <a:spLocks/>
              </p:cNvSpPr>
              <p:nvPr/>
            </p:nvSpPr>
            <p:spPr bwMode="auto">
              <a:xfrm>
                <a:off x="590" y="1071"/>
                <a:ext cx="48" cy="47"/>
              </a:xfrm>
              <a:custGeom>
                <a:avLst/>
                <a:gdLst>
                  <a:gd name="T0" fmla="*/ 24 w 48"/>
                  <a:gd name="T1" fmla="*/ 0 h 47"/>
                  <a:gd name="T2" fmla="*/ 48 w 48"/>
                  <a:gd name="T3" fmla="*/ 47 h 47"/>
                  <a:gd name="T4" fmla="*/ 0 w 48"/>
                  <a:gd name="T5" fmla="*/ 47 h 47"/>
                  <a:gd name="T6" fmla="*/ 24 w 48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7">
                    <a:moveTo>
                      <a:pt x="24" y="0"/>
                    </a:moveTo>
                    <a:lnTo>
                      <a:pt x="48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5" name="Group 199"/>
            <p:cNvGrpSpPr>
              <a:grpSpLocks/>
            </p:cNvGrpSpPr>
            <p:nvPr/>
          </p:nvGrpSpPr>
          <p:grpSpPr bwMode="auto">
            <a:xfrm>
              <a:off x="4333875" y="1639865"/>
              <a:ext cx="1282700" cy="2732088"/>
              <a:chOff x="618" y="545"/>
              <a:chExt cx="808" cy="1721"/>
            </a:xfrm>
          </p:grpSpPr>
          <p:sp>
            <p:nvSpPr>
              <p:cNvPr id="739" name="Freeform 189"/>
              <p:cNvSpPr>
                <a:spLocks/>
              </p:cNvSpPr>
              <p:nvPr/>
            </p:nvSpPr>
            <p:spPr bwMode="auto">
              <a:xfrm>
                <a:off x="618" y="2218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0" name="Freeform 190"/>
              <p:cNvSpPr>
                <a:spLocks/>
              </p:cNvSpPr>
              <p:nvPr/>
            </p:nvSpPr>
            <p:spPr bwMode="auto">
              <a:xfrm>
                <a:off x="618" y="2218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1" name="Freeform 191"/>
              <p:cNvSpPr>
                <a:spLocks/>
              </p:cNvSpPr>
              <p:nvPr/>
            </p:nvSpPr>
            <p:spPr bwMode="auto">
              <a:xfrm>
                <a:off x="1379" y="1329"/>
                <a:ext cx="47" cy="48"/>
              </a:xfrm>
              <a:custGeom>
                <a:avLst/>
                <a:gdLst>
                  <a:gd name="T0" fmla="*/ 23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3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3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2" name="Freeform 192"/>
              <p:cNvSpPr>
                <a:spLocks/>
              </p:cNvSpPr>
              <p:nvPr/>
            </p:nvSpPr>
            <p:spPr bwMode="auto">
              <a:xfrm>
                <a:off x="1379" y="1329"/>
                <a:ext cx="47" cy="48"/>
              </a:xfrm>
              <a:custGeom>
                <a:avLst/>
                <a:gdLst>
                  <a:gd name="T0" fmla="*/ 23 w 47"/>
                  <a:gd name="T1" fmla="*/ 0 h 48"/>
                  <a:gd name="T2" fmla="*/ 47 w 47"/>
                  <a:gd name="T3" fmla="*/ 48 h 48"/>
                  <a:gd name="T4" fmla="*/ 0 w 47"/>
                  <a:gd name="T5" fmla="*/ 48 h 48"/>
                  <a:gd name="T6" fmla="*/ 23 w 47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8">
                    <a:moveTo>
                      <a:pt x="23" y="0"/>
                    </a:moveTo>
                    <a:lnTo>
                      <a:pt x="47" y="48"/>
                    </a:lnTo>
                    <a:lnTo>
                      <a:pt x="0" y="48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3" name="Freeform 193"/>
              <p:cNvSpPr>
                <a:spLocks/>
              </p:cNvSpPr>
              <p:nvPr/>
            </p:nvSpPr>
            <p:spPr bwMode="auto">
              <a:xfrm>
                <a:off x="703" y="1016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4" name="Freeform 194"/>
              <p:cNvSpPr>
                <a:spLocks/>
              </p:cNvSpPr>
              <p:nvPr/>
            </p:nvSpPr>
            <p:spPr bwMode="auto">
              <a:xfrm>
                <a:off x="703" y="1016"/>
                <a:ext cx="47" cy="47"/>
              </a:xfrm>
              <a:custGeom>
                <a:avLst/>
                <a:gdLst>
                  <a:gd name="T0" fmla="*/ 24 w 47"/>
                  <a:gd name="T1" fmla="*/ 0 h 47"/>
                  <a:gd name="T2" fmla="*/ 47 w 47"/>
                  <a:gd name="T3" fmla="*/ 47 h 47"/>
                  <a:gd name="T4" fmla="*/ 0 w 47"/>
                  <a:gd name="T5" fmla="*/ 47 h 47"/>
                  <a:gd name="T6" fmla="*/ 24 w 47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7">
                    <a:moveTo>
                      <a:pt x="24" y="0"/>
                    </a:moveTo>
                    <a:lnTo>
                      <a:pt x="47" y="47"/>
                    </a:lnTo>
                    <a:lnTo>
                      <a:pt x="0" y="47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5" name="Freeform 195"/>
              <p:cNvSpPr>
                <a:spLocks/>
              </p:cNvSpPr>
              <p:nvPr/>
            </p:nvSpPr>
            <p:spPr bwMode="auto">
              <a:xfrm>
                <a:off x="815" y="702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6" name="Freeform 196"/>
              <p:cNvSpPr>
                <a:spLocks/>
              </p:cNvSpPr>
              <p:nvPr/>
            </p:nvSpPr>
            <p:spPr bwMode="auto">
              <a:xfrm>
                <a:off x="815" y="702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7" name="Freeform 197"/>
              <p:cNvSpPr>
                <a:spLocks/>
              </p:cNvSpPr>
              <p:nvPr/>
            </p:nvSpPr>
            <p:spPr bwMode="auto">
              <a:xfrm>
                <a:off x="731" y="545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8" name="Freeform 198"/>
              <p:cNvSpPr>
                <a:spLocks/>
              </p:cNvSpPr>
              <p:nvPr/>
            </p:nvSpPr>
            <p:spPr bwMode="auto">
              <a:xfrm>
                <a:off x="731" y="545"/>
                <a:ext cx="48" cy="48"/>
              </a:xfrm>
              <a:custGeom>
                <a:avLst/>
                <a:gdLst>
                  <a:gd name="T0" fmla="*/ 24 w 48"/>
                  <a:gd name="T1" fmla="*/ 0 h 48"/>
                  <a:gd name="T2" fmla="*/ 48 w 48"/>
                  <a:gd name="T3" fmla="*/ 48 h 48"/>
                  <a:gd name="T4" fmla="*/ 0 w 48"/>
                  <a:gd name="T5" fmla="*/ 48 h 48"/>
                  <a:gd name="T6" fmla="*/ 24 w 4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8">
                    <a:moveTo>
                      <a:pt x="24" y="0"/>
                    </a:moveTo>
                    <a:lnTo>
                      <a:pt x="48" y="48"/>
                    </a:lnTo>
                    <a:lnTo>
                      <a:pt x="0" y="4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26" name="Group 212"/>
            <p:cNvGrpSpPr>
              <a:grpSpLocks/>
            </p:cNvGrpSpPr>
            <p:nvPr/>
          </p:nvGrpSpPr>
          <p:grpSpPr bwMode="auto">
            <a:xfrm>
              <a:off x="5575300" y="1566840"/>
              <a:ext cx="3568700" cy="1627188"/>
              <a:chOff x="1400" y="499"/>
              <a:chExt cx="2248" cy="1025"/>
            </a:xfrm>
          </p:grpSpPr>
          <p:sp>
            <p:nvSpPr>
              <p:cNvPr id="727" name="Rectangle 200"/>
              <p:cNvSpPr>
                <a:spLocks noChangeArrowheads="1"/>
              </p:cNvSpPr>
              <p:nvPr/>
            </p:nvSpPr>
            <p:spPr bwMode="auto">
              <a:xfrm>
                <a:off x="1400" y="1388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28" name="Rectangle 201"/>
              <p:cNvSpPr>
                <a:spLocks noChangeArrowheads="1"/>
              </p:cNvSpPr>
              <p:nvPr/>
            </p:nvSpPr>
            <p:spPr bwMode="auto">
              <a:xfrm>
                <a:off x="1452" y="1284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29" name="Rectangle 202"/>
              <p:cNvSpPr>
                <a:spLocks noChangeArrowheads="1"/>
              </p:cNvSpPr>
              <p:nvPr/>
            </p:nvSpPr>
            <p:spPr bwMode="auto">
              <a:xfrm>
                <a:off x="1472" y="1231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0" name="Rectangle 203"/>
              <p:cNvSpPr>
                <a:spLocks noChangeArrowheads="1"/>
              </p:cNvSpPr>
              <p:nvPr/>
            </p:nvSpPr>
            <p:spPr bwMode="auto">
              <a:xfrm>
                <a:off x="1508" y="1179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1" name="Rectangle 204"/>
              <p:cNvSpPr>
                <a:spLocks noChangeArrowheads="1"/>
              </p:cNvSpPr>
              <p:nvPr/>
            </p:nvSpPr>
            <p:spPr bwMode="auto">
              <a:xfrm>
                <a:off x="1685" y="1022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2" name="Rectangle 205"/>
              <p:cNvSpPr>
                <a:spLocks noChangeArrowheads="1"/>
              </p:cNvSpPr>
              <p:nvPr/>
            </p:nvSpPr>
            <p:spPr bwMode="auto">
              <a:xfrm>
                <a:off x="1814" y="918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3" name="Rectangle 206"/>
              <p:cNvSpPr>
                <a:spLocks noChangeArrowheads="1"/>
              </p:cNvSpPr>
              <p:nvPr/>
            </p:nvSpPr>
            <p:spPr bwMode="auto">
              <a:xfrm>
                <a:off x="1842" y="865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4" name="Rectangle 207"/>
              <p:cNvSpPr>
                <a:spLocks noChangeArrowheads="1"/>
              </p:cNvSpPr>
              <p:nvPr/>
            </p:nvSpPr>
            <p:spPr bwMode="auto">
              <a:xfrm>
                <a:off x="1939" y="813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5" name="Rectangle 208"/>
              <p:cNvSpPr>
                <a:spLocks noChangeArrowheads="1"/>
              </p:cNvSpPr>
              <p:nvPr/>
            </p:nvSpPr>
            <p:spPr bwMode="auto">
              <a:xfrm>
                <a:off x="2474" y="656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6" name="Rectangle 209"/>
              <p:cNvSpPr>
                <a:spLocks noChangeArrowheads="1"/>
              </p:cNvSpPr>
              <p:nvPr/>
            </p:nvSpPr>
            <p:spPr bwMode="auto">
              <a:xfrm>
                <a:off x="2836" y="604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7" name="Rectangle 210"/>
              <p:cNvSpPr>
                <a:spLocks noChangeArrowheads="1"/>
              </p:cNvSpPr>
              <p:nvPr/>
            </p:nvSpPr>
            <p:spPr bwMode="auto">
              <a:xfrm>
                <a:off x="3170" y="552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38" name="Rectangle 211"/>
              <p:cNvSpPr>
                <a:spLocks noChangeArrowheads="1"/>
              </p:cNvSpPr>
              <p:nvPr/>
            </p:nvSpPr>
            <p:spPr bwMode="auto">
              <a:xfrm>
                <a:off x="3536" y="499"/>
                <a:ext cx="11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®</a:t>
                </a:r>
                <a:endPara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40" name="Rectángulo 939"/>
          <p:cNvSpPr/>
          <p:nvPr/>
        </p:nvSpPr>
        <p:spPr>
          <a:xfrm>
            <a:off x="4228634" y="947083"/>
            <a:ext cx="4875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8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Treatment</a:t>
            </a:r>
            <a:r>
              <a:rPr lang="es-ES_tradnl" sz="18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es-ES_tradnl" sz="18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Exposure</a:t>
            </a:r>
            <a:r>
              <a:rPr lang="es-ES_tradnl" sz="18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&amp; Response </a:t>
            </a:r>
            <a:r>
              <a:rPr lang="es-ES_tradnl" sz="18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Duration</a:t>
            </a:r>
            <a:endParaRPr lang="es-ES_tradnl" sz="1800" b="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941" name="Rectángulo 940"/>
          <p:cNvSpPr/>
          <p:nvPr/>
        </p:nvSpPr>
        <p:spPr>
          <a:xfrm>
            <a:off x="3939935" y="5366252"/>
            <a:ext cx="5380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Median follow-up: 9 months (range, 1-25)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Median DOR: 11.3 months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Median time to achieve first objective response: 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1.5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months (range, 1.0-6.6)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4 patients who responded (20%) upgraded the quality of response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75% of patients were still alive</a:t>
            </a:r>
          </a:p>
        </p:txBody>
      </p:sp>
    </p:spTree>
    <p:extLst>
      <p:ext uri="{BB962C8B-B14F-4D97-AF65-F5344CB8AC3E}">
        <p14:creationId xmlns:p14="http://schemas.microsoft.com/office/powerpoint/2010/main" val="42787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algn="l"/>
            <a:endParaRPr lang="es-E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7853772" y="6553981"/>
            <a:ext cx="2408003" cy="2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s-ES" sz="1200" i="1" dirty="0" smtClean="0">
                <a:solidFill>
                  <a:schemeClr val="folHlink"/>
                </a:solidFill>
                <a:cs typeface="Arial" charset="0"/>
              </a:rPr>
              <a:t>Ocio, </a:t>
            </a:r>
            <a:r>
              <a:rPr lang="es-ES" sz="1200" i="1" dirty="0" err="1">
                <a:solidFill>
                  <a:schemeClr val="folHlink"/>
                </a:solidFill>
                <a:cs typeface="Arial" charset="0"/>
              </a:rPr>
              <a:t>Leukemia</a:t>
            </a:r>
            <a:r>
              <a:rPr lang="es-ES" sz="1200" i="1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es-ES" sz="1200" i="1" dirty="0" smtClean="0">
                <a:solidFill>
                  <a:schemeClr val="folHlink"/>
                </a:solidFill>
                <a:cs typeface="Arial" charset="0"/>
              </a:rPr>
              <a:t>2014. </a:t>
            </a:r>
            <a:r>
              <a:rPr lang="es-ES" sz="1200" i="1" dirty="0" err="1" smtClean="0">
                <a:solidFill>
                  <a:schemeClr val="folHlink"/>
                </a:solidFill>
                <a:cs typeface="Arial" charset="0"/>
              </a:rPr>
              <a:t>Updated</a:t>
            </a:r>
            <a:endParaRPr lang="es-ES" sz="1200" i="1" dirty="0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40966" name="47 CuadroTexto"/>
          <p:cNvSpPr txBox="1">
            <a:spLocks noChangeArrowheads="1"/>
          </p:cNvSpPr>
          <p:nvPr/>
        </p:nvSpPr>
        <p:spPr bwMode="auto">
          <a:xfrm>
            <a:off x="0" y="115891"/>
            <a:ext cx="10287000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New drugs and </a:t>
            </a:r>
            <a:r>
              <a:rPr lang="en-US" sz="3600" dirty="0" smtClean="0">
                <a:solidFill>
                  <a:srgbClr val="FFFF00"/>
                </a:solidFill>
              </a:rPr>
              <a:t>mechanisms </a:t>
            </a:r>
            <a:r>
              <a:rPr lang="en-US" sz="3600" dirty="0">
                <a:solidFill>
                  <a:srgbClr val="FFFF00"/>
                </a:solidFill>
              </a:rPr>
              <a:t>of action </a:t>
            </a:r>
            <a:r>
              <a:rPr lang="en-US" sz="3600" dirty="0" smtClean="0">
                <a:solidFill>
                  <a:srgbClr val="FFFF00"/>
                </a:solidFill>
              </a:rPr>
              <a:t>in MM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56" name="Arco de bloque 655"/>
          <p:cNvSpPr/>
          <p:nvPr/>
        </p:nvSpPr>
        <p:spPr>
          <a:xfrm rot="16200000">
            <a:off x="9164428" y="2302563"/>
            <a:ext cx="2197450" cy="1425989"/>
          </a:xfrm>
          <a:prstGeom prst="blockArc">
            <a:avLst>
              <a:gd name="adj1" fmla="val 10800000"/>
              <a:gd name="adj2" fmla="val 0"/>
              <a:gd name="adj3" fmla="val 49650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558ED5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7" name="Agrupar 656"/>
          <p:cNvGrpSpPr/>
          <p:nvPr/>
        </p:nvGrpSpPr>
        <p:grpSpPr>
          <a:xfrm rot="941133">
            <a:off x="5907892" y="1974033"/>
            <a:ext cx="260188" cy="338426"/>
            <a:chOff x="7277100" y="1127886"/>
            <a:chExt cx="258233" cy="432400"/>
          </a:xfrm>
        </p:grpSpPr>
        <p:cxnSp>
          <p:nvCxnSpPr>
            <p:cNvPr id="708" name="Conector recto 707"/>
            <p:cNvCxnSpPr/>
            <p:nvPr/>
          </p:nvCxnSpPr>
          <p:spPr>
            <a:xfrm>
              <a:off x="7366000" y="1264829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709" name="Conector recto 708"/>
            <p:cNvCxnSpPr/>
            <p:nvPr/>
          </p:nvCxnSpPr>
          <p:spPr>
            <a:xfrm>
              <a:off x="7436760" y="1264227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710" name="Conector recto 709"/>
            <p:cNvCxnSpPr/>
            <p:nvPr/>
          </p:nvCxnSpPr>
          <p:spPr>
            <a:xfrm>
              <a:off x="7277100" y="1127886"/>
              <a:ext cx="93133" cy="152400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711" name="Conector recto 710"/>
            <p:cNvCxnSpPr/>
            <p:nvPr/>
          </p:nvCxnSpPr>
          <p:spPr>
            <a:xfrm flipH="1">
              <a:off x="7433734" y="1132119"/>
              <a:ext cx="101599" cy="14816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</p:grpSp>
      <p:sp>
        <p:nvSpPr>
          <p:cNvPr id="658" name="Arco de bloque 657"/>
          <p:cNvSpPr/>
          <p:nvPr/>
        </p:nvSpPr>
        <p:spPr>
          <a:xfrm rot="16200000">
            <a:off x="9588465" y="2626995"/>
            <a:ext cx="1358151" cy="830802"/>
          </a:xfrm>
          <a:prstGeom prst="blockArc">
            <a:avLst>
              <a:gd name="adj1" fmla="val 10800000"/>
              <a:gd name="adj2" fmla="val 0"/>
              <a:gd name="adj3" fmla="val 49650"/>
            </a:avLst>
          </a:prstGeom>
          <a:solidFill>
            <a:srgbClr val="1F497D">
              <a:lumMod val="60000"/>
              <a:lumOff val="40000"/>
            </a:srgbClr>
          </a:solidFill>
          <a:ln w="9525" cap="flat" cmpd="sng" algn="ctr">
            <a:solidFill>
              <a:srgbClr val="558E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61" name="Agrupar 660"/>
          <p:cNvGrpSpPr/>
          <p:nvPr/>
        </p:nvGrpSpPr>
        <p:grpSpPr>
          <a:xfrm rot="669050">
            <a:off x="5569870" y="1884825"/>
            <a:ext cx="260188" cy="338426"/>
            <a:chOff x="7277100" y="1127886"/>
            <a:chExt cx="258233" cy="432400"/>
          </a:xfrm>
        </p:grpSpPr>
        <p:cxnSp>
          <p:nvCxnSpPr>
            <p:cNvPr id="698" name="Conector recto 697"/>
            <p:cNvCxnSpPr/>
            <p:nvPr/>
          </p:nvCxnSpPr>
          <p:spPr>
            <a:xfrm>
              <a:off x="7366000" y="1264829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699" name="Conector recto 698"/>
            <p:cNvCxnSpPr/>
            <p:nvPr/>
          </p:nvCxnSpPr>
          <p:spPr>
            <a:xfrm>
              <a:off x="7436760" y="1264227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700" name="Conector recto 699"/>
            <p:cNvCxnSpPr/>
            <p:nvPr/>
          </p:nvCxnSpPr>
          <p:spPr>
            <a:xfrm>
              <a:off x="7277100" y="1127886"/>
              <a:ext cx="93133" cy="152400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701" name="Conector recto 700"/>
            <p:cNvCxnSpPr/>
            <p:nvPr/>
          </p:nvCxnSpPr>
          <p:spPr>
            <a:xfrm flipH="1">
              <a:off x="7433734" y="1132119"/>
              <a:ext cx="101599" cy="14816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</p:grpSp>
      <p:sp>
        <p:nvSpPr>
          <p:cNvPr id="662" name="Elipse 661"/>
          <p:cNvSpPr/>
          <p:nvPr/>
        </p:nvSpPr>
        <p:spPr>
          <a:xfrm>
            <a:off x="2814096" y="2171954"/>
            <a:ext cx="5046680" cy="3597291"/>
          </a:xfrm>
          <a:prstGeom prst="ellipse">
            <a:avLst/>
          </a:prstGeom>
          <a:gradFill flip="none" rotWithShape="1">
            <a:gsLst>
              <a:gs pos="96000">
                <a:srgbClr val="000090"/>
              </a:gs>
              <a:gs pos="0">
                <a:srgbClr val="4F81BD">
                  <a:tint val="50000"/>
                  <a:shade val="100000"/>
                  <a:satMod val="3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3" name="Elipse 662"/>
          <p:cNvSpPr/>
          <p:nvPr/>
        </p:nvSpPr>
        <p:spPr>
          <a:xfrm>
            <a:off x="3083129" y="3118606"/>
            <a:ext cx="2303951" cy="1718613"/>
          </a:xfrm>
          <a:prstGeom prst="ellipse">
            <a:avLst/>
          </a:prstGeom>
          <a:solidFill>
            <a:srgbClr val="000090"/>
          </a:solidFill>
          <a:ln w="9525" cap="flat" cmpd="sng" algn="ctr">
            <a:solidFill>
              <a:srgbClr val="00009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64" name="Picture 20" descr="200px-1G0U_subunits_sidevie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" b="96241" l="2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44" y="4971486"/>
            <a:ext cx="466511" cy="594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5" name="Group 6"/>
          <p:cNvGrpSpPr>
            <a:grpSpLocks/>
          </p:cNvGrpSpPr>
          <p:nvPr/>
        </p:nvGrpSpPr>
        <p:grpSpPr bwMode="auto">
          <a:xfrm>
            <a:off x="3432765" y="3265210"/>
            <a:ext cx="1173549" cy="653510"/>
            <a:chOff x="706" y="2198"/>
            <a:chExt cx="805" cy="549"/>
          </a:xfrm>
        </p:grpSpPr>
        <p:grpSp>
          <p:nvGrpSpPr>
            <p:cNvPr id="685" name="Group 7"/>
            <p:cNvGrpSpPr>
              <a:grpSpLocks/>
            </p:cNvGrpSpPr>
            <p:nvPr/>
          </p:nvGrpSpPr>
          <p:grpSpPr bwMode="auto">
            <a:xfrm>
              <a:off x="706" y="2198"/>
              <a:ext cx="805" cy="549"/>
              <a:chOff x="542" y="164"/>
              <a:chExt cx="824" cy="576"/>
            </a:xfrm>
          </p:grpSpPr>
          <p:sp>
            <p:nvSpPr>
              <p:cNvPr id="690" name="Oval 9"/>
              <p:cNvSpPr>
                <a:spLocks noChangeArrowheads="1"/>
              </p:cNvSpPr>
              <p:nvPr/>
            </p:nvSpPr>
            <p:spPr bwMode="auto">
              <a:xfrm>
                <a:off x="567" y="220"/>
                <a:ext cx="771" cy="454"/>
              </a:xfrm>
              <a:prstGeom prst="ellipse">
                <a:avLst/>
              </a:prstGeom>
              <a:noFill/>
              <a:ln w="19050">
                <a:solidFill>
                  <a:sysClr val="window" lastClr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1" name="Arco 11"/>
              <p:cNvSpPr>
                <a:spLocks/>
              </p:cNvSpPr>
              <p:nvPr/>
            </p:nvSpPr>
            <p:spPr bwMode="auto">
              <a:xfrm rot="-2691423">
                <a:off x="671" y="164"/>
                <a:ext cx="576" cy="57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2" name="Arco 12"/>
              <p:cNvSpPr>
                <a:spLocks/>
              </p:cNvSpPr>
              <p:nvPr/>
            </p:nvSpPr>
            <p:spPr bwMode="auto">
              <a:xfrm rot="8108577">
                <a:off x="657" y="164"/>
                <a:ext cx="576" cy="57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3" name="Freeform 13"/>
              <p:cNvSpPr>
                <a:spLocks/>
              </p:cNvSpPr>
              <p:nvPr/>
            </p:nvSpPr>
            <p:spPr bwMode="auto">
              <a:xfrm>
                <a:off x="567" y="348"/>
                <a:ext cx="771" cy="106"/>
              </a:xfrm>
              <a:custGeom>
                <a:avLst/>
                <a:gdLst>
                  <a:gd name="T0" fmla="*/ 0 w 771"/>
                  <a:gd name="T1" fmla="*/ 106 h 106"/>
                  <a:gd name="T2" fmla="*/ 272 w 771"/>
                  <a:gd name="T3" fmla="*/ 15 h 106"/>
                  <a:gd name="T4" fmla="*/ 453 w 771"/>
                  <a:gd name="T5" fmla="*/ 15 h 106"/>
                  <a:gd name="T6" fmla="*/ 771 w 771"/>
                  <a:gd name="T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1" h="106">
                    <a:moveTo>
                      <a:pt x="0" y="106"/>
                    </a:moveTo>
                    <a:cubicBezTo>
                      <a:pt x="98" y="68"/>
                      <a:pt x="197" y="30"/>
                      <a:pt x="272" y="15"/>
                    </a:cubicBezTo>
                    <a:cubicBezTo>
                      <a:pt x="347" y="0"/>
                      <a:pt x="370" y="0"/>
                      <a:pt x="453" y="15"/>
                    </a:cubicBezTo>
                    <a:cubicBezTo>
                      <a:pt x="536" y="30"/>
                      <a:pt x="718" y="91"/>
                      <a:pt x="771" y="106"/>
                    </a:cubicBez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4" name="Freeform 14"/>
              <p:cNvSpPr>
                <a:spLocks/>
              </p:cNvSpPr>
              <p:nvPr/>
            </p:nvSpPr>
            <p:spPr bwMode="auto">
              <a:xfrm rot="10800000">
                <a:off x="560" y="442"/>
                <a:ext cx="771" cy="106"/>
              </a:xfrm>
              <a:custGeom>
                <a:avLst/>
                <a:gdLst>
                  <a:gd name="T0" fmla="*/ 0 w 771"/>
                  <a:gd name="T1" fmla="*/ 106 h 106"/>
                  <a:gd name="T2" fmla="*/ 272 w 771"/>
                  <a:gd name="T3" fmla="*/ 15 h 106"/>
                  <a:gd name="T4" fmla="*/ 453 w 771"/>
                  <a:gd name="T5" fmla="*/ 15 h 106"/>
                  <a:gd name="T6" fmla="*/ 771 w 771"/>
                  <a:gd name="T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1" h="106">
                    <a:moveTo>
                      <a:pt x="0" y="106"/>
                    </a:moveTo>
                    <a:cubicBezTo>
                      <a:pt x="98" y="68"/>
                      <a:pt x="197" y="30"/>
                      <a:pt x="272" y="15"/>
                    </a:cubicBezTo>
                    <a:cubicBezTo>
                      <a:pt x="347" y="0"/>
                      <a:pt x="370" y="0"/>
                      <a:pt x="453" y="15"/>
                    </a:cubicBezTo>
                    <a:cubicBezTo>
                      <a:pt x="536" y="30"/>
                      <a:pt x="718" y="91"/>
                      <a:pt x="771" y="106"/>
                    </a:cubicBez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5" name="Freeform 15"/>
              <p:cNvSpPr>
                <a:spLocks/>
              </p:cNvSpPr>
              <p:nvPr/>
            </p:nvSpPr>
            <p:spPr bwMode="auto">
              <a:xfrm>
                <a:off x="567" y="447"/>
                <a:ext cx="771" cy="1"/>
              </a:xfrm>
              <a:custGeom>
                <a:avLst/>
                <a:gdLst>
                  <a:gd name="T0" fmla="*/ 0 w 771"/>
                  <a:gd name="T1" fmla="*/ 0 h 1"/>
                  <a:gd name="T2" fmla="*/ 771 w 77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71" h="1">
                    <a:moveTo>
                      <a:pt x="0" y="0"/>
                    </a:moveTo>
                    <a:cubicBezTo>
                      <a:pt x="321" y="0"/>
                      <a:pt x="643" y="0"/>
                      <a:pt x="771" y="0"/>
                    </a:cubicBez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6" name="Oval 8"/>
              <p:cNvSpPr>
                <a:spLocks noChangeArrowheads="1"/>
              </p:cNvSpPr>
              <p:nvPr/>
            </p:nvSpPr>
            <p:spPr bwMode="auto">
              <a:xfrm>
                <a:off x="542" y="401"/>
                <a:ext cx="45" cy="9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7" name="Oval 10"/>
              <p:cNvSpPr>
                <a:spLocks noChangeArrowheads="1"/>
              </p:cNvSpPr>
              <p:nvPr/>
            </p:nvSpPr>
            <p:spPr bwMode="auto">
              <a:xfrm>
                <a:off x="1321" y="401"/>
                <a:ext cx="45" cy="9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686" name="Picture 16" descr="cromosom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2225"/>
              <a:ext cx="202" cy="1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7" name="Picture 17" descr="cromosom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2383"/>
              <a:ext cx="202" cy="1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8" name="Picture 18" descr="cromosom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2475"/>
              <a:ext cx="202" cy="1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9" name="Picture 19" descr="cromosom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2560"/>
              <a:ext cx="202" cy="1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1" name="Imagen 670" descr="3d_dna_icon_m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056" l="7300" r="90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4" y="4017842"/>
            <a:ext cx="386746" cy="696144"/>
          </a:xfrm>
          <a:prstGeom prst="rect">
            <a:avLst/>
          </a:prstGeom>
        </p:spPr>
      </p:pic>
      <p:pic>
        <p:nvPicPr>
          <p:cNvPr id="666" name="Picture 14" descr="coils_tight"/>
          <p:cNvPicPr>
            <a:picLocks noChangeAspect="1" noChangeArrowheads="1"/>
          </p:cNvPicPr>
          <p:nvPr/>
        </p:nvPicPr>
        <p:blipFill>
          <a:blip r:embed="rId8"/>
          <a:srcRect l="3459" t="-6667" r="13522" b="667"/>
          <a:stretch>
            <a:fillRect/>
          </a:stretch>
        </p:blipFill>
        <p:spPr bwMode="auto">
          <a:xfrm>
            <a:off x="4432896" y="3996656"/>
            <a:ext cx="726674" cy="4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0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98" y="5097951"/>
            <a:ext cx="626586" cy="49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8" name="Agrupar 677"/>
          <p:cNvGrpSpPr/>
          <p:nvPr/>
        </p:nvGrpSpPr>
        <p:grpSpPr>
          <a:xfrm rot="941133">
            <a:off x="7341200" y="2500843"/>
            <a:ext cx="260187" cy="338425"/>
            <a:chOff x="7284209" y="1568789"/>
            <a:chExt cx="258232" cy="432399"/>
          </a:xfrm>
        </p:grpSpPr>
        <p:cxnSp>
          <p:nvCxnSpPr>
            <p:cNvPr id="681" name="Conector recto 680"/>
            <p:cNvCxnSpPr/>
            <p:nvPr/>
          </p:nvCxnSpPr>
          <p:spPr>
            <a:xfrm>
              <a:off x="7373108" y="1705731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682" name="Conector recto 681"/>
            <p:cNvCxnSpPr/>
            <p:nvPr/>
          </p:nvCxnSpPr>
          <p:spPr>
            <a:xfrm>
              <a:off x="7443868" y="1705129"/>
              <a:ext cx="0" cy="29545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683" name="Conector recto 682"/>
            <p:cNvCxnSpPr/>
            <p:nvPr/>
          </p:nvCxnSpPr>
          <p:spPr>
            <a:xfrm>
              <a:off x="7284209" y="1568789"/>
              <a:ext cx="93133" cy="152400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  <p:cxnSp>
          <p:nvCxnSpPr>
            <p:cNvPr id="684" name="Conector recto 683"/>
            <p:cNvCxnSpPr/>
            <p:nvPr/>
          </p:nvCxnSpPr>
          <p:spPr>
            <a:xfrm flipH="1">
              <a:off x="7440842" y="1573021"/>
              <a:ext cx="101599" cy="148167"/>
            </a:xfrm>
            <a:prstGeom prst="line">
              <a:avLst/>
            </a:prstGeom>
            <a:noFill/>
            <a:ln w="57150" cap="flat" cmpd="sng" algn="ctr">
              <a:solidFill>
                <a:srgbClr val="000090"/>
              </a:solidFill>
              <a:prstDash val="solid"/>
            </a:ln>
            <a:effectLst/>
          </p:spPr>
        </p:cxnSp>
      </p:grpSp>
      <p:grpSp>
        <p:nvGrpSpPr>
          <p:cNvPr id="712" name="Agrupar 711"/>
          <p:cNvGrpSpPr/>
          <p:nvPr/>
        </p:nvGrpSpPr>
        <p:grpSpPr>
          <a:xfrm>
            <a:off x="5596664" y="2594158"/>
            <a:ext cx="2067116" cy="1969641"/>
            <a:chOff x="4636650" y="2426052"/>
            <a:chExt cx="2067116" cy="1969641"/>
          </a:xfrm>
        </p:grpSpPr>
        <p:grpSp>
          <p:nvGrpSpPr>
            <p:cNvPr id="713" name="Agrupar 712"/>
            <p:cNvGrpSpPr/>
            <p:nvPr/>
          </p:nvGrpSpPr>
          <p:grpSpPr>
            <a:xfrm>
              <a:off x="4636650" y="2426052"/>
              <a:ext cx="2025725" cy="1969641"/>
              <a:chOff x="4851742" y="2320349"/>
              <a:chExt cx="2025725" cy="1969641"/>
            </a:xfrm>
          </p:grpSpPr>
          <p:sp>
            <p:nvSpPr>
              <p:cNvPr id="715" name="Line 3"/>
              <p:cNvSpPr>
                <a:spLocks noChangeShapeType="1"/>
              </p:cNvSpPr>
              <p:nvPr/>
            </p:nvSpPr>
            <p:spPr bwMode="auto">
              <a:xfrm rot="1433716" flipV="1">
                <a:off x="5272634" y="2441207"/>
                <a:ext cx="212040" cy="548193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6" name="Line 21"/>
              <p:cNvSpPr>
                <a:spLocks noChangeShapeType="1"/>
              </p:cNvSpPr>
              <p:nvPr/>
            </p:nvSpPr>
            <p:spPr bwMode="auto">
              <a:xfrm>
                <a:off x="5131792" y="3018361"/>
                <a:ext cx="0" cy="898849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17" name="Group 22"/>
              <p:cNvGrpSpPr>
                <a:grpSpLocks/>
              </p:cNvGrpSpPr>
              <p:nvPr/>
            </p:nvGrpSpPr>
            <p:grpSpPr bwMode="auto">
              <a:xfrm>
                <a:off x="4894208" y="2816678"/>
                <a:ext cx="495865" cy="282808"/>
                <a:chOff x="2030" y="1131"/>
                <a:chExt cx="379" cy="247"/>
              </a:xfrm>
            </p:grpSpPr>
            <p:sp>
              <p:nvSpPr>
                <p:cNvPr id="740" name="Oval 23"/>
                <p:cNvSpPr>
                  <a:spLocks noChangeArrowheads="1"/>
                </p:cNvSpPr>
                <p:nvPr/>
              </p:nvSpPr>
              <p:spPr bwMode="auto">
                <a:xfrm>
                  <a:off x="2062" y="1151"/>
                  <a:ext cx="307" cy="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9BBB59">
                        <a:lumMod val="60000"/>
                        <a:lumOff val="4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030" y="1131"/>
                  <a:ext cx="379" cy="2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Raf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18" name="Group 25"/>
              <p:cNvGrpSpPr>
                <a:grpSpLocks/>
              </p:cNvGrpSpPr>
              <p:nvPr/>
            </p:nvGrpSpPr>
            <p:grpSpPr bwMode="auto">
              <a:xfrm>
                <a:off x="4898136" y="3185679"/>
                <a:ext cx="485399" cy="312810"/>
                <a:chOff x="1809" y="1271"/>
                <a:chExt cx="371" cy="272"/>
              </a:xfrm>
            </p:grpSpPr>
            <p:sp>
              <p:nvSpPr>
                <p:cNvPr id="738" name="Oval 26"/>
                <p:cNvSpPr>
                  <a:spLocks noChangeArrowheads="1"/>
                </p:cNvSpPr>
                <p:nvPr/>
              </p:nvSpPr>
              <p:spPr bwMode="auto">
                <a:xfrm>
                  <a:off x="1809" y="1271"/>
                  <a:ext cx="371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9BBB59">
                        <a:lumMod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818" y="1283"/>
                  <a:ext cx="344" cy="2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MEK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19" name="Group 28"/>
              <p:cNvGrpSpPr>
                <a:grpSpLocks/>
              </p:cNvGrpSpPr>
              <p:nvPr/>
            </p:nvGrpSpPr>
            <p:grpSpPr bwMode="auto">
              <a:xfrm>
                <a:off x="4851742" y="3966832"/>
                <a:ext cx="562595" cy="323158"/>
                <a:chOff x="1780" y="1825"/>
                <a:chExt cx="430" cy="282"/>
              </a:xfrm>
            </p:grpSpPr>
            <p:sp>
              <p:nvSpPr>
                <p:cNvPr id="736" name="Oval 29"/>
                <p:cNvSpPr>
                  <a:spLocks noChangeArrowheads="1"/>
                </p:cNvSpPr>
                <p:nvPr/>
              </p:nvSpPr>
              <p:spPr bwMode="auto">
                <a:xfrm>
                  <a:off x="1780" y="1825"/>
                  <a:ext cx="418" cy="282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" lastClr="FFFFFF"/>
                    </a:gs>
                    <a:gs pos="100000">
                      <a:srgbClr val="9BBB59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788" y="1841"/>
                  <a:ext cx="422" cy="2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MAPK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20" name="Line 31"/>
              <p:cNvSpPr>
                <a:spLocks noChangeShapeType="1"/>
              </p:cNvSpPr>
              <p:nvPr/>
            </p:nvSpPr>
            <p:spPr bwMode="auto">
              <a:xfrm>
                <a:off x="5751812" y="2554958"/>
                <a:ext cx="315982" cy="368003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1" name="Line 32"/>
              <p:cNvSpPr>
                <a:spLocks noChangeShapeType="1"/>
              </p:cNvSpPr>
              <p:nvPr/>
            </p:nvSpPr>
            <p:spPr bwMode="auto">
              <a:xfrm>
                <a:off x="6053066" y="3049174"/>
                <a:ext cx="1309" cy="539655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 type="none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22" name="Group 33"/>
              <p:cNvGrpSpPr>
                <a:grpSpLocks/>
              </p:cNvGrpSpPr>
              <p:nvPr/>
            </p:nvGrpSpPr>
            <p:grpSpPr bwMode="auto">
              <a:xfrm>
                <a:off x="5815267" y="2841455"/>
                <a:ext cx="522031" cy="270213"/>
                <a:chOff x="2647" y="1361"/>
                <a:chExt cx="399" cy="236"/>
              </a:xfrm>
            </p:grpSpPr>
            <p:sp>
              <p:nvSpPr>
                <p:cNvPr id="734" name="Oval 34"/>
                <p:cNvSpPr>
                  <a:spLocks noChangeArrowheads="1"/>
                </p:cNvSpPr>
                <p:nvPr/>
              </p:nvSpPr>
              <p:spPr bwMode="auto">
                <a:xfrm>
                  <a:off x="2647" y="1370"/>
                  <a:ext cx="363" cy="227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" lastClr="FFFFFF"/>
                    </a:gs>
                    <a:gs pos="100000">
                      <a:srgbClr val="1F497D">
                        <a:lumMod val="20000"/>
                        <a:lumOff val="8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 cmpd="sng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660" y="1361"/>
                  <a:ext cx="386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PI3K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23" name="Oval 37"/>
              <p:cNvSpPr>
                <a:spLocks noChangeArrowheads="1"/>
              </p:cNvSpPr>
              <p:nvPr/>
            </p:nvSpPr>
            <p:spPr bwMode="auto">
              <a:xfrm>
                <a:off x="6182253" y="3811063"/>
                <a:ext cx="695214" cy="259907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1F497D">
                      <a:lumMod val="60000"/>
                      <a:lumOff val="4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24" name="Group 39"/>
              <p:cNvGrpSpPr>
                <a:grpSpLocks/>
              </p:cNvGrpSpPr>
              <p:nvPr/>
            </p:nvGrpSpPr>
            <p:grpSpPr bwMode="auto">
              <a:xfrm>
                <a:off x="5791729" y="3211618"/>
                <a:ext cx="552125" cy="270258"/>
                <a:chOff x="2629" y="1684"/>
                <a:chExt cx="422" cy="235"/>
              </a:xfrm>
            </p:grpSpPr>
            <p:sp>
              <p:nvSpPr>
                <p:cNvPr id="732" name="Oval 40"/>
                <p:cNvSpPr>
                  <a:spLocks noChangeArrowheads="1"/>
                </p:cNvSpPr>
                <p:nvPr/>
              </p:nvSpPr>
              <p:spPr bwMode="auto">
                <a:xfrm>
                  <a:off x="2637" y="1692"/>
                  <a:ext cx="409" cy="227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" lastClr="FFFFFF"/>
                    </a:gs>
                    <a:gs pos="100000">
                      <a:srgbClr val="1F497D">
                        <a:lumMod val="40000"/>
                        <a:lumOff val="6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629" y="1684"/>
                  <a:ext cx="422" cy="2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Akt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25" name="Group 78"/>
              <p:cNvGrpSpPr>
                <a:grpSpLocks/>
              </p:cNvGrpSpPr>
              <p:nvPr/>
            </p:nvGrpSpPr>
            <p:grpSpPr bwMode="auto">
              <a:xfrm>
                <a:off x="5436626" y="2320349"/>
                <a:ext cx="495865" cy="265660"/>
                <a:chOff x="2520" y="968"/>
                <a:chExt cx="379" cy="231"/>
              </a:xfrm>
            </p:grpSpPr>
            <p:sp>
              <p:nvSpPr>
                <p:cNvPr id="730" name="Oval 79"/>
                <p:cNvSpPr>
                  <a:spLocks noChangeArrowheads="1"/>
                </p:cNvSpPr>
                <p:nvPr/>
              </p:nvSpPr>
              <p:spPr bwMode="auto">
                <a:xfrm>
                  <a:off x="2548" y="995"/>
                  <a:ext cx="325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8000"/>
                    </a:gs>
                  </a:gsLst>
                  <a:path path="shape">
                    <a:fillToRect l="50000" t="50000" r="50000" b="50000"/>
                  </a:path>
                </a:gradFill>
                <a:ln w="31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1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2520" y="968"/>
                  <a:ext cx="379" cy="2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Ras</a:t>
                  </a:r>
                  <a:endParaRPr kumimoji="0" lang="es-E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26" name="Line 31"/>
              <p:cNvSpPr>
                <a:spLocks noChangeShapeType="1"/>
              </p:cNvSpPr>
              <p:nvPr/>
            </p:nvSpPr>
            <p:spPr bwMode="auto">
              <a:xfrm>
                <a:off x="6053065" y="3579422"/>
                <a:ext cx="222403" cy="214467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 type="none"/>
                <a:tailEnd type="triangle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7" name="Line 31"/>
              <p:cNvSpPr>
                <a:spLocks noChangeShapeType="1"/>
              </p:cNvSpPr>
              <p:nvPr/>
            </p:nvSpPr>
            <p:spPr bwMode="auto">
              <a:xfrm flipH="1">
                <a:off x="5830966" y="3584882"/>
                <a:ext cx="222098" cy="209007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 type="none"/>
                <a:tailEnd type="triangle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8" name="Oval 37"/>
              <p:cNvSpPr>
                <a:spLocks noChangeArrowheads="1"/>
              </p:cNvSpPr>
              <p:nvPr/>
            </p:nvSpPr>
            <p:spPr bwMode="auto">
              <a:xfrm>
                <a:off x="5439581" y="3804447"/>
                <a:ext cx="695214" cy="259907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1F497D">
                      <a:lumMod val="60000"/>
                      <a:lumOff val="4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9" name="Text Box 38"/>
              <p:cNvSpPr txBox="1">
                <a:spLocks noChangeArrowheads="1"/>
              </p:cNvSpPr>
              <p:nvPr/>
            </p:nvSpPr>
            <p:spPr bwMode="auto">
              <a:xfrm>
                <a:off x="5444680" y="3787273"/>
                <a:ext cx="71731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mTORC1</a:t>
                </a:r>
                <a:endPara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14" name="Text Box 38"/>
            <p:cNvSpPr txBox="1">
              <a:spLocks noChangeArrowheads="1"/>
            </p:cNvSpPr>
            <p:nvPr/>
          </p:nvSpPr>
          <p:spPr bwMode="auto">
            <a:xfrm>
              <a:off x="5972818" y="3905964"/>
              <a:ext cx="73094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mTORC2</a:t>
              </a:r>
              <a:endPara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2" name="CuadroTexto 741"/>
          <p:cNvSpPr txBox="1"/>
          <p:nvPr/>
        </p:nvSpPr>
        <p:spPr>
          <a:xfrm>
            <a:off x="9180036" y="2451119"/>
            <a:ext cx="768448" cy="464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 smtClean="0">
                <a:latin typeface="Arial"/>
                <a:cs typeface="Arial"/>
              </a:rPr>
              <a:t>Lymph.</a:t>
            </a:r>
          </a:p>
          <a:p>
            <a:pPr algn="l"/>
            <a:r>
              <a:rPr lang="en-US" sz="1100" b="1" dirty="0" smtClean="0">
                <a:latin typeface="Arial"/>
                <a:cs typeface="Arial"/>
              </a:rPr>
              <a:t>NK cell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752" name="Rectángulo 751"/>
          <p:cNvSpPr/>
          <p:nvPr/>
        </p:nvSpPr>
        <p:spPr>
          <a:xfrm>
            <a:off x="18219" y="6597352"/>
            <a:ext cx="26050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000" i="1" dirty="0" smtClean="0">
                <a:solidFill>
                  <a:srgbClr val="FF0000"/>
                </a:solidFill>
                <a:latin typeface="Arial"/>
                <a:cs typeface="Arial"/>
              </a:rPr>
              <a:t>Approved</a:t>
            </a:r>
            <a:endParaRPr lang="en-US" sz="1000" i="1" dirty="0">
              <a:solidFill>
                <a:srgbClr val="00CD00"/>
              </a:solidFill>
              <a:latin typeface="Arial"/>
              <a:cs typeface="Arial"/>
            </a:endParaRPr>
          </a:p>
        </p:txBody>
      </p:sp>
      <p:grpSp>
        <p:nvGrpSpPr>
          <p:cNvPr id="659" name="Agrupar 658"/>
          <p:cNvGrpSpPr/>
          <p:nvPr/>
        </p:nvGrpSpPr>
        <p:grpSpPr>
          <a:xfrm rot="20068796">
            <a:off x="4110204" y="2051244"/>
            <a:ext cx="192807" cy="396437"/>
            <a:chOff x="1358249" y="767589"/>
            <a:chExt cx="251380" cy="557171"/>
          </a:xfrm>
        </p:grpSpPr>
        <p:cxnSp>
          <p:nvCxnSpPr>
            <p:cNvPr id="705" name="Conector recto 704"/>
            <p:cNvCxnSpPr/>
            <p:nvPr/>
          </p:nvCxnSpPr>
          <p:spPr>
            <a:xfrm>
              <a:off x="1443878" y="981297"/>
              <a:ext cx="0" cy="343463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</a:ln>
            <a:effectLst/>
          </p:spPr>
        </p:cxnSp>
        <p:cxnSp>
          <p:nvCxnSpPr>
            <p:cNvPr id="706" name="Conector recto 705"/>
            <p:cNvCxnSpPr/>
            <p:nvPr/>
          </p:nvCxnSpPr>
          <p:spPr>
            <a:xfrm>
              <a:off x="1520078" y="981297"/>
              <a:ext cx="0" cy="343463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</a:ln>
            <a:effectLst/>
          </p:spPr>
        </p:cxnSp>
        <p:sp>
          <p:nvSpPr>
            <p:cNvPr id="707" name="Circular 706"/>
            <p:cNvSpPr/>
            <p:nvPr/>
          </p:nvSpPr>
          <p:spPr>
            <a:xfrm rot="16200000">
              <a:off x="1363754" y="762084"/>
              <a:ext cx="240369" cy="251380"/>
            </a:xfrm>
            <a:prstGeom prst="pie">
              <a:avLst>
                <a:gd name="adj1" fmla="val 2257883"/>
                <a:gd name="adj2" fmla="val 19740288"/>
              </a:avLst>
            </a:prstGeom>
            <a:solidFill>
              <a:srgbClr val="CCFFCC"/>
            </a:soli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0" name="Agrupar 659"/>
          <p:cNvGrpSpPr/>
          <p:nvPr/>
        </p:nvGrpSpPr>
        <p:grpSpPr>
          <a:xfrm rot="19839439">
            <a:off x="3806132" y="2186871"/>
            <a:ext cx="192807" cy="396437"/>
            <a:chOff x="1150275" y="873903"/>
            <a:chExt cx="251380" cy="557171"/>
          </a:xfrm>
        </p:grpSpPr>
        <p:cxnSp>
          <p:nvCxnSpPr>
            <p:cNvPr id="702" name="Conector recto 701"/>
            <p:cNvCxnSpPr/>
            <p:nvPr/>
          </p:nvCxnSpPr>
          <p:spPr>
            <a:xfrm>
              <a:off x="1235904" y="1087611"/>
              <a:ext cx="0" cy="343463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</a:ln>
            <a:effectLst/>
          </p:spPr>
        </p:cxnSp>
        <p:cxnSp>
          <p:nvCxnSpPr>
            <p:cNvPr id="703" name="Conector recto 702"/>
            <p:cNvCxnSpPr/>
            <p:nvPr/>
          </p:nvCxnSpPr>
          <p:spPr>
            <a:xfrm>
              <a:off x="1312104" y="1087611"/>
              <a:ext cx="0" cy="343463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</a:ln>
            <a:effectLst/>
          </p:spPr>
        </p:cxnSp>
        <p:sp>
          <p:nvSpPr>
            <p:cNvPr id="704" name="Circular 703"/>
            <p:cNvSpPr/>
            <p:nvPr/>
          </p:nvSpPr>
          <p:spPr>
            <a:xfrm rot="16200000">
              <a:off x="1155780" y="868398"/>
              <a:ext cx="240369" cy="251380"/>
            </a:xfrm>
            <a:prstGeom prst="pie">
              <a:avLst>
                <a:gd name="adj1" fmla="val 2257883"/>
                <a:gd name="adj2" fmla="val 19740288"/>
              </a:avLst>
            </a:prstGeom>
            <a:solidFill>
              <a:srgbClr val="CCFFCC"/>
            </a:solidFill>
            <a:ln w="952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7" name="Circular 666"/>
          <p:cNvSpPr/>
          <p:nvPr/>
        </p:nvSpPr>
        <p:spPr>
          <a:xfrm rot="18077493">
            <a:off x="4676410" y="2300248"/>
            <a:ext cx="171026" cy="192807"/>
          </a:xfrm>
          <a:prstGeom prst="pie">
            <a:avLst>
              <a:gd name="adj1" fmla="val 2257883"/>
              <a:gd name="adj2" fmla="val 19740288"/>
            </a:avLst>
          </a:prstGeom>
          <a:solidFill>
            <a:srgbClr val="CCFFCC"/>
          </a:solidFill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8" name="Circular 667"/>
          <p:cNvSpPr/>
          <p:nvPr/>
        </p:nvSpPr>
        <p:spPr>
          <a:xfrm rot="14982315">
            <a:off x="4070624" y="2625944"/>
            <a:ext cx="171026" cy="192807"/>
          </a:xfrm>
          <a:prstGeom prst="pie">
            <a:avLst>
              <a:gd name="adj1" fmla="val 2257883"/>
              <a:gd name="adj2" fmla="val 19740288"/>
            </a:avLst>
          </a:prstGeom>
          <a:solidFill>
            <a:srgbClr val="CCFFCC"/>
          </a:solidFill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9" name="Circular 668"/>
          <p:cNvSpPr/>
          <p:nvPr/>
        </p:nvSpPr>
        <p:spPr>
          <a:xfrm rot="804241">
            <a:off x="4424571" y="2548985"/>
            <a:ext cx="184362" cy="178861"/>
          </a:xfrm>
          <a:prstGeom prst="pie">
            <a:avLst>
              <a:gd name="adj1" fmla="val 2257883"/>
              <a:gd name="adj2" fmla="val 19740288"/>
            </a:avLst>
          </a:prstGeom>
          <a:solidFill>
            <a:srgbClr val="CCFFCC"/>
          </a:solidFill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102940" y="908720"/>
            <a:ext cx="10225136" cy="5792174"/>
            <a:chOff x="102940" y="908720"/>
            <a:chExt cx="10225136" cy="5792174"/>
          </a:xfrm>
        </p:grpSpPr>
        <p:grpSp>
          <p:nvGrpSpPr>
            <p:cNvPr id="5" name="Agrupar 4"/>
            <p:cNvGrpSpPr/>
            <p:nvPr/>
          </p:nvGrpSpPr>
          <p:grpSpPr>
            <a:xfrm>
              <a:off x="2479204" y="5445224"/>
              <a:ext cx="1944216" cy="1255670"/>
              <a:chOff x="2479204" y="5445224"/>
              <a:chExt cx="1944216" cy="1255670"/>
            </a:xfrm>
          </p:grpSpPr>
          <p:sp>
            <p:nvSpPr>
              <p:cNvPr id="637" name="CuadroTexto 636"/>
              <p:cNvSpPr txBox="1"/>
              <p:nvPr/>
            </p:nvSpPr>
            <p:spPr>
              <a:xfrm>
                <a:off x="2911252" y="5805264"/>
                <a:ext cx="954260" cy="89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Bortezomib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Carfilzomib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Ixazomib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>
                    <a:latin typeface="Arial"/>
                    <a:cs typeface="Arial"/>
                  </a:rPr>
                  <a:t>Oprozomib</a:t>
                </a:r>
                <a:endParaRPr lang="en-US" sz="900" b="1" dirty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latin typeface="Arial"/>
                    <a:cs typeface="Arial"/>
                  </a:rPr>
                  <a:t>Marizomib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sp>
            <p:nvSpPr>
              <p:cNvPr id="647" name="CuadroTexto 646"/>
              <p:cNvSpPr txBox="1"/>
              <p:nvPr/>
            </p:nvSpPr>
            <p:spPr>
              <a:xfrm>
                <a:off x="2479204" y="5445224"/>
                <a:ext cx="194421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>
                    <a:solidFill>
                      <a:srgbClr val="00FFFF"/>
                    </a:solidFill>
                    <a:latin typeface="Arial"/>
                    <a:cs typeface="Arial"/>
                  </a:rPr>
                  <a:t>Proteasome </a:t>
                </a:r>
                <a:r>
                  <a:rPr lang="en-US" sz="1600" b="1" dirty="0" err="1" smtClean="0">
                    <a:solidFill>
                      <a:srgbClr val="00FFFF"/>
                    </a:solidFill>
                    <a:latin typeface="Arial"/>
                    <a:cs typeface="Arial"/>
                  </a:rPr>
                  <a:t>Inh</a:t>
                </a:r>
                <a:r>
                  <a:rPr lang="en-US" sz="1600" b="1" dirty="0" smtClean="0">
                    <a:solidFill>
                      <a:srgbClr val="00FFFF"/>
                    </a:solidFill>
                    <a:latin typeface="Arial"/>
                    <a:cs typeface="Arial"/>
                  </a:rPr>
                  <a:t>.</a:t>
                </a:r>
                <a:endParaRPr lang="en-US" sz="1600" b="1" dirty="0">
                  <a:solidFill>
                    <a:srgbClr val="00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3" name="Agrupar 2"/>
            <p:cNvGrpSpPr/>
            <p:nvPr/>
          </p:nvGrpSpPr>
          <p:grpSpPr>
            <a:xfrm>
              <a:off x="246956" y="3717032"/>
              <a:ext cx="3252916" cy="1327678"/>
              <a:chOff x="246956" y="3717032"/>
              <a:chExt cx="3252916" cy="1327678"/>
            </a:xfrm>
          </p:grpSpPr>
          <p:sp>
            <p:nvSpPr>
              <p:cNvPr id="646" name="CuadroTexto 645"/>
              <p:cNvSpPr txBox="1"/>
              <p:nvPr/>
            </p:nvSpPr>
            <p:spPr>
              <a:xfrm>
                <a:off x="390972" y="4149080"/>
                <a:ext cx="1379640" cy="89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Melphalan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Cyclophosphamide</a:t>
                </a:r>
              </a:p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Bendamustine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rgbClr val="00FA00"/>
                    </a:solidFill>
                    <a:latin typeface="Arial"/>
                    <a:cs typeface="Arial"/>
                  </a:rPr>
                  <a:t>Melflufen</a:t>
                </a:r>
                <a:endParaRPr lang="en-US" sz="900" b="1" dirty="0" smtClean="0">
                  <a:solidFill>
                    <a:srgbClr val="00FA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dirty="0" smtClean="0">
                    <a:solidFill>
                      <a:srgbClr val="00FA00"/>
                    </a:solidFill>
                    <a:latin typeface="Arial"/>
                    <a:cs typeface="Arial"/>
                  </a:rPr>
                  <a:t>TH-302</a:t>
                </a:r>
                <a:endParaRPr lang="en-US" sz="900" dirty="0">
                  <a:solidFill>
                    <a:srgbClr val="00FA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4" name="CuadroTexto 653"/>
              <p:cNvSpPr txBox="1"/>
              <p:nvPr/>
            </p:nvSpPr>
            <p:spPr>
              <a:xfrm>
                <a:off x="246956" y="3717032"/>
                <a:ext cx="132397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err="1" smtClean="0">
                    <a:solidFill>
                      <a:srgbClr val="00FFFF"/>
                    </a:solidFill>
                    <a:latin typeface="Arial"/>
                    <a:cs typeface="Arial"/>
                  </a:rPr>
                  <a:t>Alkylators</a:t>
                </a:r>
                <a:endParaRPr lang="en-US" sz="1600" b="1" dirty="0" smtClean="0">
                  <a:solidFill>
                    <a:srgbClr val="00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675" name="Conector recto de flecha 674"/>
              <p:cNvCxnSpPr/>
              <p:nvPr/>
            </p:nvCxnSpPr>
            <p:spPr>
              <a:xfrm>
                <a:off x="1615108" y="4005064"/>
                <a:ext cx="1884764" cy="12369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5" name="Agrupar 14"/>
            <p:cNvGrpSpPr/>
            <p:nvPr/>
          </p:nvGrpSpPr>
          <p:grpSpPr>
            <a:xfrm>
              <a:off x="102940" y="908720"/>
              <a:ext cx="10225136" cy="5725624"/>
              <a:chOff x="102940" y="908720"/>
              <a:chExt cx="10225136" cy="5725624"/>
            </a:xfrm>
          </p:grpSpPr>
          <p:grpSp>
            <p:nvGrpSpPr>
              <p:cNvPr id="6" name="Agrupar 5"/>
              <p:cNvGrpSpPr/>
              <p:nvPr/>
            </p:nvGrpSpPr>
            <p:grpSpPr>
              <a:xfrm>
                <a:off x="4423420" y="5877272"/>
                <a:ext cx="1512168" cy="757072"/>
                <a:chOff x="4423420" y="5877272"/>
                <a:chExt cx="1512168" cy="757072"/>
              </a:xfrm>
            </p:grpSpPr>
            <p:sp>
              <p:nvSpPr>
                <p:cNvPr id="639" name="CuadroTexto 638"/>
                <p:cNvSpPr txBox="1"/>
                <p:nvPr/>
              </p:nvSpPr>
              <p:spPr>
                <a:xfrm>
                  <a:off x="4567436" y="6237312"/>
                  <a:ext cx="1175923" cy="397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900" b="1" dirty="0" err="1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Tanespimycin</a:t>
                  </a:r>
                  <a:endParaRPr lang="en-US" sz="900" b="1" dirty="0" smtClean="0"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  <a:p>
                  <a:pPr algn="l"/>
                  <a:r>
                    <a:rPr lang="en-US" sz="900" b="1" dirty="0" smtClean="0">
                      <a:latin typeface="Arial"/>
                      <a:cs typeface="Arial"/>
                    </a:rPr>
                    <a:t>AUY922</a:t>
                  </a:r>
                  <a:endParaRPr lang="en-US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38" name="CuadroTexto 637"/>
                <p:cNvSpPr txBox="1"/>
                <p:nvPr/>
              </p:nvSpPr>
              <p:spPr>
                <a:xfrm>
                  <a:off x="4423420" y="5877272"/>
                  <a:ext cx="15121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600" b="1" dirty="0" smtClean="0">
                      <a:solidFill>
                        <a:srgbClr val="00FFFF"/>
                      </a:solidFill>
                      <a:latin typeface="Arial"/>
                      <a:cs typeface="Arial"/>
                    </a:rPr>
                    <a:t>Hsp-90 </a:t>
                  </a:r>
                  <a:r>
                    <a:rPr lang="en-US" sz="1600" b="1" dirty="0" err="1" smtClean="0">
                      <a:solidFill>
                        <a:srgbClr val="00FFFF"/>
                      </a:solidFill>
                      <a:latin typeface="Arial"/>
                      <a:cs typeface="Arial"/>
                    </a:rPr>
                    <a:t>Inh</a:t>
                  </a:r>
                  <a:r>
                    <a:rPr lang="en-US" sz="1600" b="1" dirty="0" smtClean="0">
                      <a:solidFill>
                        <a:srgbClr val="00FFFF"/>
                      </a:solidFill>
                      <a:latin typeface="Arial"/>
                      <a:cs typeface="Arial"/>
                    </a:rPr>
                    <a:t>.</a:t>
                  </a:r>
                  <a:endParaRPr lang="en-US" sz="1600" b="1" dirty="0">
                    <a:solidFill>
                      <a:srgbClr val="00FFF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4" name="Agrupar 13"/>
              <p:cNvGrpSpPr/>
              <p:nvPr/>
            </p:nvGrpSpPr>
            <p:grpSpPr>
              <a:xfrm>
                <a:off x="102940" y="908720"/>
                <a:ext cx="10225136" cy="5638808"/>
                <a:chOff x="102940" y="908720"/>
                <a:chExt cx="10225136" cy="5638808"/>
              </a:xfrm>
            </p:grpSpPr>
            <p:grpSp>
              <p:nvGrpSpPr>
                <p:cNvPr id="4" name="Agrupar 3"/>
                <p:cNvGrpSpPr/>
                <p:nvPr/>
              </p:nvGrpSpPr>
              <p:grpSpPr>
                <a:xfrm>
                  <a:off x="102940" y="4544860"/>
                  <a:ext cx="3543016" cy="1513420"/>
                  <a:chOff x="102940" y="4544860"/>
                  <a:chExt cx="3543016" cy="1513420"/>
                </a:xfrm>
              </p:grpSpPr>
              <p:sp>
                <p:nvSpPr>
                  <p:cNvPr id="651" name="CuadroTexto 650"/>
                  <p:cNvSpPr txBox="1"/>
                  <p:nvPr/>
                </p:nvSpPr>
                <p:spPr>
                  <a:xfrm>
                    <a:off x="246956" y="5661248"/>
                    <a:ext cx="2160240" cy="3970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DNA Damaging	</a:t>
                    </a:r>
                    <a:r>
                      <a:rPr lang="en-US" sz="900" dirty="0">
                        <a:latin typeface="Arial"/>
                        <a:cs typeface="Arial"/>
                      </a:rPr>
                      <a:t> </a:t>
                    </a:r>
                    <a:r>
                      <a:rPr lang="en-US" sz="900" dirty="0" smtClean="0">
                        <a:latin typeface="Arial"/>
                        <a:cs typeface="Arial"/>
                      </a:rPr>
                      <a:t>             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Zalypsis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PARP Inhibitor	</a:t>
                    </a:r>
                    <a:r>
                      <a:rPr lang="en-US" sz="900" dirty="0">
                        <a:latin typeface="Arial"/>
                        <a:cs typeface="Arial"/>
                      </a:rPr>
                      <a:t> </a:t>
                    </a:r>
                    <a:r>
                      <a:rPr lang="en-US" sz="900" dirty="0" smtClean="0">
                        <a:latin typeface="Arial"/>
                        <a:cs typeface="Arial"/>
                      </a:rPr>
                      <a:t>             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Veliparib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52" name="CuadroTexto 651"/>
                  <p:cNvSpPr txBox="1"/>
                  <p:nvPr/>
                </p:nvSpPr>
                <p:spPr>
                  <a:xfrm>
                    <a:off x="102940" y="5157192"/>
                    <a:ext cx="223224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Other DNA damaging</a:t>
                    </a:r>
                    <a:endParaRPr lang="en-US" sz="1600" b="1" dirty="0">
                      <a:solidFill>
                        <a:srgbClr val="00FFFF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676" name="Conector recto de flecha 675"/>
                  <p:cNvCxnSpPr/>
                  <p:nvPr/>
                </p:nvCxnSpPr>
                <p:spPr>
                  <a:xfrm flipV="1">
                    <a:off x="2407196" y="4544860"/>
                    <a:ext cx="1238760" cy="68434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tailEnd type="arrow"/>
                  </a:ln>
                  <a:effectLst/>
                </p:spPr>
              </p:cxnSp>
            </p:grpSp>
            <p:grpSp>
              <p:nvGrpSpPr>
                <p:cNvPr id="12" name="Agrupar 11"/>
                <p:cNvGrpSpPr/>
                <p:nvPr/>
              </p:nvGrpSpPr>
              <p:grpSpPr>
                <a:xfrm>
                  <a:off x="174948" y="2420888"/>
                  <a:ext cx="3245587" cy="981402"/>
                  <a:chOff x="174948" y="2420888"/>
                  <a:chExt cx="3245587" cy="981402"/>
                </a:xfrm>
              </p:grpSpPr>
              <p:sp>
                <p:nvSpPr>
                  <p:cNvPr id="645" name="CuadroTexto 644"/>
                  <p:cNvSpPr txBox="1"/>
                  <p:nvPr/>
                </p:nvSpPr>
                <p:spPr>
                  <a:xfrm>
                    <a:off x="230286" y="2839059"/>
                    <a:ext cx="1740911" cy="5632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KSP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Inh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	</a:t>
                    </a:r>
                    <a:r>
                      <a:rPr lang="en-US" sz="900" b="1" dirty="0" err="1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Filanesib</a:t>
                    </a:r>
                    <a:endParaRPr lang="en-US" sz="900" b="1" dirty="0" smtClean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Aurora K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Inh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	MLN8237</a:t>
                    </a: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CDK 4/6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Inh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Seleciclib</a:t>
                    </a:r>
                    <a:endParaRPr lang="en-US" sz="9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8" name="CuadroTexto 647"/>
                  <p:cNvSpPr txBox="1"/>
                  <p:nvPr/>
                </p:nvSpPr>
                <p:spPr>
                  <a:xfrm>
                    <a:off x="174948" y="2420888"/>
                    <a:ext cx="167927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Cell cycle </a:t>
                    </a:r>
                    <a:r>
                      <a:rPr lang="en-US" sz="1600" b="1" dirty="0" err="1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Inh</a:t>
                    </a:r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.</a:t>
                    </a:r>
                    <a:endParaRPr lang="en-US" sz="1600" b="1" dirty="0">
                      <a:solidFill>
                        <a:srgbClr val="00FFFF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677" name="Conector recto de flecha 676"/>
                  <p:cNvCxnSpPr/>
                  <p:nvPr/>
                </p:nvCxnSpPr>
                <p:spPr>
                  <a:xfrm>
                    <a:off x="1759124" y="2708920"/>
                    <a:ext cx="1661411" cy="661371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tailEnd type="arrow"/>
                  </a:ln>
                  <a:effectLst/>
                </p:spPr>
              </p:cxnSp>
            </p:grpSp>
            <p:grpSp>
              <p:nvGrpSpPr>
                <p:cNvPr id="8" name="Agrupar 7"/>
                <p:cNvGrpSpPr/>
                <p:nvPr/>
              </p:nvGrpSpPr>
              <p:grpSpPr>
                <a:xfrm>
                  <a:off x="7002061" y="4433001"/>
                  <a:ext cx="3326015" cy="2114527"/>
                  <a:chOff x="7002061" y="4433001"/>
                  <a:chExt cx="3326015" cy="2114527"/>
                </a:xfrm>
              </p:grpSpPr>
              <p:sp>
                <p:nvSpPr>
                  <p:cNvPr id="644" name="CuadroTexto 643"/>
                  <p:cNvSpPr txBox="1"/>
                  <p:nvPr/>
                </p:nvSpPr>
                <p:spPr>
                  <a:xfrm>
                    <a:off x="7735788" y="4820901"/>
                    <a:ext cx="2592288" cy="1726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AKT	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Perifosine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/ </a:t>
                    </a:r>
                    <a:r>
                      <a:rPr lang="en-US" sz="900" b="1" dirty="0" err="1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Afuresertib</a:t>
                    </a:r>
                    <a:endParaRPr lang="en-US" sz="900" b="1" dirty="0" smtClean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mTORC1	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Everolimus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/ 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Temsirolimus</a:t>
                    </a:r>
                    <a:endParaRPr lang="en-US" sz="900" b="1" dirty="0" smtClean="0">
                      <a:solidFill>
                        <a:schemeClr val="bg1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mTOR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C1/C2	MLN0128 / INK128</a:t>
                    </a:r>
                  </a:p>
                  <a:p>
                    <a:pPr algn="l"/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Farn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Transf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	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Tipifarnib</a:t>
                    </a:r>
                    <a:endParaRPr lang="en-US" sz="900" b="1" dirty="0" smtClean="0">
                      <a:solidFill>
                        <a:schemeClr val="bg1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p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38/MAPK 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inh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	SCIO-469</a:t>
                    </a:r>
                  </a:p>
                  <a:p>
                    <a:pPr algn="l"/>
                    <a:r>
                      <a:rPr lang="en-US" sz="900" b="1" dirty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p</a:t>
                    </a:r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38/JNK act	</a:t>
                    </a:r>
                    <a:r>
                      <a:rPr lang="en-US" sz="900" b="1" dirty="0" err="1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Aplidin</a:t>
                    </a:r>
                    <a:endParaRPr lang="en-US" sz="900" b="1" dirty="0" smtClean="0">
                      <a:solidFill>
                        <a:schemeClr val="bg1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MEK	</a:t>
                    </a:r>
                    <a:r>
                      <a:rPr lang="en-US" sz="900" b="1" dirty="0" err="1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Selumetinib</a:t>
                    </a:r>
                    <a:endParaRPr lang="en-US" sz="900" b="1" dirty="0" smtClean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Bcl-2	</a:t>
                    </a:r>
                    <a:r>
                      <a:rPr lang="en-US" sz="900" dirty="0" err="1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Venetoclax</a:t>
                    </a:r>
                    <a:endParaRPr lang="en-US" sz="900" dirty="0" smtClean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XPO	</a:t>
                    </a:r>
                    <a:r>
                      <a:rPr lang="en-US" sz="900" b="1" dirty="0" err="1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Selinexor</a:t>
                    </a:r>
                    <a:endParaRPr lang="en-US" sz="900" b="1" dirty="0" smtClean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PIM	</a:t>
                    </a:r>
                    <a:r>
                      <a:rPr lang="en-US" sz="900" dirty="0" smtClean="0">
                        <a:solidFill>
                          <a:srgbClr val="00FA00"/>
                        </a:solidFill>
                        <a:latin typeface="Arial"/>
                        <a:cs typeface="Arial"/>
                      </a:rPr>
                      <a:t>PIM447</a:t>
                    </a:r>
                    <a:endParaRPr lang="en-US" sz="900" b="1" dirty="0">
                      <a:solidFill>
                        <a:srgbClr val="00FA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9" name="CuadroTexto 648"/>
                  <p:cNvSpPr txBox="1"/>
                  <p:nvPr/>
                </p:nvSpPr>
                <p:spPr>
                  <a:xfrm>
                    <a:off x="7866157" y="4505008"/>
                    <a:ext cx="213821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Signaling Pathways</a:t>
                    </a:r>
                    <a:endParaRPr lang="en-US" sz="1600" b="1" dirty="0">
                      <a:solidFill>
                        <a:srgbClr val="00FFFF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680" name="Conector recto de flecha 679"/>
                  <p:cNvCxnSpPr>
                    <a:stCxn id="649" idx="1"/>
                  </p:cNvCxnSpPr>
                  <p:nvPr/>
                </p:nvCxnSpPr>
                <p:spPr>
                  <a:xfrm flipH="1" flipV="1">
                    <a:off x="7002061" y="4433001"/>
                    <a:ext cx="864096" cy="241284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tailEnd type="arrow"/>
                  </a:ln>
                  <a:effectLst/>
                </p:spPr>
              </p:cxnSp>
            </p:grpSp>
            <p:grpSp>
              <p:nvGrpSpPr>
                <p:cNvPr id="11" name="Agrupar 10"/>
                <p:cNvGrpSpPr/>
                <p:nvPr/>
              </p:nvGrpSpPr>
              <p:grpSpPr>
                <a:xfrm>
                  <a:off x="423477" y="908720"/>
                  <a:ext cx="4746571" cy="1872208"/>
                  <a:chOff x="423477" y="908720"/>
                  <a:chExt cx="4746571" cy="1872208"/>
                </a:xfrm>
              </p:grpSpPr>
              <p:sp>
                <p:nvSpPr>
                  <p:cNvPr id="641" name="CuadroTexto 640"/>
                  <p:cNvSpPr txBox="1"/>
                  <p:nvPr/>
                </p:nvSpPr>
                <p:spPr>
                  <a:xfrm>
                    <a:off x="2047156" y="908720"/>
                    <a:ext cx="3122892" cy="13942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CDK 1, 2, 5, 9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Dinaciclib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 / TG02</a:t>
                    </a: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FGFR3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Dovitinib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 / AB1010 / MFGR 1877S</a:t>
                    </a:r>
                  </a:p>
                  <a:p>
                    <a:pPr algn="l"/>
                    <a:r>
                      <a:rPr lang="en-US" sz="900" b="1" dirty="0" err="1" smtClean="0">
                        <a:latin typeface="Arial"/>
                        <a:cs typeface="Arial"/>
                      </a:rPr>
                      <a:t>cKit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 /PDGFR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Imatinib</a:t>
                    </a:r>
                    <a:r>
                      <a:rPr lang="en-US" sz="900" b="1" dirty="0" smtClean="0">
                        <a:latin typeface="Arial"/>
                        <a:cs typeface="Arial"/>
                      </a:rPr>
                      <a:t> / 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Dasatinib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VEGF-R 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Bevacizumab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IGF-1R	AVE1642 / CP-751, 851</a:t>
                    </a: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EGF-R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Cetuximab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b="1" dirty="0" smtClean="0">
                        <a:latin typeface="Arial"/>
                        <a:cs typeface="Arial"/>
                      </a:rPr>
                      <a:t>PKC	</a:t>
                    </a:r>
                    <a:r>
                      <a:rPr lang="en-US" sz="900" b="1" dirty="0" err="1" smtClean="0">
                        <a:latin typeface="Arial"/>
                        <a:cs typeface="Arial"/>
                      </a:rPr>
                      <a:t>Enzastaurin</a:t>
                    </a:r>
                    <a:endParaRPr lang="en-US" sz="900" b="1" dirty="0" smtClean="0">
                      <a:latin typeface="Arial"/>
                      <a:cs typeface="Arial"/>
                    </a:endParaRPr>
                  </a:p>
                  <a:p>
                    <a:pPr algn="l"/>
                    <a:r>
                      <a:rPr lang="en-US" sz="900" dirty="0" smtClean="0">
                        <a:latin typeface="Arial"/>
                        <a:cs typeface="Arial"/>
                      </a:rPr>
                      <a:t>BTK	</a:t>
                    </a:r>
                    <a:r>
                      <a:rPr lang="en-US" sz="900" dirty="0" err="1" smtClean="0">
                        <a:latin typeface="Arial"/>
                        <a:cs typeface="Arial"/>
                      </a:rPr>
                      <a:t>Ibrutinib</a:t>
                    </a:r>
                    <a:endParaRPr lang="en-US" sz="900" dirty="0" smtClean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0" name="CuadroTexto 639"/>
                  <p:cNvSpPr txBox="1"/>
                  <p:nvPr/>
                </p:nvSpPr>
                <p:spPr>
                  <a:xfrm>
                    <a:off x="423477" y="1580530"/>
                    <a:ext cx="1327076" cy="338554"/>
                  </a:xfrm>
                  <a:prstGeom prst="rect">
                    <a:avLst/>
                  </a:prstGeom>
                  <a:noFill/>
                  <a:ln w="19050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Kinase </a:t>
                    </a:r>
                    <a:r>
                      <a:rPr lang="en-US" sz="1600" b="1" dirty="0" err="1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Inh</a:t>
                    </a:r>
                    <a:r>
                      <a:rPr lang="en-US" sz="1600" b="1" dirty="0" smtClean="0">
                        <a:solidFill>
                          <a:srgbClr val="00FFFF"/>
                        </a:solidFill>
                        <a:latin typeface="Arial"/>
                        <a:cs typeface="Arial"/>
                      </a:rPr>
                      <a:t>.</a:t>
                    </a:r>
                    <a:endParaRPr lang="en-US" sz="1600" b="1" dirty="0">
                      <a:solidFill>
                        <a:srgbClr val="00FFFF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30" name="Conector recto de flecha 129"/>
                  <p:cNvCxnSpPr/>
                  <p:nvPr/>
                </p:nvCxnSpPr>
                <p:spPr>
                  <a:xfrm>
                    <a:off x="895028" y="2132856"/>
                    <a:ext cx="2664296" cy="6480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tailEnd type="arrow"/>
                  </a:ln>
                  <a:effectLst/>
                </p:spPr>
              </p:cxnSp>
            </p:grpSp>
          </p:grpSp>
        </p:grpSp>
      </p:grpSp>
      <p:grpSp>
        <p:nvGrpSpPr>
          <p:cNvPr id="20" name="Agrupar 19"/>
          <p:cNvGrpSpPr/>
          <p:nvPr/>
        </p:nvGrpSpPr>
        <p:grpSpPr>
          <a:xfrm>
            <a:off x="5159570" y="836712"/>
            <a:ext cx="4775728" cy="5936190"/>
            <a:chOff x="5159570" y="836712"/>
            <a:chExt cx="4775728" cy="5936190"/>
          </a:xfrm>
        </p:grpSpPr>
        <p:grpSp>
          <p:nvGrpSpPr>
            <p:cNvPr id="9" name="Agrupar 8"/>
            <p:cNvGrpSpPr/>
            <p:nvPr/>
          </p:nvGrpSpPr>
          <p:grpSpPr>
            <a:xfrm>
              <a:off x="7663780" y="3132120"/>
              <a:ext cx="2271518" cy="973428"/>
              <a:chOff x="7663780" y="3132120"/>
              <a:chExt cx="2271518" cy="973428"/>
            </a:xfrm>
          </p:grpSpPr>
          <p:sp>
            <p:nvSpPr>
              <p:cNvPr id="642" name="CuadroTexto 641"/>
              <p:cNvSpPr txBox="1"/>
              <p:nvPr/>
            </p:nvSpPr>
            <p:spPr>
              <a:xfrm>
                <a:off x="8341462" y="3542317"/>
                <a:ext cx="1175923" cy="563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Thalidomide</a:t>
                </a:r>
              </a:p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Lenalidomide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Pomalidomide</a:t>
                </a:r>
                <a:endParaRPr lang="en-US" sz="900" b="1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3" name="CuadroTexto 652"/>
              <p:cNvSpPr txBox="1"/>
              <p:nvPr/>
            </p:nvSpPr>
            <p:spPr>
              <a:xfrm>
                <a:off x="8383860" y="3191518"/>
                <a:ext cx="74220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>
                    <a:solidFill>
                      <a:srgbClr val="00FFFF"/>
                    </a:solidFill>
                    <a:latin typeface="Arial"/>
                    <a:cs typeface="Arial"/>
                  </a:rPr>
                  <a:t>IMIDs</a:t>
                </a:r>
                <a:endParaRPr lang="en-US" sz="1600" b="1" dirty="0">
                  <a:solidFill>
                    <a:srgbClr val="00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674" name="Conector recto de flecha 673"/>
              <p:cNvCxnSpPr/>
              <p:nvPr/>
            </p:nvCxnSpPr>
            <p:spPr>
              <a:xfrm flipV="1">
                <a:off x="9103940" y="3132120"/>
                <a:ext cx="831358" cy="20341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79" name="Conector recto de flecha 678"/>
              <p:cNvCxnSpPr/>
              <p:nvPr/>
            </p:nvCxnSpPr>
            <p:spPr>
              <a:xfrm flipH="1">
                <a:off x="7663780" y="3392168"/>
                <a:ext cx="648073" cy="10884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3" name="Agrupar 12"/>
            <p:cNvGrpSpPr/>
            <p:nvPr/>
          </p:nvGrpSpPr>
          <p:grpSpPr>
            <a:xfrm>
              <a:off x="5159570" y="4408146"/>
              <a:ext cx="2455997" cy="2364756"/>
              <a:chOff x="5159570" y="4408146"/>
              <a:chExt cx="2455997" cy="2364756"/>
            </a:xfrm>
          </p:grpSpPr>
          <p:sp>
            <p:nvSpPr>
              <p:cNvPr id="643" name="CuadroTexto 642"/>
              <p:cNvSpPr txBox="1"/>
              <p:nvPr/>
            </p:nvSpPr>
            <p:spPr>
              <a:xfrm>
                <a:off x="6439644" y="5877272"/>
                <a:ext cx="1175923" cy="89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Panobinostat</a:t>
                </a:r>
                <a:endParaRPr lang="en-US" sz="9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Vorinostat</a:t>
                </a:r>
                <a:endParaRPr lang="en-US" sz="900" b="1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latin typeface="Arial"/>
                    <a:cs typeface="Arial"/>
                  </a:rPr>
                  <a:t>Romidepsin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latin typeface="Arial"/>
                    <a:cs typeface="Arial"/>
                  </a:rPr>
                  <a:t>Givinostat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Rocilinostat</a:t>
                </a:r>
                <a:endParaRPr lang="en-US" sz="9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7" name="Agrupar 6"/>
              <p:cNvGrpSpPr/>
              <p:nvPr/>
            </p:nvGrpSpPr>
            <p:grpSpPr>
              <a:xfrm>
                <a:off x="5159570" y="4408146"/>
                <a:ext cx="2000154" cy="1447640"/>
                <a:chOff x="5159570" y="4408146"/>
                <a:chExt cx="2000154" cy="1447640"/>
              </a:xfrm>
            </p:grpSpPr>
            <p:sp>
              <p:nvSpPr>
                <p:cNvPr id="650" name="CuadroTexto 649"/>
                <p:cNvSpPr txBox="1"/>
                <p:nvPr/>
              </p:nvSpPr>
              <p:spPr>
                <a:xfrm>
                  <a:off x="6439644" y="5517232"/>
                  <a:ext cx="72008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600" b="1" dirty="0" err="1" smtClean="0">
                      <a:solidFill>
                        <a:srgbClr val="00FFFF"/>
                      </a:solidFill>
                      <a:latin typeface="Arial"/>
                      <a:cs typeface="Arial"/>
                    </a:rPr>
                    <a:t>DACi</a:t>
                  </a:r>
                  <a:endParaRPr lang="en-US" sz="1600" b="1" dirty="0">
                    <a:solidFill>
                      <a:srgbClr val="00FFFF"/>
                    </a:solidFill>
                    <a:latin typeface="Arial"/>
                    <a:cs typeface="Arial"/>
                  </a:endParaRPr>
                </a:p>
              </p:txBody>
            </p:sp>
            <p:cxnSp>
              <p:nvCxnSpPr>
                <p:cNvPr id="672" name="Conector recto de flecha 671"/>
                <p:cNvCxnSpPr/>
                <p:nvPr/>
              </p:nvCxnSpPr>
              <p:spPr>
                <a:xfrm flipH="1" flipV="1">
                  <a:off x="5159570" y="4408146"/>
                  <a:ext cx="1244618" cy="1318927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673" name="Conector recto de flecha 672"/>
                <p:cNvCxnSpPr/>
                <p:nvPr/>
              </p:nvCxnSpPr>
              <p:spPr>
                <a:xfrm flipH="1" flipV="1">
                  <a:off x="5889212" y="5505494"/>
                  <a:ext cx="513213" cy="21657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arrow"/>
                </a:ln>
                <a:effectLst/>
              </p:spPr>
            </p:cxnSp>
          </p:grpSp>
        </p:grpSp>
        <p:grpSp>
          <p:nvGrpSpPr>
            <p:cNvPr id="10" name="Agrupar 9"/>
            <p:cNvGrpSpPr/>
            <p:nvPr/>
          </p:nvGrpSpPr>
          <p:grpSpPr>
            <a:xfrm>
              <a:off x="5431532" y="836712"/>
              <a:ext cx="4503766" cy="1727100"/>
              <a:chOff x="5431532" y="836712"/>
              <a:chExt cx="4503766" cy="1727100"/>
            </a:xfrm>
          </p:grpSpPr>
          <p:sp>
            <p:nvSpPr>
              <p:cNvPr id="636" name="CuadroTexto 635"/>
              <p:cNvSpPr txBox="1"/>
              <p:nvPr/>
            </p:nvSpPr>
            <p:spPr>
              <a:xfrm>
                <a:off x="6367636" y="836712"/>
                <a:ext cx="3567662" cy="1394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CS-1 	</a:t>
                </a:r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Elotuzumab</a:t>
                </a:r>
                <a:r>
                  <a:rPr lang="en-US" sz="9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</a:p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CD38 	</a:t>
                </a:r>
                <a:r>
                  <a:rPr lang="en-US" sz="900" b="1" dirty="0" err="1" smtClean="0">
                    <a:solidFill>
                      <a:srgbClr val="FF0000"/>
                    </a:solidFill>
                    <a:latin typeface="Arial"/>
                    <a:cs typeface="Arial"/>
                  </a:rPr>
                  <a:t>Daratumumab</a:t>
                </a:r>
                <a:r>
                  <a:rPr lang="en-US" sz="9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900" b="1" dirty="0" smtClean="0">
                    <a:latin typeface="Arial"/>
                    <a:cs typeface="Arial"/>
                  </a:rPr>
                  <a:t>/ </a:t>
                </a:r>
                <a:r>
                  <a:rPr lang="en-US" sz="900" b="1" dirty="0" err="1" smtClean="0">
                    <a:latin typeface="Arial"/>
                    <a:cs typeface="Arial"/>
                  </a:rPr>
                  <a:t>Isatuximab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CD138	nBT062-DM4</a:t>
                </a:r>
              </a:p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CD56 	</a:t>
                </a:r>
                <a:r>
                  <a:rPr lang="en-US" sz="900" b="1" dirty="0" err="1" smtClean="0">
                    <a:latin typeface="Arial"/>
                    <a:cs typeface="Arial"/>
                  </a:rPr>
                  <a:t>Lorvotuzumab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CD40 	</a:t>
                </a:r>
                <a:r>
                  <a:rPr lang="en-US" sz="900" b="1" dirty="0" err="1" smtClean="0">
                    <a:latin typeface="Arial"/>
                    <a:cs typeface="Arial"/>
                  </a:rPr>
                  <a:t>Dacetuzumab</a:t>
                </a:r>
                <a:r>
                  <a:rPr lang="en-US" sz="900" b="1" dirty="0" smtClean="0">
                    <a:latin typeface="Arial"/>
                    <a:cs typeface="Arial"/>
                  </a:rPr>
                  <a:t> / </a:t>
                </a:r>
                <a:r>
                  <a:rPr lang="en-US" sz="900" b="1" dirty="0" err="1" smtClean="0">
                    <a:latin typeface="Arial"/>
                    <a:cs typeface="Arial"/>
                  </a:rPr>
                  <a:t>Lucatumumab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smtClean="0">
                    <a:latin typeface="Arial"/>
                    <a:cs typeface="Arial"/>
                  </a:rPr>
                  <a:t>BAFF 	</a:t>
                </a:r>
                <a:r>
                  <a:rPr lang="en-US" sz="900" b="1" dirty="0" err="1" smtClean="0">
                    <a:latin typeface="Arial"/>
                    <a:cs typeface="Arial"/>
                  </a:rPr>
                  <a:t>Tabalumab</a:t>
                </a:r>
                <a:endParaRPr lang="en-US" sz="900" b="1" dirty="0" smtClean="0">
                  <a:latin typeface="Arial"/>
                  <a:cs typeface="Arial"/>
                </a:endParaRPr>
              </a:p>
              <a:p>
                <a:pPr algn="l"/>
                <a:r>
                  <a:rPr lang="en-US" sz="900" b="1" dirty="0" err="1" smtClean="0">
                    <a:latin typeface="Arial"/>
                    <a:cs typeface="Arial"/>
                  </a:rPr>
                  <a:t>KiR</a:t>
                </a:r>
                <a:r>
                  <a:rPr lang="en-US" sz="900" b="1" dirty="0" smtClean="0">
                    <a:latin typeface="Arial"/>
                    <a:cs typeface="Arial"/>
                  </a:rPr>
                  <a:t>	IPH2101</a:t>
                </a:r>
              </a:p>
              <a:p>
                <a:pPr algn="l"/>
                <a:r>
                  <a:rPr lang="en-US" sz="900" dirty="0" smtClean="0">
                    <a:latin typeface="Arial"/>
                    <a:cs typeface="Arial"/>
                  </a:rPr>
                  <a:t>PD1/PDL1	</a:t>
                </a:r>
                <a:r>
                  <a:rPr lang="en-US" sz="900" dirty="0" err="1" smtClean="0">
                    <a:solidFill>
                      <a:srgbClr val="00FA00"/>
                    </a:solidFill>
                    <a:latin typeface="Arial"/>
                    <a:cs typeface="Arial"/>
                  </a:rPr>
                  <a:t>Pembrolizumab</a:t>
                </a:r>
                <a:r>
                  <a:rPr lang="en-US" sz="900" dirty="0" smtClean="0">
                    <a:solidFill>
                      <a:srgbClr val="00FA00"/>
                    </a:solidFill>
                    <a:latin typeface="Arial"/>
                    <a:cs typeface="Arial"/>
                  </a:rPr>
                  <a:t> / </a:t>
                </a:r>
                <a:r>
                  <a:rPr lang="en-US" sz="900" dirty="0" err="1" smtClean="0">
                    <a:solidFill>
                      <a:srgbClr val="00FA00"/>
                    </a:solidFill>
                    <a:latin typeface="Arial"/>
                    <a:cs typeface="Arial"/>
                  </a:rPr>
                  <a:t>Nivolumab</a:t>
                </a:r>
                <a:r>
                  <a:rPr lang="en-US" sz="900" dirty="0" smtClean="0">
                    <a:solidFill>
                      <a:srgbClr val="00FA00"/>
                    </a:solidFill>
                    <a:latin typeface="Arial"/>
                    <a:cs typeface="Arial"/>
                  </a:rPr>
                  <a:t> / </a:t>
                </a:r>
                <a:r>
                  <a:rPr lang="en-US" sz="900" dirty="0" err="1" smtClean="0">
                    <a:solidFill>
                      <a:srgbClr val="00FA00"/>
                    </a:solidFill>
                    <a:latin typeface="Arial"/>
                    <a:cs typeface="Arial"/>
                  </a:rPr>
                  <a:t>Pidilumab</a:t>
                </a:r>
                <a:endParaRPr lang="en-US" sz="900" b="1" dirty="0" smtClean="0">
                  <a:solidFill>
                    <a:srgbClr val="00FA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" name="Rectángulo 1"/>
              <p:cNvSpPr/>
              <p:nvPr/>
            </p:nvSpPr>
            <p:spPr>
              <a:xfrm>
                <a:off x="6834027" y="2317591"/>
                <a:ext cx="196454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l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IL-6 	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Siltuximab</a:t>
                </a:r>
                <a:endParaRPr lang="en-US" sz="10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5" name="CuadroTexto 634"/>
              <p:cNvSpPr txBox="1"/>
              <p:nvPr/>
            </p:nvSpPr>
            <p:spPr>
              <a:xfrm>
                <a:off x="5431532" y="1124744"/>
                <a:ext cx="105126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err="1" smtClean="0">
                    <a:solidFill>
                      <a:srgbClr val="00FFFF"/>
                    </a:solidFill>
                    <a:latin typeface="Arial"/>
                    <a:cs typeface="Arial"/>
                  </a:rPr>
                  <a:t>MoAb</a:t>
                </a:r>
                <a:endParaRPr lang="en-US" sz="1600" b="1" dirty="0">
                  <a:solidFill>
                    <a:srgbClr val="00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36" name="Conector recto de flecha 135"/>
              <p:cNvCxnSpPr/>
              <p:nvPr/>
            </p:nvCxnSpPr>
            <p:spPr>
              <a:xfrm>
                <a:off x="5791572" y="1484784"/>
                <a:ext cx="72008" cy="36004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Gráfico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1659"/>
              </p:ext>
            </p:extLst>
          </p:nvPr>
        </p:nvGraphicFramePr>
        <p:xfrm>
          <a:off x="2539729" y="4117983"/>
          <a:ext cx="7634831" cy="25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Gráfico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349015"/>
              </p:ext>
            </p:extLst>
          </p:nvPr>
        </p:nvGraphicFramePr>
        <p:xfrm>
          <a:off x="2575165" y="953905"/>
          <a:ext cx="7128792" cy="319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4948" y="125760"/>
            <a:ext cx="10009112" cy="566936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600" b="1" dirty="0">
                <a:latin typeface="Arial" charset="0"/>
                <a:cs typeface="Arial" charset="0"/>
              </a:rPr>
              <a:t>Check Point inhibitors: </a:t>
            </a:r>
            <a:r>
              <a:rPr lang="en-US" sz="3600" b="1" dirty="0" err="1">
                <a:latin typeface="Arial" charset="0"/>
                <a:cs typeface="Arial" charset="0"/>
              </a:rPr>
              <a:t>Pembrolizumab</a:t>
            </a:r>
            <a:r>
              <a:rPr lang="en-US" sz="3600" b="1" dirty="0">
                <a:latin typeface="Arial" charset="0"/>
                <a:cs typeface="Arial" charset="0"/>
              </a:rPr>
              <a:t> + LD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4" y="755705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21" name="Rectángulo 20"/>
          <p:cNvSpPr/>
          <p:nvPr/>
        </p:nvSpPr>
        <p:spPr bwMode="auto">
          <a:xfrm>
            <a:off x="6587965" y="4293096"/>
            <a:ext cx="3164047" cy="2160240"/>
          </a:xfrm>
          <a:prstGeom prst="rect">
            <a:avLst/>
          </a:prstGeom>
          <a:solidFill>
            <a:srgbClr val="000054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2" rIns="91426" bIns="45712" numCol="1" rtlCol="0" anchor="t" anchorCtr="0" compatLnSpc="1">
            <a:prstTxWarp prst="textNoShape">
              <a:avLst/>
            </a:prstTxWarp>
          </a:bodyPr>
          <a:lstStyle/>
          <a:p>
            <a:pPr defTabSz="914256"/>
            <a:endParaRPr lang="en-US"/>
          </a:p>
        </p:txBody>
      </p:sp>
      <p:grpSp>
        <p:nvGrpSpPr>
          <p:cNvPr id="12" name="Agrupar 11"/>
          <p:cNvGrpSpPr/>
          <p:nvPr/>
        </p:nvGrpSpPr>
        <p:grpSpPr>
          <a:xfrm>
            <a:off x="2335191" y="719134"/>
            <a:ext cx="1368152" cy="621634"/>
            <a:chOff x="2335191" y="791142"/>
            <a:chExt cx="1368152" cy="621634"/>
          </a:xfrm>
        </p:grpSpPr>
        <p:sp>
          <p:nvSpPr>
            <p:cNvPr id="7" name="CuadroTexto 6"/>
            <p:cNvSpPr txBox="1"/>
            <p:nvPr/>
          </p:nvSpPr>
          <p:spPr>
            <a:xfrm>
              <a:off x="2335191" y="791142"/>
              <a:ext cx="1368152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 err="1"/>
                <a:t>Panob</a:t>
              </a:r>
              <a:r>
                <a:rPr lang="en-US" sz="1100" dirty="0"/>
                <a:t> + </a:t>
              </a:r>
              <a:r>
                <a:rPr lang="en-US" sz="1100" dirty="0" err="1"/>
                <a:t>Bort</a:t>
              </a:r>
              <a:endParaRPr lang="en-US" sz="1100" dirty="0"/>
            </a:p>
          </p:txBody>
        </p:sp>
        <p:cxnSp>
          <p:nvCxnSpPr>
            <p:cNvPr id="14" name="Conector recto de flecha 13"/>
            <p:cNvCxnSpPr/>
            <p:nvPr/>
          </p:nvCxnSpPr>
          <p:spPr bwMode="auto">
            <a:xfrm>
              <a:off x="2983260" y="1052736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Agrupar 10"/>
          <p:cNvGrpSpPr/>
          <p:nvPr/>
        </p:nvGrpSpPr>
        <p:grpSpPr>
          <a:xfrm>
            <a:off x="2623220" y="1556792"/>
            <a:ext cx="1224136" cy="648072"/>
            <a:chOff x="2623220" y="980728"/>
            <a:chExt cx="1224136" cy="648072"/>
          </a:xfrm>
        </p:grpSpPr>
        <p:sp>
          <p:nvSpPr>
            <p:cNvPr id="25" name="CuadroTexto 24"/>
            <p:cNvSpPr txBox="1"/>
            <p:nvPr/>
          </p:nvSpPr>
          <p:spPr>
            <a:xfrm>
              <a:off x="2623220" y="980728"/>
              <a:ext cx="1224136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 err="1" smtClean="0"/>
                <a:t>Pom</a:t>
              </a:r>
              <a:r>
                <a:rPr lang="en-US" sz="1100" dirty="0" smtClean="0"/>
                <a:t>-D</a:t>
              </a:r>
              <a:endParaRPr lang="en-US" sz="1100" dirty="0"/>
            </a:p>
          </p:txBody>
        </p:sp>
        <p:cxnSp>
          <p:nvCxnSpPr>
            <p:cNvPr id="26" name="Conector recto de flecha 25"/>
            <p:cNvCxnSpPr/>
            <p:nvPr/>
          </p:nvCxnSpPr>
          <p:spPr bwMode="auto">
            <a:xfrm>
              <a:off x="3292997" y="1268760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CuadroTexto 26"/>
          <p:cNvSpPr txBox="1"/>
          <p:nvPr/>
        </p:nvSpPr>
        <p:spPr>
          <a:xfrm>
            <a:off x="5353" y="1340776"/>
            <a:ext cx="2329836" cy="225752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49 years. </a:t>
            </a:r>
            <a:r>
              <a:rPr lang="en-US" sz="1400" dirty="0" smtClean="0"/>
              <a:t>Male</a:t>
            </a:r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 smtClean="0"/>
              <a:t>Diagnosed in 2010 of MM </a:t>
            </a:r>
            <a:r>
              <a:rPr lang="en-US" sz="1400" dirty="0" err="1" smtClean="0"/>
              <a:t>IgG</a:t>
            </a:r>
            <a:r>
              <a:rPr lang="en-US" sz="1400" dirty="0" smtClean="0"/>
              <a:t> kappa</a:t>
            </a:r>
            <a:endParaRPr lang="en-US" sz="1400" dirty="0"/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 smtClean="0"/>
              <a:t>Initial </a:t>
            </a:r>
            <a:r>
              <a:rPr lang="en-US" sz="1400" dirty="0" err="1" smtClean="0"/>
              <a:t>Tx</a:t>
            </a:r>
            <a:endParaRPr lang="en-US" sz="1400" dirty="0"/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BD + </a:t>
            </a:r>
            <a:r>
              <a:rPr lang="en-US" sz="1400" dirty="0" err="1"/>
              <a:t>Caelyx</a:t>
            </a:r>
            <a:r>
              <a:rPr lang="en-US" sz="1400" dirty="0"/>
              <a:t> MR</a:t>
            </a:r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 ASCT </a:t>
            </a:r>
            <a:r>
              <a:rPr lang="en-US" sz="1400" dirty="0" err="1"/>
              <a:t>Refr</a:t>
            </a:r>
            <a:endParaRPr lang="en-US" sz="1400" dirty="0"/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 LD </a:t>
            </a:r>
            <a:r>
              <a:rPr lang="en-US" sz="1400" dirty="0" err="1"/>
              <a:t>Refr</a:t>
            </a:r>
            <a:endParaRPr lang="en-US" sz="1400" dirty="0"/>
          </a:p>
        </p:txBody>
      </p:sp>
      <p:grpSp>
        <p:nvGrpSpPr>
          <p:cNvPr id="2" name="Agrupar 1"/>
          <p:cNvGrpSpPr/>
          <p:nvPr/>
        </p:nvGrpSpPr>
        <p:grpSpPr>
          <a:xfrm>
            <a:off x="2983260" y="980728"/>
            <a:ext cx="936104" cy="569370"/>
            <a:chOff x="3087830" y="1635494"/>
            <a:chExt cx="936104" cy="569370"/>
          </a:xfrm>
        </p:grpSpPr>
        <p:sp>
          <p:nvSpPr>
            <p:cNvPr id="28" name="CuadroTexto 27"/>
            <p:cNvSpPr txBox="1"/>
            <p:nvPr/>
          </p:nvSpPr>
          <p:spPr>
            <a:xfrm>
              <a:off x="3087830" y="1635494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VBAD</a:t>
              </a:r>
            </a:p>
          </p:txBody>
        </p:sp>
        <p:cxnSp>
          <p:nvCxnSpPr>
            <p:cNvPr id="29" name="Conector recto de flecha 28"/>
            <p:cNvCxnSpPr/>
            <p:nvPr/>
          </p:nvCxnSpPr>
          <p:spPr bwMode="auto">
            <a:xfrm>
              <a:off x="3552440" y="1844824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Agrupar 2"/>
          <p:cNvGrpSpPr/>
          <p:nvPr/>
        </p:nvGrpSpPr>
        <p:grpSpPr>
          <a:xfrm>
            <a:off x="3271292" y="1331194"/>
            <a:ext cx="936104" cy="585638"/>
            <a:chOff x="3443591" y="1835250"/>
            <a:chExt cx="936104" cy="585638"/>
          </a:xfrm>
        </p:grpSpPr>
        <p:sp>
          <p:nvSpPr>
            <p:cNvPr id="30" name="CuadroTexto 29"/>
            <p:cNvSpPr txBox="1"/>
            <p:nvPr/>
          </p:nvSpPr>
          <p:spPr>
            <a:xfrm>
              <a:off x="3443591" y="1835250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DCEP</a:t>
              </a:r>
            </a:p>
          </p:txBody>
        </p:sp>
        <p:cxnSp>
          <p:nvCxnSpPr>
            <p:cNvPr id="31" name="Conector recto de flecha 30"/>
            <p:cNvCxnSpPr/>
            <p:nvPr/>
          </p:nvCxnSpPr>
          <p:spPr bwMode="auto">
            <a:xfrm>
              <a:off x="3663894" y="2060848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Agrupar 3"/>
          <p:cNvGrpSpPr/>
          <p:nvPr/>
        </p:nvGrpSpPr>
        <p:grpSpPr>
          <a:xfrm>
            <a:off x="3415308" y="1484784"/>
            <a:ext cx="936104" cy="576064"/>
            <a:chOff x="3703340" y="784449"/>
            <a:chExt cx="936104" cy="576064"/>
          </a:xfrm>
        </p:grpSpPr>
        <p:sp>
          <p:nvSpPr>
            <p:cNvPr id="32" name="CuadroTexto 31"/>
            <p:cNvSpPr txBox="1"/>
            <p:nvPr/>
          </p:nvSpPr>
          <p:spPr>
            <a:xfrm>
              <a:off x="3703340" y="784449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CC223</a:t>
              </a:r>
            </a:p>
          </p:txBody>
        </p:sp>
        <p:cxnSp>
          <p:nvCxnSpPr>
            <p:cNvPr id="33" name="Conector recto de flecha 32"/>
            <p:cNvCxnSpPr/>
            <p:nvPr/>
          </p:nvCxnSpPr>
          <p:spPr bwMode="auto">
            <a:xfrm>
              <a:off x="3951926" y="1000473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Agrupar 4"/>
          <p:cNvGrpSpPr/>
          <p:nvPr/>
        </p:nvGrpSpPr>
        <p:grpSpPr>
          <a:xfrm>
            <a:off x="4999484" y="1196752"/>
            <a:ext cx="936104" cy="667817"/>
            <a:chOff x="5935588" y="1412776"/>
            <a:chExt cx="936104" cy="667817"/>
          </a:xfrm>
        </p:grpSpPr>
        <p:sp>
          <p:nvSpPr>
            <p:cNvPr id="34" name="CuadroTexto 33"/>
            <p:cNvSpPr txBox="1"/>
            <p:nvPr/>
          </p:nvSpPr>
          <p:spPr>
            <a:xfrm>
              <a:off x="5935588" y="1412776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LGH447</a:t>
              </a:r>
            </a:p>
          </p:txBody>
        </p:sp>
        <p:cxnSp>
          <p:nvCxnSpPr>
            <p:cNvPr id="35" name="Conector recto de flecha 34"/>
            <p:cNvCxnSpPr/>
            <p:nvPr/>
          </p:nvCxnSpPr>
          <p:spPr bwMode="auto">
            <a:xfrm>
              <a:off x="6400198" y="1720553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Agrupar 7"/>
          <p:cNvGrpSpPr/>
          <p:nvPr/>
        </p:nvGrpSpPr>
        <p:grpSpPr>
          <a:xfrm>
            <a:off x="5143500" y="836712"/>
            <a:ext cx="1728192" cy="667817"/>
            <a:chOff x="6223621" y="836712"/>
            <a:chExt cx="1728192" cy="667817"/>
          </a:xfrm>
        </p:grpSpPr>
        <p:sp>
          <p:nvSpPr>
            <p:cNvPr id="36" name="CuadroTexto 35"/>
            <p:cNvSpPr txBox="1"/>
            <p:nvPr/>
          </p:nvSpPr>
          <p:spPr>
            <a:xfrm>
              <a:off x="6223621" y="836712"/>
              <a:ext cx="1728192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Benda </a:t>
              </a:r>
              <a:r>
                <a:rPr lang="en-US" sz="1100" dirty="0" err="1"/>
                <a:t>Bort-Dex</a:t>
              </a:r>
              <a:endParaRPr lang="en-US" sz="1100" dirty="0"/>
            </a:p>
          </p:txBody>
        </p:sp>
        <p:cxnSp>
          <p:nvCxnSpPr>
            <p:cNvPr id="37" name="Conector recto de flecha 36"/>
            <p:cNvCxnSpPr/>
            <p:nvPr/>
          </p:nvCxnSpPr>
          <p:spPr bwMode="auto">
            <a:xfrm>
              <a:off x="7120278" y="1144489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Agrupar 9"/>
          <p:cNvGrpSpPr/>
          <p:nvPr/>
        </p:nvGrpSpPr>
        <p:grpSpPr>
          <a:xfrm>
            <a:off x="6151612" y="1052736"/>
            <a:ext cx="864096" cy="667817"/>
            <a:chOff x="7447762" y="1196752"/>
            <a:chExt cx="864096" cy="667817"/>
          </a:xfrm>
        </p:grpSpPr>
        <p:sp>
          <p:nvSpPr>
            <p:cNvPr id="38" name="CuadroTexto 37"/>
            <p:cNvSpPr txBox="1"/>
            <p:nvPr/>
          </p:nvSpPr>
          <p:spPr>
            <a:xfrm>
              <a:off x="7447762" y="1196752"/>
              <a:ext cx="864096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VBCMP</a:t>
              </a:r>
            </a:p>
          </p:txBody>
        </p:sp>
        <p:cxnSp>
          <p:nvCxnSpPr>
            <p:cNvPr id="39" name="Conector recto de flecha 38"/>
            <p:cNvCxnSpPr/>
            <p:nvPr/>
          </p:nvCxnSpPr>
          <p:spPr bwMode="auto">
            <a:xfrm>
              <a:off x="7840358" y="1504529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" name="Rectángulo 5"/>
          <p:cNvSpPr/>
          <p:nvPr/>
        </p:nvSpPr>
        <p:spPr bwMode="auto">
          <a:xfrm>
            <a:off x="6587965" y="1513368"/>
            <a:ext cx="3164048" cy="2399961"/>
          </a:xfrm>
          <a:prstGeom prst="rect">
            <a:avLst/>
          </a:prstGeom>
          <a:solidFill>
            <a:srgbClr val="00005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2" rIns="91426" bIns="45712" numCol="1" rtlCol="0" anchor="t" anchorCtr="0" compatLnSpc="1">
            <a:prstTxWarp prst="textNoShape">
              <a:avLst/>
            </a:prstTxWarp>
          </a:bodyPr>
          <a:lstStyle/>
          <a:p>
            <a:pPr defTabSz="914256"/>
            <a:endParaRPr lang="en-US"/>
          </a:p>
        </p:txBody>
      </p:sp>
      <p:cxnSp>
        <p:nvCxnSpPr>
          <p:cNvPr id="15" name="Conector recto 14"/>
          <p:cNvCxnSpPr/>
          <p:nvPr/>
        </p:nvCxnSpPr>
        <p:spPr bwMode="auto">
          <a:xfrm>
            <a:off x="4207396" y="2924944"/>
            <a:ext cx="288032" cy="0"/>
          </a:xfrm>
          <a:prstGeom prst="line">
            <a:avLst/>
          </a:prstGeom>
          <a:noFill/>
          <a:ln w="53975" cap="rnd" cmpd="sng" algn="ctr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  <a:effectLst/>
        </p:spPr>
      </p:cxnSp>
      <p:sp>
        <p:nvSpPr>
          <p:cNvPr id="40" name="CuadroTexto 39"/>
          <p:cNvSpPr txBox="1"/>
          <p:nvPr/>
        </p:nvSpPr>
        <p:spPr>
          <a:xfrm>
            <a:off x="6515956" y="1465040"/>
            <a:ext cx="1579872" cy="307760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1400" dirty="0"/>
              <a:t>LD + </a:t>
            </a:r>
            <a:r>
              <a:rPr lang="en-US" sz="1400" dirty="0" err="1"/>
              <a:t>Pembr</a:t>
            </a:r>
            <a:r>
              <a:rPr lang="en-US" sz="1400" dirty="0"/>
              <a:t>.</a:t>
            </a:r>
          </a:p>
        </p:txBody>
      </p:sp>
      <p:cxnSp>
        <p:nvCxnSpPr>
          <p:cNvPr id="41" name="Conector recto de flecha 40"/>
          <p:cNvCxnSpPr/>
          <p:nvPr/>
        </p:nvCxnSpPr>
        <p:spPr bwMode="auto">
          <a:xfrm>
            <a:off x="6731980" y="1556792"/>
            <a:ext cx="0" cy="36004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Slide Number Placeholder 1"/>
          <p:cNvSpPr txBox="1">
            <a:spLocks/>
          </p:cNvSpPr>
          <p:nvPr/>
        </p:nvSpPr>
        <p:spPr bwMode="auto">
          <a:xfrm>
            <a:off x="32458" y="6587018"/>
            <a:ext cx="2806786" cy="2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San Miguel JF, ASH 2015 </a:t>
            </a: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Abst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505</a:t>
            </a:r>
            <a:endParaRPr lang="en-US" altLang="en-US" sz="1200" b="1" i="1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Gráfico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349015"/>
              </p:ext>
            </p:extLst>
          </p:nvPr>
        </p:nvGraphicFramePr>
        <p:xfrm>
          <a:off x="2575165" y="953905"/>
          <a:ext cx="7128792" cy="319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4948" y="125760"/>
            <a:ext cx="10009112" cy="566936"/>
          </a:xfrm>
          <a:prstGeom prst="rect">
            <a:avLst/>
          </a:prstGeom>
        </p:spPr>
        <p:txBody>
          <a:bodyPr lIns="0" tIns="0" rIns="0" bIns="0" anchor="t"/>
          <a:lstStyle/>
          <a:p>
            <a:pPr eaLnBrk="1" hangingPunct="1"/>
            <a:r>
              <a:rPr lang="en-US" sz="3600" b="1" dirty="0">
                <a:latin typeface="Arial" charset="0"/>
                <a:cs typeface="Arial" charset="0"/>
              </a:rPr>
              <a:t>Check Point inhibitors: </a:t>
            </a:r>
            <a:r>
              <a:rPr lang="en-US" sz="3600" b="1" dirty="0" err="1">
                <a:latin typeface="Arial" charset="0"/>
                <a:cs typeface="Arial" charset="0"/>
              </a:rPr>
              <a:t>Pembrolizumab</a:t>
            </a:r>
            <a:r>
              <a:rPr lang="en-US" sz="3600" b="1" dirty="0">
                <a:latin typeface="Arial" charset="0"/>
                <a:cs typeface="Arial" charset="0"/>
              </a:rPr>
              <a:t> + LD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6004" y="755705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12" name="Agrupar 11"/>
          <p:cNvGrpSpPr/>
          <p:nvPr/>
        </p:nvGrpSpPr>
        <p:grpSpPr>
          <a:xfrm>
            <a:off x="2335191" y="719134"/>
            <a:ext cx="1368152" cy="621634"/>
            <a:chOff x="2335191" y="791142"/>
            <a:chExt cx="1368152" cy="621634"/>
          </a:xfrm>
        </p:grpSpPr>
        <p:sp>
          <p:nvSpPr>
            <p:cNvPr id="7" name="CuadroTexto 6"/>
            <p:cNvSpPr txBox="1"/>
            <p:nvPr/>
          </p:nvSpPr>
          <p:spPr>
            <a:xfrm>
              <a:off x="2335191" y="791142"/>
              <a:ext cx="1368152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 err="1"/>
                <a:t>Panob</a:t>
              </a:r>
              <a:r>
                <a:rPr lang="en-US" sz="1100" dirty="0"/>
                <a:t> + </a:t>
              </a:r>
              <a:r>
                <a:rPr lang="en-US" sz="1100" dirty="0" err="1"/>
                <a:t>Bort</a:t>
              </a:r>
              <a:endParaRPr lang="en-US" sz="1100" dirty="0"/>
            </a:p>
          </p:txBody>
        </p:sp>
        <p:cxnSp>
          <p:nvCxnSpPr>
            <p:cNvPr id="14" name="Conector recto de flecha 13"/>
            <p:cNvCxnSpPr/>
            <p:nvPr/>
          </p:nvCxnSpPr>
          <p:spPr bwMode="auto">
            <a:xfrm>
              <a:off x="2983260" y="1052736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Agrupar 10"/>
          <p:cNvGrpSpPr/>
          <p:nvPr/>
        </p:nvGrpSpPr>
        <p:grpSpPr>
          <a:xfrm>
            <a:off x="2623220" y="1556792"/>
            <a:ext cx="1224136" cy="648072"/>
            <a:chOff x="2623220" y="980728"/>
            <a:chExt cx="1224136" cy="648072"/>
          </a:xfrm>
        </p:grpSpPr>
        <p:sp>
          <p:nvSpPr>
            <p:cNvPr id="25" name="CuadroTexto 24"/>
            <p:cNvSpPr txBox="1"/>
            <p:nvPr/>
          </p:nvSpPr>
          <p:spPr>
            <a:xfrm>
              <a:off x="2623220" y="980728"/>
              <a:ext cx="1224136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 err="1" smtClean="0"/>
                <a:t>Pom</a:t>
              </a:r>
              <a:r>
                <a:rPr lang="en-US" sz="1100" dirty="0" smtClean="0"/>
                <a:t>-D</a:t>
              </a:r>
              <a:endParaRPr lang="en-US" sz="1100" dirty="0"/>
            </a:p>
          </p:txBody>
        </p:sp>
        <p:cxnSp>
          <p:nvCxnSpPr>
            <p:cNvPr id="26" name="Conector recto de flecha 25"/>
            <p:cNvCxnSpPr/>
            <p:nvPr/>
          </p:nvCxnSpPr>
          <p:spPr bwMode="auto">
            <a:xfrm>
              <a:off x="3292997" y="1268760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CuadroTexto 26"/>
          <p:cNvSpPr txBox="1"/>
          <p:nvPr/>
        </p:nvSpPr>
        <p:spPr>
          <a:xfrm>
            <a:off x="5353" y="1340776"/>
            <a:ext cx="2329836" cy="225752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49 years. </a:t>
            </a:r>
            <a:r>
              <a:rPr lang="en-US" sz="1400" dirty="0" smtClean="0"/>
              <a:t>Male</a:t>
            </a:r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 smtClean="0"/>
              <a:t>Diagnosed in 2010 of MM </a:t>
            </a:r>
            <a:r>
              <a:rPr lang="en-US" sz="1400" dirty="0" err="1" smtClean="0"/>
              <a:t>IgG</a:t>
            </a:r>
            <a:r>
              <a:rPr lang="en-US" sz="1400" dirty="0" smtClean="0"/>
              <a:t> kappa</a:t>
            </a:r>
            <a:endParaRPr lang="en-US" sz="1400" dirty="0"/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 smtClean="0"/>
              <a:t>Initial </a:t>
            </a:r>
            <a:r>
              <a:rPr lang="en-US" sz="1400" dirty="0" err="1" smtClean="0"/>
              <a:t>Tx</a:t>
            </a:r>
            <a:endParaRPr lang="en-US" sz="1400" dirty="0"/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BD + </a:t>
            </a:r>
            <a:r>
              <a:rPr lang="en-US" sz="1400" dirty="0" err="1"/>
              <a:t>Caelyx</a:t>
            </a:r>
            <a:r>
              <a:rPr lang="en-US" sz="1400" dirty="0"/>
              <a:t> MR</a:t>
            </a:r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 ASCT </a:t>
            </a:r>
            <a:r>
              <a:rPr lang="en-US" sz="1400" dirty="0" err="1"/>
              <a:t>Refr</a:t>
            </a:r>
            <a:endParaRPr lang="en-US" sz="1400" dirty="0"/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400" dirty="0"/>
              <a:t> LD </a:t>
            </a:r>
            <a:r>
              <a:rPr lang="en-US" sz="1400" dirty="0" err="1"/>
              <a:t>Refr</a:t>
            </a:r>
            <a:endParaRPr lang="en-US" sz="1400" dirty="0"/>
          </a:p>
        </p:txBody>
      </p:sp>
      <p:grpSp>
        <p:nvGrpSpPr>
          <p:cNvPr id="2" name="Agrupar 1"/>
          <p:cNvGrpSpPr/>
          <p:nvPr/>
        </p:nvGrpSpPr>
        <p:grpSpPr>
          <a:xfrm>
            <a:off x="2983260" y="980728"/>
            <a:ext cx="936104" cy="569370"/>
            <a:chOff x="3087830" y="1635494"/>
            <a:chExt cx="936104" cy="569370"/>
          </a:xfrm>
        </p:grpSpPr>
        <p:sp>
          <p:nvSpPr>
            <p:cNvPr id="28" name="CuadroTexto 27"/>
            <p:cNvSpPr txBox="1"/>
            <p:nvPr/>
          </p:nvSpPr>
          <p:spPr>
            <a:xfrm>
              <a:off x="3087830" y="1635494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VBAD</a:t>
              </a:r>
            </a:p>
          </p:txBody>
        </p:sp>
        <p:cxnSp>
          <p:nvCxnSpPr>
            <p:cNvPr id="29" name="Conector recto de flecha 28"/>
            <p:cNvCxnSpPr/>
            <p:nvPr/>
          </p:nvCxnSpPr>
          <p:spPr bwMode="auto">
            <a:xfrm>
              <a:off x="3552440" y="1844824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Agrupar 2"/>
          <p:cNvGrpSpPr/>
          <p:nvPr/>
        </p:nvGrpSpPr>
        <p:grpSpPr>
          <a:xfrm>
            <a:off x="3271292" y="1331194"/>
            <a:ext cx="936104" cy="585638"/>
            <a:chOff x="3443591" y="1835250"/>
            <a:chExt cx="936104" cy="585638"/>
          </a:xfrm>
        </p:grpSpPr>
        <p:sp>
          <p:nvSpPr>
            <p:cNvPr id="30" name="CuadroTexto 29"/>
            <p:cNvSpPr txBox="1"/>
            <p:nvPr/>
          </p:nvSpPr>
          <p:spPr>
            <a:xfrm>
              <a:off x="3443591" y="1835250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DCEP</a:t>
              </a:r>
            </a:p>
          </p:txBody>
        </p:sp>
        <p:cxnSp>
          <p:nvCxnSpPr>
            <p:cNvPr id="31" name="Conector recto de flecha 30"/>
            <p:cNvCxnSpPr/>
            <p:nvPr/>
          </p:nvCxnSpPr>
          <p:spPr bwMode="auto">
            <a:xfrm>
              <a:off x="3663894" y="2060848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Agrupar 3"/>
          <p:cNvGrpSpPr/>
          <p:nvPr/>
        </p:nvGrpSpPr>
        <p:grpSpPr>
          <a:xfrm>
            <a:off x="3415308" y="1484784"/>
            <a:ext cx="936104" cy="576064"/>
            <a:chOff x="3703340" y="784449"/>
            <a:chExt cx="936104" cy="576064"/>
          </a:xfrm>
        </p:grpSpPr>
        <p:sp>
          <p:nvSpPr>
            <p:cNvPr id="32" name="CuadroTexto 31"/>
            <p:cNvSpPr txBox="1"/>
            <p:nvPr/>
          </p:nvSpPr>
          <p:spPr>
            <a:xfrm>
              <a:off x="3703340" y="784449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CC223</a:t>
              </a:r>
            </a:p>
          </p:txBody>
        </p:sp>
        <p:cxnSp>
          <p:nvCxnSpPr>
            <p:cNvPr id="33" name="Conector recto de flecha 32"/>
            <p:cNvCxnSpPr/>
            <p:nvPr/>
          </p:nvCxnSpPr>
          <p:spPr bwMode="auto">
            <a:xfrm>
              <a:off x="3951926" y="1000473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Agrupar 4"/>
          <p:cNvGrpSpPr/>
          <p:nvPr/>
        </p:nvGrpSpPr>
        <p:grpSpPr>
          <a:xfrm>
            <a:off x="4999484" y="1196752"/>
            <a:ext cx="936104" cy="667817"/>
            <a:chOff x="5935588" y="1412776"/>
            <a:chExt cx="936104" cy="667817"/>
          </a:xfrm>
        </p:grpSpPr>
        <p:sp>
          <p:nvSpPr>
            <p:cNvPr id="34" name="CuadroTexto 33"/>
            <p:cNvSpPr txBox="1"/>
            <p:nvPr/>
          </p:nvSpPr>
          <p:spPr>
            <a:xfrm>
              <a:off x="5935588" y="1412776"/>
              <a:ext cx="936104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LGH447</a:t>
              </a:r>
            </a:p>
          </p:txBody>
        </p:sp>
        <p:cxnSp>
          <p:nvCxnSpPr>
            <p:cNvPr id="35" name="Conector recto de flecha 34"/>
            <p:cNvCxnSpPr/>
            <p:nvPr/>
          </p:nvCxnSpPr>
          <p:spPr bwMode="auto">
            <a:xfrm>
              <a:off x="6400198" y="1720553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Agrupar 7"/>
          <p:cNvGrpSpPr/>
          <p:nvPr/>
        </p:nvGrpSpPr>
        <p:grpSpPr>
          <a:xfrm>
            <a:off x="5143500" y="836712"/>
            <a:ext cx="1728192" cy="667817"/>
            <a:chOff x="6223621" y="836712"/>
            <a:chExt cx="1728192" cy="667817"/>
          </a:xfrm>
        </p:grpSpPr>
        <p:sp>
          <p:nvSpPr>
            <p:cNvPr id="36" name="CuadroTexto 35"/>
            <p:cNvSpPr txBox="1"/>
            <p:nvPr/>
          </p:nvSpPr>
          <p:spPr>
            <a:xfrm>
              <a:off x="6223621" y="836712"/>
              <a:ext cx="1728192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Benda </a:t>
              </a:r>
              <a:r>
                <a:rPr lang="en-US" sz="1100" dirty="0" err="1"/>
                <a:t>Bort-Dex</a:t>
              </a:r>
              <a:endParaRPr lang="en-US" sz="1100" dirty="0"/>
            </a:p>
          </p:txBody>
        </p:sp>
        <p:cxnSp>
          <p:nvCxnSpPr>
            <p:cNvPr id="37" name="Conector recto de flecha 36"/>
            <p:cNvCxnSpPr/>
            <p:nvPr/>
          </p:nvCxnSpPr>
          <p:spPr bwMode="auto">
            <a:xfrm>
              <a:off x="7120278" y="1144489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Agrupar 9"/>
          <p:cNvGrpSpPr/>
          <p:nvPr/>
        </p:nvGrpSpPr>
        <p:grpSpPr>
          <a:xfrm>
            <a:off x="6151612" y="1052736"/>
            <a:ext cx="864096" cy="667817"/>
            <a:chOff x="7447762" y="1196752"/>
            <a:chExt cx="864096" cy="667817"/>
          </a:xfrm>
        </p:grpSpPr>
        <p:sp>
          <p:nvSpPr>
            <p:cNvPr id="38" name="CuadroTexto 37"/>
            <p:cNvSpPr txBox="1"/>
            <p:nvPr/>
          </p:nvSpPr>
          <p:spPr>
            <a:xfrm>
              <a:off x="7447762" y="1196752"/>
              <a:ext cx="864096" cy="261594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100" dirty="0"/>
                <a:t>VBCMP</a:t>
              </a:r>
            </a:p>
          </p:txBody>
        </p:sp>
        <p:cxnSp>
          <p:nvCxnSpPr>
            <p:cNvPr id="39" name="Conector recto de flecha 38"/>
            <p:cNvCxnSpPr/>
            <p:nvPr/>
          </p:nvCxnSpPr>
          <p:spPr bwMode="auto">
            <a:xfrm>
              <a:off x="7840358" y="1504529"/>
              <a:ext cx="0" cy="3600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5" name="Conector recto 14"/>
          <p:cNvCxnSpPr/>
          <p:nvPr/>
        </p:nvCxnSpPr>
        <p:spPr bwMode="auto">
          <a:xfrm>
            <a:off x="4207396" y="2924944"/>
            <a:ext cx="288032" cy="0"/>
          </a:xfrm>
          <a:prstGeom prst="line">
            <a:avLst/>
          </a:prstGeom>
          <a:noFill/>
          <a:ln w="53975" cap="rnd" cmpd="sng" algn="ctr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  <a:effectLst/>
        </p:spPr>
      </p:cxnSp>
      <p:sp>
        <p:nvSpPr>
          <p:cNvPr id="40" name="CuadroTexto 39"/>
          <p:cNvSpPr txBox="1"/>
          <p:nvPr/>
        </p:nvSpPr>
        <p:spPr>
          <a:xfrm>
            <a:off x="6515956" y="1465040"/>
            <a:ext cx="1579872" cy="307760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1400" dirty="0"/>
              <a:t>LD + </a:t>
            </a:r>
            <a:r>
              <a:rPr lang="en-US" sz="1400" dirty="0" err="1"/>
              <a:t>Pembr</a:t>
            </a:r>
            <a:r>
              <a:rPr lang="en-US" sz="1400" dirty="0"/>
              <a:t>.</a:t>
            </a:r>
          </a:p>
        </p:txBody>
      </p:sp>
      <p:cxnSp>
        <p:nvCxnSpPr>
          <p:cNvPr id="41" name="Conector recto de flecha 40"/>
          <p:cNvCxnSpPr/>
          <p:nvPr/>
        </p:nvCxnSpPr>
        <p:spPr bwMode="auto">
          <a:xfrm>
            <a:off x="6731980" y="1556792"/>
            <a:ext cx="0" cy="36004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CuadroTexto 41"/>
          <p:cNvSpPr txBox="1"/>
          <p:nvPr/>
        </p:nvSpPr>
        <p:spPr>
          <a:xfrm>
            <a:off x="1039044" y="4365104"/>
            <a:ext cx="8208912" cy="224675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Immunotherapy is one of the most promising strategies in cancer</a:t>
            </a:r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Passive: </a:t>
            </a:r>
            <a:r>
              <a:rPr lang="en-US" sz="1600" dirty="0" err="1" smtClean="0"/>
              <a:t>MoAb</a:t>
            </a:r>
            <a:r>
              <a:rPr lang="en-US" sz="1600" dirty="0" smtClean="0"/>
              <a:t>, </a:t>
            </a:r>
            <a:r>
              <a:rPr lang="en-US" sz="1600" dirty="0" err="1" smtClean="0"/>
              <a:t>BiTE</a:t>
            </a:r>
            <a:r>
              <a:rPr lang="en-US" sz="1600" smtClean="0"/>
              <a:t>, ADC, CAR-T </a:t>
            </a:r>
            <a:r>
              <a:rPr lang="en-US" sz="1600" dirty="0" smtClean="0"/>
              <a:t>cells</a:t>
            </a:r>
          </a:p>
          <a:p>
            <a:pPr marL="742830" lvl="1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Active: anti-SLAMF7 </a:t>
            </a:r>
            <a:r>
              <a:rPr lang="en-US" sz="1600" dirty="0" err="1" smtClean="0"/>
              <a:t>MoAb</a:t>
            </a:r>
            <a:r>
              <a:rPr lang="en-US" sz="1600" dirty="0" smtClean="0"/>
              <a:t>, Check Point Inhibitors</a:t>
            </a:r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Need for including patients in clinical trials</a:t>
            </a:r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Personalized therapy: Who will / will not respond to which agent?</a:t>
            </a:r>
          </a:p>
          <a:p>
            <a:pPr marL="285702" indent="-285702" algn="l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Novel methods of evaluating the activity of these novel agents are required.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28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15715" name="47 CuadroTexto"/>
          <p:cNvSpPr txBox="1">
            <a:spLocks noChangeArrowheads="1"/>
          </p:cNvSpPr>
          <p:nvPr/>
        </p:nvSpPr>
        <p:spPr bwMode="auto">
          <a:xfrm>
            <a:off x="606426" y="115888"/>
            <a:ext cx="907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3600">
                <a:solidFill>
                  <a:srgbClr val="FFFF00"/>
                </a:solidFill>
              </a:rPr>
              <a:t>Acknowledgments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895028" y="2420890"/>
            <a:ext cx="3014663" cy="33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i="1" u="sng" dirty="0" err="1">
                <a:solidFill>
                  <a:srgbClr val="FFFFFF"/>
                </a:solidFill>
              </a:rPr>
              <a:t>Laboratory</a:t>
            </a:r>
            <a:r>
              <a:rPr lang="es-ES_tradnl" sz="1400" i="1" u="sng" dirty="0">
                <a:solidFill>
                  <a:srgbClr val="FFFFFF"/>
                </a:solidFill>
              </a:rPr>
              <a:t> </a:t>
            </a:r>
            <a:r>
              <a:rPr lang="es-ES_tradnl" sz="1400" i="1" u="sng" dirty="0" smtClean="0">
                <a:solidFill>
                  <a:srgbClr val="FFFFFF"/>
                </a:solidFill>
              </a:rPr>
              <a:t>12</a:t>
            </a:r>
            <a:endParaRPr lang="es-ES_tradnl" sz="700" i="1" u="sng" dirty="0" smtClean="0">
              <a:solidFill>
                <a:srgbClr val="FFFFFF"/>
              </a:solidFill>
            </a:endParaRP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	Enrique M. Ocio 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</a:pPr>
            <a:r>
              <a:rPr lang="es-ES_tradnl" sz="1400" dirty="0">
                <a:solidFill>
                  <a:srgbClr val="FFFFFF"/>
                </a:solidFill>
              </a:rPr>
              <a:t>	Mercedes </a:t>
            </a:r>
            <a:r>
              <a:rPr lang="es-ES_tradnl" sz="1400" dirty="0" err="1">
                <a:solidFill>
                  <a:srgbClr val="FFFFFF"/>
                </a:solidFill>
              </a:rPr>
              <a:t>Garayoa</a:t>
            </a:r>
            <a:endParaRPr lang="es-ES_tradnl" sz="1400" dirty="0">
              <a:solidFill>
                <a:srgbClr val="FFFFFF"/>
              </a:solidFill>
            </a:endParaRP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 smtClean="0">
                <a:solidFill>
                  <a:srgbClr val="FFFFFF"/>
                </a:solidFill>
              </a:rPr>
              <a:t>	Teresa </a:t>
            </a:r>
            <a:r>
              <a:rPr lang="es-ES_tradnl" sz="1400" dirty="0" err="1">
                <a:solidFill>
                  <a:srgbClr val="FFFFFF"/>
                </a:solidFill>
              </a:rPr>
              <a:t>Paíno</a:t>
            </a:r>
            <a:endParaRPr lang="es-ES_tradnl" sz="1400" dirty="0">
              <a:solidFill>
                <a:srgbClr val="FFFFFF"/>
              </a:solidFill>
            </a:endParaRP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chemeClr val="bg1"/>
                </a:solidFill>
              </a:rPr>
              <a:t>	</a:t>
            </a:r>
            <a:r>
              <a:rPr lang="es-ES_tradnl" sz="1400" dirty="0" smtClean="0">
                <a:solidFill>
                  <a:schemeClr val="bg1"/>
                </a:solidFill>
              </a:rPr>
              <a:t>Ana Alicia López Iglesias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</a:pPr>
            <a:r>
              <a:rPr lang="es-ES_tradnl" sz="1400" dirty="0" smtClean="0">
                <a:solidFill>
                  <a:schemeClr val="bg1"/>
                </a:solidFill>
              </a:rPr>
              <a:t>	</a:t>
            </a:r>
            <a:r>
              <a:rPr lang="es-ES_tradnl" sz="1400" dirty="0">
                <a:solidFill>
                  <a:schemeClr val="bg1"/>
                </a:solidFill>
              </a:rPr>
              <a:t>Susana Hernández García	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</a:pPr>
            <a:r>
              <a:rPr lang="es-ES_tradnl" sz="1400" dirty="0" smtClean="0">
                <a:solidFill>
                  <a:schemeClr val="bg1"/>
                </a:solidFill>
              </a:rPr>
              <a:t>	Macarena Algarín</a:t>
            </a:r>
            <a:endParaRPr lang="es-ES_tradnl" sz="1400" dirty="0">
              <a:solidFill>
                <a:schemeClr val="bg1"/>
              </a:solidFill>
            </a:endParaRP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</a:pPr>
            <a:r>
              <a:rPr lang="es-ES_tradnl" sz="1400" dirty="0" smtClean="0">
                <a:solidFill>
                  <a:srgbClr val="FFFFFF"/>
                </a:solidFill>
              </a:rPr>
              <a:t>	</a:t>
            </a:r>
            <a:r>
              <a:rPr lang="es-ES_tradnl" sz="1400" dirty="0">
                <a:solidFill>
                  <a:srgbClr val="FFFFFF"/>
                </a:solidFill>
              </a:rPr>
              <a:t>Laura San Segundo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 smtClean="0">
                <a:solidFill>
                  <a:srgbClr val="FFFFFF"/>
                </a:solidFill>
              </a:rPr>
              <a:t>	Montserrat Martín 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 smtClean="0">
                <a:solidFill>
                  <a:srgbClr val="FFFFFF"/>
                </a:solidFill>
              </a:rPr>
              <a:t>	Lorena González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66989" y="838223"/>
            <a:ext cx="2663825" cy="1373188"/>
            <a:chOff x="805" y="255"/>
            <a:chExt cx="1678" cy="865"/>
          </a:xfrm>
        </p:grpSpPr>
        <p:sp>
          <p:nvSpPr>
            <p:cNvPr id="2178054" name="Text Box 6"/>
            <p:cNvSpPr txBox="1">
              <a:spLocks noChangeAspect="1" noChangeArrowheads="1"/>
            </p:cNvSpPr>
            <p:nvPr/>
          </p:nvSpPr>
          <p:spPr bwMode="auto">
            <a:xfrm>
              <a:off x="805" y="907"/>
              <a:ext cx="167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>
                  <a:solidFill>
                    <a:srgbClr val="FFFF00"/>
                  </a:solidFill>
                </a:rPr>
                <a:t>Cancer</a:t>
              </a:r>
              <a:r>
                <a:rPr lang="es-ES_tradnl" sz="1600" dirty="0">
                  <a:solidFill>
                    <a:srgbClr val="FFFF00"/>
                  </a:solidFill>
                </a:rPr>
                <a:t> </a:t>
              </a:r>
              <a:r>
                <a:rPr lang="es-ES_tradnl" sz="1600" dirty="0" err="1">
                  <a:solidFill>
                    <a:srgbClr val="FFFF00"/>
                  </a:solidFill>
                </a:rPr>
                <a:t>Research</a:t>
              </a:r>
              <a:r>
                <a:rPr lang="es-ES_tradnl" sz="1600" dirty="0">
                  <a:solidFill>
                    <a:srgbClr val="FFFF00"/>
                  </a:solidFill>
                </a:rPr>
                <a:t> </a:t>
              </a:r>
              <a:r>
                <a:rPr lang="es-ES_tradnl" sz="1600" dirty="0" err="1">
                  <a:solidFill>
                    <a:srgbClr val="FFFF00"/>
                  </a:solidFill>
                </a:rPr>
                <a:t>Center</a:t>
              </a:r>
              <a:endParaRPr lang="es-ES_tradnl" sz="1600" dirty="0">
                <a:solidFill>
                  <a:srgbClr val="FFFF00"/>
                </a:solidFill>
              </a:endParaRPr>
            </a:p>
          </p:txBody>
        </p:sp>
        <p:pic>
          <p:nvPicPr>
            <p:cNvPr id="115727" name="Picture 7" descr="Logo CI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3" y="255"/>
              <a:ext cx="1161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366076" y="914400"/>
            <a:ext cx="3097212" cy="1327150"/>
            <a:chOff x="4238" y="300"/>
            <a:chExt cx="1951" cy="836"/>
          </a:xfrm>
        </p:grpSpPr>
        <p:sp>
          <p:nvSpPr>
            <p:cNvPr id="2178057" name="Text Box 9"/>
            <p:cNvSpPr txBox="1">
              <a:spLocks noChangeAspect="1" noChangeArrowheads="1"/>
            </p:cNvSpPr>
            <p:nvPr/>
          </p:nvSpPr>
          <p:spPr bwMode="auto">
            <a:xfrm>
              <a:off x="4238" y="924"/>
              <a:ext cx="19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>
                  <a:solidFill>
                    <a:srgbClr val="FFFF00"/>
                  </a:solidFill>
                </a:rPr>
                <a:t>University</a:t>
              </a:r>
              <a:r>
                <a:rPr lang="es-ES_tradnl" sz="1600" dirty="0">
                  <a:solidFill>
                    <a:srgbClr val="FFFF00"/>
                  </a:solidFill>
                </a:rPr>
                <a:t> Hospital</a:t>
              </a:r>
            </a:p>
          </p:txBody>
        </p:sp>
        <p:pic>
          <p:nvPicPr>
            <p:cNvPr id="115725" name="Picture 10" descr="escudo universid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6" y="300"/>
              <a:ext cx="635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20" name="Text Box 12"/>
          <p:cNvSpPr txBox="1">
            <a:spLocks noChangeArrowheads="1"/>
          </p:cNvSpPr>
          <p:nvPr/>
        </p:nvSpPr>
        <p:spPr bwMode="auto">
          <a:xfrm>
            <a:off x="6656392" y="2439072"/>
            <a:ext cx="2807593" cy="20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i="1" u="sng" dirty="0" err="1">
                <a:solidFill>
                  <a:srgbClr val="FFFFFF"/>
                </a:solidFill>
              </a:rPr>
              <a:t>Department</a:t>
            </a:r>
            <a:r>
              <a:rPr lang="es-ES_tradnl" sz="1400" i="1" u="sng" dirty="0">
                <a:solidFill>
                  <a:srgbClr val="FFFFFF"/>
                </a:solidFill>
              </a:rPr>
              <a:t> </a:t>
            </a:r>
            <a:r>
              <a:rPr lang="es-ES_tradnl" sz="1400" i="1" u="sng" dirty="0" err="1">
                <a:solidFill>
                  <a:srgbClr val="FFFFFF"/>
                </a:solidFill>
              </a:rPr>
              <a:t>of</a:t>
            </a:r>
            <a:r>
              <a:rPr lang="es-ES_tradnl" sz="1400" i="1" u="sng" dirty="0">
                <a:solidFill>
                  <a:srgbClr val="FFFFFF"/>
                </a:solidFill>
              </a:rPr>
              <a:t> </a:t>
            </a:r>
            <a:r>
              <a:rPr lang="es-ES_tradnl" sz="1400" i="1" u="sng" dirty="0" err="1" smtClean="0">
                <a:solidFill>
                  <a:srgbClr val="FFFFFF"/>
                </a:solidFill>
              </a:rPr>
              <a:t>Hematology</a:t>
            </a:r>
            <a:endParaRPr lang="es-ES_tradnl" sz="700" dirty="0" smtClean="0">
              <a:solidFill>
                <a:srgbClr val="FFFFFF"/>
              </a:solidFill>
            </a:endParaRP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	</a:t>
            </a:r>
            <a:r>
              <a:rPr lang="es-ES_tradnl" sz="1400" dirty="0" smtClean="0">
                <a:solidFill>
                  <a:srgbClr val="FFFFFF"/>
                </a:solidFill>
              </a:rPr>
              <a:t>Mª Victoria </a:t>
            </a:r>
            <a:r>
              <a:rPr lang="es-ES_tradnl" sz="1400" dirty="0">
                <a:solidFill>
                  <a:srgbClr val="FFFFFF"/>
                </a:solidFill>
              </a:rPr>
              <a:t>Mateos 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	Ramón García-Sanz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	Norma C. </a:t>
            </a:r>
            <a:r>
              <a:rPr lang="es-ES_tradnl" sz="1400" dirty="0" smtClean="0">
                <a:solidFill>
                  <a:srgbClr val="FFFFFF"/>
                </a:solidFill>
              </a:rPr>
              <a:t>Gutiérrez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 smtClean="0">
                <a:solidFill>
                  <a:srgbClr val="FFFFFF"/>
                </a:solidFill>
              </a:rPr>
              <a:t>	Noemí Puig</a:t>
            </a:r>
          </a:p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	</a:t>
            </a:r>
            <a:r>
              <a:rPr lang="es-ES_tradnl" sz="1400" dirty="0" smtClean="0">
                <a:solidFill>
                  <a:srgbClr val="FFFFFF"/>
                </a:solidFill>
              </a:rPr>
              <a:t>Mª Consuelo del Cañizo</a:t>
            </a:r>
            <a:endParaRPr lang="es-ES_tradnl" sz="1400" dirty="0">
              <a:solidFill>
                <a:srgbClr val="FFFFFF"/>
              </a:solidFill>
            </a:endParaRPr>
          </a:p>
        </p:txBody>
      </p:sp>
      <p:sp>
        <p:nvSpPr>
          <p:cNvPr id="2178062" name="Rectangle 14"/>
          <p:cNvSpPr>
            <a:spLocks noChangeArrowheads="1"/>
          </p:cNvSpPr>
          <p:nvPr/>
        </p:nvSpPr>
        <p:spPr bwMode="auto">
          <a:xfrm>
            <a:off x="2216152" y="6337347"/>
            <a:ext cx="5832475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  <a:defRPr/>
            </a:pPr>
            <a:r>
              <a:rPr lang="es-ES_tradnl" i="1">
                <a:solidFill>
                  <a:srgbClr val="FFFF00"/>
                </a:solidFill>
              </a:rPr>
              <a:t>University of Salamanca - Spain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007140" y="4653166"/>
            <a:ext cx="1880793" cy="289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 algn="l"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2"/>
              <a:buNone/>
            </a:pPr>
            <a:r>
              <a:rPr lang="es-ES_tradnl" sz="1400" dirty="0">
                <a:solidFill>
                  <a:srgbClr val="FFFFFF"/>
                </a:solidFill>
              </a:rPr>
              <a:t>Jesús F. San Miguel</a:t>
            </a:r>
          </a:p>
        </p:txBody>
      </p:sp>
    </p:spTree>
    <p:extLst>
      <p:ext uri="{BB962C8B-B14F-4D97-AF65-F5344CB8AC3E}">
        <p14:creationId xmlns:p14="http://schemas.microsoft.com/office/powerpoint/2010/main" val="451770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255068" y="5157192"/>
            <a:ext cx="784887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8138" indent="-338138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0"/>
              <a:buNone/>
            </a:pPr>
            <a:r>
              <a:rPr lang="es-ES_tradnl" sz="2200" i="1" dirty="0"/>
              <a:t>Enrique M. </a:t>
            </a:r>
            <a:r>
              <a:rPr lang="es-ES_tradnl" sz="2200" i="1" dirty="0" smtClean="0"/>
              <a:t>Ocio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University Hospital &amp; Cancer Research Center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University of Salamanca</a:t>
            </a:r>
          </a:p>
          <a:p>
            <a:pPr marL="0" lvl="0" indent="0">
              <a:defRPr/>
            </a:pPr>
            <a:r>
              <a:rPr lang="en-US" sz="2000" i="1" kern="0" dirty="0" smtClean="0">
                <a:solidFill>
                  <a:srgbClr val="B2B2B2"/>
                </a:solidFill>
                <a:latin typeface="Arial"/>
                <a:ea typeface="ＭＳ Ｐゴシック" charset="-128"/>
                <a:cs typeface="Arial"/>
              </a:rPr>
              <a:t>Spain</a:t>
            </a:r>
            <a:endParaRPr lang="en-US" sz="2000" i="1" kern="0" dirty="0">
              <a:solidFill>
                <a:srgbClr val="B2B2B2"/>
              </a:solidFill>
              <a:latin typeface="Arial"/>
              <a:ea typeface="ＭＳ Ｐゴシック" charset="-128"/>
              <a:cs typeface="Arial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rgbClr val="66FFFF"/>
              </a:buClr>
              <a:buFont typeface="Wingdings" charset="0"/>
              <a:buNone/>
            </a:pPr>
            <a:endParaRPr lang="es-ES_tradnl" sz="2200" i="1" dirty="0"/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7088193" y="188930"/>
            <a:ext cx="2592387" cy="1897063"/>
            <a:chOff x="4419" y="119"/>
            <a:chExt cx="1633" cy="1195"/>
          </a:xfrm>
        </p:grpSpPr>
        <p:sp>
          <p:nvSpPr>
            <p:cNvPr id="2312197" name="Text Box 5"/>
            <p:cNvSpPr txBox="1">
              <a:spLocks noChangeArrowheads="1"/>
            </p:cNvSpPr>
            <p:nvPr/>
          </p:nvSpPr>
          <p:spPr bwMode="auto">
            <a:xfrm>
              <a:off x="4419" y="1101"/>
              <a:ext cx="16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>
                  <a:ea typeface="+mn-ea"/>
                  <a:cs typeface="+mn-cs"/>
                </a:rPr>
                <a:t>Cancer</a:t>
              </a:r>
              <a:r>
                <a:rPr lang="es-ES_tradnl" sz="1600" dirty="0">
                  <a:ea typeface="+mn-ea"/>
                  <a:cs typeface="+mn-cs"/>
                </a:rPr>
                <a:t> </a:t>
              </a:r>
              <a:r>
                <a:rPr lang="es-ES_tradnl" sz="1600" dirty="0" err="1">
                  <a:ea typeface="+mn-ea"/>
                  <a:cs typeface="+mn-cs"/>
                </a:rPr>
                <a:t>Research</a:t>
              </a:r>
              <a:r>
                <a:rPr lang="es-ES_tradnl" sz="1600" dirty="0">
                  <a:ea typeface="+mn-ea"/>
                  <a:cs typeface="+mn-cs"/>
                </a:rPr>
                <a:t> Center</a:t>
              </a:r>
            </a:p>
          </p:txBody>
        </p:sp>
        <p:pic>
          <p:nvPicPr>
            <p:cNvPr id="68620" name="Picture 6" descr="Logo CI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" y="119"/>
              <a:ext cx="1575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14" name="Group 14"/>
          <p:cNvGrpSpPr>
            <a:grpSpLocks/>
          </p:cNvGrpSpPr>
          <p:nvPr/>
        </p:nvGrpSpPr>
        <p:grpSpPr bwMode="auto">
          <a:xfrm>
            <a:off x="3703656" y="260350"/>
            <a:ext cx="2808287" cy="2160588"/>
            <a:chOff x="2333" y="164"/>
            <a:chExt cx="1769" cy="1361"/>
          </a:xfrm>
        </p:grpSpPr>
        <p:pic>
          <p:nvPicPr>
            <p:cNvPr id="68615" name="Picture 11" descr="escudo universid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164"/>
              <a:ext cx="889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6" name="Text Box 12"/>
            <p:cNvSpPr txBox="1">
              <a:spLocks noChangeArrowheads="1"/>
            </p:cNvSpPr>
            <p:nvPr/>
          </p:nvSpPr>
          <p:spPr bwMode="auto">
            <a:xfrm>
              <a:off x="2333" y="1162"/>
              <a:ext cx="176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38138" indent="-338138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70000"/>
                </a:spcBef>
                <a:buClr>
                  <a:srgbClr val="66FFFF"/>
                </a:buClr>
                <a:buFont typeface="Wingdings" charset="0"/>
                <a:buNone/>
              </a:pPr>
              <a:r>
                <a:rPr lang="es-ES_tradnl" sz="1600"/>
                <a:t>University of Salamanca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247651" y="404664"/>
            <a:ext cx="3227388" cy="1880920"/>
            <a:chOff x="247650" y="404664"/>
            <a:chExt cx="3227388" cy="1880920"/>
          </a:xfrm>
        </p:grpSpPr>
        <p:sp>
          <p:nvSpPr>
            <p:cNvPr id="2312200" name="Text Box 8"/>
            <p:cNvSpPr txBox="1">
              <a:spLocks noChangeArrowheads="1"/>
            </p:cNvSpPr>
            <p:nvPr/>
          </p:nvSpPr>
          <p:spPr bwMode="auto">
            <a:xfrm>
              <a:off x="247650" y="1700808"/>
              <a:ext cx="322738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_tradnl" sz="1600" dirty="0" err="1" smtClean="0">
                  <a:ea typeface="+mn-ea"/>
                  <a:cs typeface="+mn-cs"/>
                </a:rPr>
                <a:t>Institute</a:t>
              </a:r>
              <a:r>
                <a:rPr lang="es-ES_tradnl" sz="1600" dirty="0" smtClean="0">
                  <a:ea typeface="+mn-ea"/>
                  <a:cs typeface="+mn-cs"/>
                </a:rPr>
                <a:t> of </a:t>
              </a:r>
              <a:r>
                <a:rPr lang="es-ES_tradnl" sz="1600" dirty="0" err="1" smtClean="0">
                  <a:ea typeface="+mn-ea"/>
                  <a:cs typeface="+mn-cs"/>
                </a:rPr>
                <a:t>Biomedical</a:t>
              </a:r>
              <a:r>
                <a:rPr lang="es-ES_tradnl" sz="1600" dirty="0" smtClean="0">
                  <a:ea typeface="+mn-ea"/>
                  <a:cs typeface="+mn-cs"/>
                </a:rPr>
                <a:t> </a:t>
              </a:r>
              <a:r>
                <a:rPr lang="es-ES_tradnl" sz="1600" dirty="0" err="1" smtClean="0">
                  <a:ea typeface="+mn-ea"/>
                  <a:cs typeface="+mn-cs"/>
                </a:rPr>
                <a:t>Research</a:t>
              </a:r>
              <a:r>
                <a:rPr lang="es-ES_tradnl" sz="1600" dirty="0" smtClean="0">
                  <a:ea typeface="+mn-ea"/>
                  <a:cs typeface="+mn-cs"/>
                </a:rPr>
                <a:t> of Salamanca </a:t>
              </a:r>
              <a:endParaRPr lang="es-ES_tradnl" sz="1600" dirty="0">
                <a:ea typeface="+mn-ea"/>
                <a:cs typeface="+mn-cs"/>
              </a:endParaRPr>
            </a:p>
          </p:txBody>
        </p:sp>
        <p:pic>
          <p:nvPicPr>
            <p:cNvPr id="14" name="Imagen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35" y="404664"/>
              <a:ext cx="1828800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3068960"/>
            <a:ext cx="1028700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s-ES" sz="4400" smtClean="0">
                <a:solidFill>
                  <a:srgbClr val="FFFF00"/>
                </a:solidFill>
              </a:rPr>
              <a:t>Inmunoterapia aplicada al MM</a:t>
            </a:r>
            <a:endParaRPr lang="es-E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40966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Immune-</a:t>
            </a:r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herapies under investigation </a:t>
            </a:r>
            <a:r>
              <a:rPr lang="en-US" sz="3200" smtClean="0">
                <a:solidFill>
                  <a:srgbClr val="FFFF00"/>
                </a:solidFill>
              </a:rPr>
              <a:t>in Cancer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9" name="Rectangle 7"/>
          <p:cNvSpPr/>
          <p:nvPr/>
        </p:nvSpPr>
        <p:spPr bwMode="auto">
          <a:xfrm>
            <a:off x="173488" y="1285875"/>
            <a:ext cx="9909914" cy="369332"/>
          </a:xfrm>
          <a:prstGeom prst="rect">
            <a:avLst/>
          </a:prstGeom>
          <a:solidFill>
            <a:srgbClr val="AACFC9">
              <a:lumMod val="75000"/>
            </a:srgbClr>
          </a:solidFill>
          <a:ln w="12700" cap="flat" cmpd="sng" algn="ctr">
            <a:solidFill>
              <a:srgbClr val="F6BE7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Immunotherapy</a:t>
            </a:r>
            <a:r>
              <a:rPr kumimoji="0" lang="en-US" sz="1800" i="0" u="none" strike="noStrike" kern="0" cap="none" spc="0" normalizeH="0" baseline="3000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1,2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30" name="Straight Connector 11"/>
          <p:cNvCxnSpPr/>
          <p:nvPr/>
        </p:nvCxnSpPr>
        <p:spPr bwMode="auto">
          <a:xfrm>
            <a:off x="5111353" y="1655210"/>
            <a:ext cx="0" cy="440293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1" name="Straight Connector 13"/>
          <p:cNvCxnSpPr/>
          <p:nvPr/>
        </p:nvCxnSpPr>
        <p:spPr bwMode="auto">
          <a:xfrm flipH="1">
            <a:off x="3306793" y="2095500"/>
            <a:ext cx="5056755" cy="0"/>
          </a:xfrm>
          <a:prstGeom prst="line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2" name="Straight Arrow Connector 17"/>
          <p:cNvCxnSpPr/>
          <p:nvPr/>
        </p:nvCxnSpPr>
        <p:spPr bwMode="auto">
          <a:xfrm>
            <a:off x="3312149" y="2095507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3" name="Straight Arrow Connector 18"/>
          <p:cNvCxnSpPr/>
          <p:nvPr/>
        </p:nvCxnSpPr>
        <p:spPr bwMode="auto">
          <a:xfrm flipH="1">
            <a:off x="8358187" y="2095500"/>
            <a:ext cx="5358" cy="362902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4" name="Rectangle 19"/>
          <p:cNvSpPr/>
          <p:nvPr/>
        </p:nvSpPr>
        <p:spPr bwMode="auto">
          <a:xfrm>
            <a:off x="6643690" y="2458403"/>
            <a:ext cx="3439716" cy="600164"/>
          </a:xfrm>
          <a:prstGeom prst="rect">
            <a:avLst/>
          </a:prstGeom>
          <a:solidFill>
            <a:srgbClr val="D1F1EE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Passive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Designed to act on the tumor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35" name="Straight Arrow Connector 21"/>
          <p:cNvCxnSpPr/>
          <p:nvPr/>
        </p:nvCxnSpPr>
        <p:spPr bwMode="auto">
          <a:xfrm>
            <a:off x="7503615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7" name="Straight Arrow Connector 23"/>
          <p:cNvCxnSpPr/>
          <p:nvPr/>
        </p:nvCxnSpPr>
        <p:spPr bwMode="auto">
          <a:xfrm>
            <a:off x="9281080" y="307122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8" name="Rectangle 25"/>
          <p:cNvSpPr/>
          <p:nvPr/>
        </p:nvSpPr>
        <p:spPr bwMode="auto">
          <a:xfrm>
            <a:off x="6643690" y="3466109"/>
            <a:ext cx="1719857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Antitumor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mAbs</a:t>
            </a:r>
          </a:p>
        </p:txBody>
      </p:sp>
      <p:sp>
        <p:nvSpPr>
          <p:cNvPr id="139" name="Rectangle 26"/>
          <p:cNvSpPr/>
          <p:nvPr/>
        </p:nvSpPr>
        <p:spPr bwMode="auto">
          <a:xfrm>
            <a:off x="8477408" y="3466109"/>
            <a:ext cx="1607344" cy="64633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64F59"/>
              </a:solidFill>
              <a:effectLst/>
              <a:uLnTx/>
              <a:uFillTx/>
            </a:endParaRPr>
          </a:p>
        </p:txBody>
      </p:sp>
      <p:sp>
        <p:nvSpPr>
          <p:cNvPr id="140" name="TextBox 29"/>
          <p:cNvSpPr txBox="1"/>
          <p:nvPr/>
        </p:nvSpPr>
        <p:spPr>
          <a:xfrm>
            <a:off x="8672258" y="3604608"/>
            <a:ext cx="117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Adoptive</a:t>
            </a:r>
          </a:p>
        </p:txBody>
      </p:sp>
      <p:cxnSp>
        <p:nvCxnSpPr>
          <p:cNvPr id="141" name="Straight Arrow Connector 35"/>
          <p:cNvCxnSpPr/>
          <p:nvPr/>
        </p:nvCxnSpPr>
        <p:spPr bwMode="auto">
          <a:xfrm>
            <a:off x="7503615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2" name="Straight Arrow Connector 37"/>
          <p:cNvCxnSpPr/>
          <p:nvPr/>
        </p:nvCxnSpPr>
        <p:spPr bwMode="auto">
          <a:xfrm>
            <a:off x="9281080" y="414114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3" name="Rectangle 33"/>
          <p:cNvSpPr/>
          <p:nvPr/>
        </p:nvSpPr>
        <p:spPr bwMode="auto">
          <a:xfrm>
            <a:off x="173489" y="2458402"/>
            <a:ext cx="6266602" cy="600164"/>
          </a:xfrm>
          <a:prstGeom prst="rect">
            <a:avLst/>
          </a:prstGeom>
          <a:solidFill>
            <a:srgbClr val="075868">
              <a:lumMod val="75000"/>
            </a:srgbClr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Active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en-US" sz="150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Designed to act on the immune system itself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44" name="Straight Arrow Connector 39"/>
          <p:cNvCxnSpPr/>
          <p:nvPr/>
        </p:nvCxnSpPr>
        <p:spPr bwMode="auto">
          <a:xfrm>
            <a:off x="3312149" y="3058574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5" name="Straight Arrow Connector 40"/>
          <p:cNvCxnSpPr/>
          <p:nvPr/>
        </p:nvCxnSpPr>
        <p:spPr bwMode="auto">
          <a:xfrm>
            <a:off x="1185095" y="307390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6" name="Rectangle 41"/>
          <p:cNvSpPr/>
          <p:nvPr/>
        </p:nvSpPr>
        <p:spPr bwMode="auto">
          <a:xfrm>
            <a:off x="2305900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Therapeutic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cancer vaccines</a:t>
            </a:r>
          </a:p>
        </p:txBody>
      </p:sp>
      <p:sp>
        <p:nvSpPr>
          <p:cNvPr id="147" name="Rectangle 42"/>
          <p:cNvSpPr/>
          <p:nvPr/>
        </p:nvSpPr>
        <p:spPr bwMode="auto">
          <a:xfrm>
            <a:off x="173492" y="3466109"/>
            <a:ext cx="2023215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I-O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therapies</a:t>
            </a:r>
          </a:p>
        </p:txBody>
      </p:sp>
      <p:sp>
        <p:nvSpPr>
          <p:cNvPr id="148" name="Rectangle 43"/>
          <p:cNvSpPr/>
          <p:nvPr/>
        </p:nvSpPr>
        <p:spPr bwMode="auto">
          <a:xfrm>
            <a:off x="2305905" y="453190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Cell-based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DC-based cancer vaccines</a:t>
            </a:r>
          </a:p>
          <a:p>
            <a:pPr marL="217170" marR="0" lvl="1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27432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Single antigen/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  peptide-based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49" name="Rectangle 44"/>
          <p:cNvSpPr/>
          <p:nvPr/>
        </p:nvSpPr>
        <p:spPr bwMode="auto">
          <a:xfrm>
            <a:off x="173492" y="4531903"/>
            <a:ext cx="2023215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Immune effector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    cell modulators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Checkpoint</a:t>
            </a:r>
          </a:p>
          <a:p>
            <a:pPr marL="5029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Inhibitors</a:t>
            </a:r>
          </a:p>
          <a:p>
            <a:pPr marL="502920" marR="0" lvl="1" indent="-28575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Co-stimulatory agonists</a:t>
            </a:r>
          </a:p>
          <a:p>
            <a:pPr marL="27432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0" name="Straight Arrow Connector 45"/>
          <p:cNvCxnSpPr/>
          <p:nvPr/>
        </p:nvCxnSpPr>
        <p:spPr bwMode="auto">
          <a:xfrm>
            <a:off x="3312149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1" name="Straight Arrow Connector 46"/>
          <p:cNvCxnSpPr/>
          <p:nvPr/>
        </p:nvCxnSpPr>
        <p:spPr bwMode="auto">
          <a:xfrm>
            <a:off x="1185095" y="4143826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2" name="Rectangle 27"/>
          <p:cNvSpPr/>
          <p:nvPr/>
        </p:nvSpPr>
        <p:spPr bwMode="auto">
          <a:xfrm>
            <a:off x="4427596" y="3466109"/>
            <a:ext cx="2012497" cy="646331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53" name="Straight Arrow Connector 31"/>
          <p:cNvCxnSpPr/>
          <p:nvPr/>
        </p:nvCxnSpPr>
        <p:spPr bwMode="auto">
          <a:xfrm>
            <a:off x="5433842" y="4128499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4" name="TextBox 32"/>
          <p:cNvSpPr txBox="1"/>
          <p:nvPr/>
        </p:nvSpPr>
        <p:spPr>
          <a:xfrm>
            <a:off x="4731248" y="3604608"/>
            <a:ext cx="135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AACFC9">
                    <a:lumMod val="10000"/>
                  </a:srgbClr>
                </a:solidFill>
                <a:effectLst/>
                <a:uLnTx/>
                <a:uFillTx/>
              </a:rPr>
              <a:t>Unspecific</a:t>
            </a:r>
          </a:p>
        </p:txBody>
      </p:sp>
      <p:sp>
        <p:nvSpPr>
          <p:cNvPr id="155" name="Rectangle 36"/>
          <p:cNvSpPr/>
          <p:nvPr/>
        </p:nvSpPr>
        <p:spPr bwMode="auto">
          <a:xfrm>
            <a:off x="4427595" y="4534344"/>
            <a:ext cx="2012496" cy="1600438"/>
          </a:xfrm>
          <a:prstGeom prst="rect">
            <a:avLst/>
          </a:prstGeom>
          <a:solidFill>
            <a:srgbClr val="66CCFF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6" name="TextBox 6"/>
          <p:cNvSpPr txBox="1"/>
          <p:nvPr/>
        </p:nvSpPr>
        <p:spPr>
          <a:xfrm>
            <a:off x="4536785" y="4534351"/>
            <a:ext cx="16863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Cytokines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Interleukins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Interferons</a:t>
            </a: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17170" lvl="1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100584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IMiDs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sp>
        <p:nvSpPr>
          <p:cNvPr id="157" name="Rectangle 48"/>
          <p:cNvSpPr/>
          <p:nvPr/>
        </p:nvSpPr>
        <p:spPr bwMode="auto">
          <a:xfrm>
            <a:off x="6643690" y="4534344"/>
            <a:ext cx="1719857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8" name="TextBox 49"/>
          <p:cNvSpPr txBox="1"/>
          <p:nvPr/>
        </p:nvSpPr>
        <p:spPr>
          <a:xfrm>
            <a:off x="6641517" y="4534350"/>
            <a:ext cx="1724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Tumor-directed </a:t>
            </a:r>
            <a:r>
              <a:rPr lang="en-US" sz="1400" dirty="0" err="1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mAbs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AACFC9">
                  <a:lumMod val="10000"/>
                </a:srgbClr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Ab-drug Conjugates (ADC)</a:t>
            </a:r>
          </a:p>
        </p:txBody>
      </p:sp>
      <p:sp>
        <p:nvSpPr>
          <p:cNvPr id="159" name="Rectangle 50"/>
          <p:cNvSpPr/>
          <p:nvPr/>
        </p:nvSpPr>
        <p:spPr bwMode="auto">
          <a:xfrm>
            <a:off x="8477408" y="4534344"/>
            <a:ext cx="1607344" cy="1600438"/>
          </a:xfrm>
          <a:prstGeom prst="rect">
            <a:avLst/>
          </a:prstGeom>
          <a:solidFill>
            <a:srgbClr val="99FFCC"/>
          </a:solidFill>
          <a:ln w="12700" cap="flat" cmpd="sng" algn="ctr">
            <a:solidFill>
              <a:srgbClr val="064F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rgbClr val="AACFC9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0" name="TextBox 51"/>
          <p:cNvSpPr txBox="1"/>
          <p:nvPr/>
        </p:nvSpPr>
        <p:spPr>
          <a:xfrm>
            <a:off x="8477409" y="4534350"/>
            <a:ext cx="1607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Cell therapies</a:t>
            </a:r>
          </a:p>
          <a:p>
            <a:pPr marL="50292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AACFC9">
                    <a:lumMod val="10000"/>
                  </a:srgbClr>
                </a:solidFill>
                <a:latin typeface="Arial"/>
              </a:rPr>
              <a:t>Adoptive T-cell therapy</a:t>
            </a:r>
            <a:endParaRPr lang="en-US" sz="1400" dirty="0">
              <a:solidFill>
                <a:srgbClr val="AACFC9">
                  <a:lumMod val="10000"/>
                </a:srgbClr>
              </a:solidFill>
              <a:latin typeface="Arial"/>
            </a:endParaRPr>
          </a:p>
        </p:txBody>
      </p:sp>
      <p:cxnSp>
        <p:nvCxnSpPr>
          <p:cNvPr id="162" name="Straight Arrow Connector 52"/>
          <p:cNvCxnSpPr/>
          <p:nvPr/>
        </p:nvCxnSpPr>
        <p:spPr bwMode="auto">
          <a:xfrm>
            <a:off x="5433842" y="3075591"/>
            <a:ext cx="0" cy="390525"/>
          </a:xfrm>
          <a:prstGeom prst="straightConnector1">
            <a:avLst/>
          </a:prstGeom>
          <a:solidFill>
            <a:srgbClr val="075868"/>
          </a:solidFill>
          <a:ln w="25400" cap="flat" cmpd="sng" algn="ctr">
            <a:solidFill>
              <a:srgbClr val="064F5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3" name="TextBox 8"/>
          <p:cNvSpPr txBox="1"/>
          <p:nvPr/>
        </p:nvSpPr>
        <p:spPr>
          <a:xfrm>
            <a:off x="28559" y="6542042"/>
            <a:ext cx="9170535" cy="296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DC, dendritic cell; IMiD, immunomodulatory agent; I-O, immuno-oncology; mAb, monoclonal antibody.</a:t>
            </a:r>
          </a:p>
          <a:p>
            <a:pPr marL="176213" indent="-176213" algn="l" defTabSz="457200" eaLnBrk="1" fontAlgn="auto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FontTx/>
              <a:buAutoNum type="arabicPeriod"/>
            </a:pP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1000" i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2012;23(</a:t>
            </a:r>
            <a:r>
              <a:rPr lang="en-US" sz="10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8 ):viii6-viii9. 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10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Mellman</a:t>
            </a:r>
            <a:r>
              <a:rPr lang="en-US" sz="100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et al. </a:t>
            </a:r>
            <a:r>
              <a:rPr lang="en-US" sz="10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0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2011;480:480-489.</a:t>
            </a:r>
          </a:p>
        </p:txBody>
      </p:sp>
      <p:sp>
        <p:nvSpPr>
          <p:cNvPr id="2" name="Rectángulo 1"/>
          <p:cNvSpPr/>
          <p:nvPr/>
        </p:nvSpPr>
        <p:spPr bwMode="auto">
          <a:xfrm>
            <a:off x="6655669" y="2471053"/>
            <a:ext cx="3456384" cy="59790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ángulo 37"/>
          <p:cNvSpPr/>
          <p:nvPr/>
        </p:nvSpPr>
        <p:spPr bwMode="auto">
          <a:xfrm>
            <a:off x="6655669" y="4531675"/>
            <a:ext cx="1702518" cy="160066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schierberl\AppData\Local\Microsoft\Windows\INetCache\Content.Outlook\1GK5TFOW\15X281_I-OinMM_Rider_New_V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5779" r="4150" b="15720"/>
          <a:stretch/>
        </p:blipFill>
        <p:spPr bwMode="auto">
          <a:xfrm>
            <a:off x="2610020" y="1539601"/>
            <a:ext cx="4889369" cy="381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44" y="1138574"/>
            <a:ext cx="471253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 smtClean="0">
                <a:solidFill>
                  <a:schemeClr val="tx2"/>
                </a:solidFill>
              </a:rPr>
              <a:t>Macrophage-mediated ADCP</a:t>
            </a:r>
            <a:r>
              <a:rPr lang="en-US" sz="1500" b="1" baseline="30000" dirty="0" smtClean="0">
                <a:solidFill>
                  <a:schemeClr val="tx2"/>
                </a:solidFill>
              </a:rPr>
              <a:t>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Macrophages recruited to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engulf tumor cells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3536" y="3318016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85000"/>
                  </a:schemeClr>
                </a:solidFill>
              </a:rPr>
              <a:t>Apoptosis</a:t>
            </a:r>
            <a:endParaRPr lang="en-US" sz="11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4750" y="1138570"/>
            <a:ext cx="489187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 smtClean="0">
                <a:solidFill>
                  <a:srgbClr val="FFFF00"/>
                </a:solidFill>
              </a:rPr>
              <a:t>NK cell–mediated ADCC</a:t>
            </a:r>
            <a:r>
              <a:rPr lang="en-US" sz="1500" b="1" baseline="30000" dirty="0" smtClean="0">
                <a:solidFill>
                  <a:srgbClr val="FFFF00"/>
                </a:solidFill>
              </a:rPr>
              <a:t>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arget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cell death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induced via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release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cytotoxic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granules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expression of cell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death–inducing molecules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944" y="5097713"/>
            <a:ext cx="515437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 smtClean="0">
                <a:solidFill>
                  <a:srgbClr val="FFFF00"/>
                </a:solidFill>
              </a:rPr>
              <a:t>Complement protein-mediated CDC</a:t>
            </a:r>
            <a:r>
              <a:rPr lang="en-US" sz="1500" b="1" baseline="30000" dirty="0" smtClean="0">
                <a:solidFill>
                  <a:srgbClr val="FFFF00"/>
                </a:solidFill>
              </a:rPr>
              <a:t>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Complement proteins recruited to initiate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complement cascade,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death via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56905" y="5097713"/>
            <a:ext cx="491972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 smtClean="0">
                <a:solidFill>
                  <a:srgbClr val="FFFF00"/>
                </a:solidFill>
              </a:rPr>
              <a:t>Direct induction of myeloma cell apoptosis</a:t>
            </a:r>
            <a:r>
              <a:rPr lang="en-US" sz="1500" b="1" baseline="30000" dirty="0" smtClean="0">
                <a:solidFill>
                  <a:srgbClr val="FFFF00"/>
                </a:solidFill>
              </a:rPr>
              <a:t>3,4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Antibodies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block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required for tumor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survival/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induce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apoptotic signaling cascades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3597" y="6167608"/>
            <a:ext cx="9849404" cy="49398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240"/>
              </a:spcBef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ADCC, antibody-dependent cellular cytotoxicity; ADCP, antibody-dependent cellular phagocytosis; CDC, complement-dependent cytotoxicity, NK=natural killer. </a:t>
            </a:r>
          </a:p>
          <a:p>
            <a:pPr algn="l"/>
            <a:r>
              <a:rPr lang="en-US" sz="900" dirty="0" smtClean="0"/>
              <a:t>1. </a:t>
            </a:r>
            <a:r>
              <a:rPr lang="en-US" sz="1000" dirty="0" smtClean="0"/>
              <a:t>Bakema </a:t>
            </a:r>
            <a:r>
              <a:rPr lang="en-US" sz="1000" dirty="0"/>
              <a:t>JE, van Egmond M. </a:t>
            </a:r>
            <a:r>
              <a:rPr lang="en-US" sz="1000" i="1" dirty="0" err="1" smtClean="0"/>
              <a:t>Curr</a:t>
            </a:r>
            <a:r>
              <a:rPr lang="en-US" sz="1000" i="1" dirty="0" smtClean="0"/>
              <a:t> </a:t>
            </a:r>
            <a:r>
              <a:rPr lang="en-US" sz="1000" i="1" dirty="0"/>
              <a:t>Top </a:t>
            </a:r>
            <a:r>
              <a:rPr lang="en-US" sz="1000" i="1" dirty="0" err="1"/>
              <a:t>Microbiol</a:t>
            </a:r>
            <a:r>
              <a:rPr lang="en-US" sz="1000" i="1" dirty="0"/>
              <a:t> Immunol. </a:t>
            </a:r>
            <a:r>
              <a:rPr lang="en-US" sz="1000" dirty="0"/>
              <a:t>2014;382:373-392</a:t>
            </a:r>
            <a:r>
              <a:rPr lang="en-US" sz="1000" dirty="0" smtClean="0"/>
              <a:t>. 2. </a:t>
            </a:r>
            <a:r>
              <a:rPr lang="en-US" sz="1000" dirty="0"/>
              <a:t>Wang SY, Weiner G. </a:t>
            </a:r>
            <a:r>
              <a:rPr lang="en-US" sz="1000" i="1" dirty="0" smtClean="0"/>
              <a:t>Expert </a:t>
            </a:r>
            <a:r>
              <a:rPr lang="en-US" sz="1000" i="1" dirty="0" err="1"/>
              <a:t>Opin</a:t>
            </a:r>
            <a:r>
              <a:rPr lang="en-US" sz="1000" i="1" dirty="0"/>
              <a:t> </a:t>
            </a:r>
            <a:r>
              <a:rPr lang="en-US" sz="1000" i="1" dirty="0" err="1" smtClean="0"/>
              <a:t>Biol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Ther</a:t>
            </a:r>
            <a:r>
              <a:rPr lang="en-US" sz="1000" i="1" dirty="0"/>
              <a:t>. </a:t>
            </a:r>
            <a:r>
              <a:rPr lang="en-US" sz="1000" dirty="0" smtClean="0"/>
              <a:t>2008;8:759-768. </a:t>
            </a:r>
          </a:p>
          <a:p>
            <a:pPr algn="l"/>
            <a:r>
              <a:rPr lang="en-US" sz="1000" dirty="0" smtClean="0"/>
              <a:t>3. </a:t>
            </a:r>
            <a:r>
              <a:rPr lang="en-US" sz="1000" dirty="0"/>
              <a:t>Metzger-</a:t>
            </a:r>
            <a:r>
              <a:rPr lang="en-US" sz="1000" dirty="0" err="1"/>
              <a:t>Filho</a:t>
            </a:r>
            <a:r>
              <a:rPr lang="en-US" sz="1000" dirty="0"/>
              <a:t> </a:t>
            </a:r>
            <a:r>
              <a:rPr lang="en-US" sz="1000" dirty="0" smtClean="0"/>
              <a:t>O et al. </a:t>
            </a:r>
            <a:r>
              <a:rPr lang="en-US" sz="1000" i="1" dirty="0" smtClean="0"/>
              <a:t>Clin </a:t>
            </a:r>
            <a:r>
              <a:rPr lang="en-US" sz="1000" i="1" dirty="0"/>
              <a:t>Cancer </a:t>
            </a:r>
            <a:r>
              <a:rPr lang="en-US" sz="1000" i="1" dirty="0" smtClean="0"/>
              <a:t>Res. </a:t>
            </a:r>
            <a:r>
              <a:rPr lang="en-US" sz="1000" dirty="0" smtClean="0"/>
              <a:t>2013;19:5552-5556. 4. </a:t>
            </a:r>
            <a:r>
              <a:rPr lang="en-US" sz="1000" dirty="0"/>
              <a:t>Weiner GJ</a:t>
            </a:r>
            <a:r>
              <a:rPr lang="en-US" sz="1000" dirty="0" smtClean="0"/>
              <a:t>. </a:t>
            </a:r>
            <a:r>
              <a:rPr lang="en-US" sz="1000" i="1" dirty="0" err="1"/>
              <a:t>Semin</a:t>
            </a:r>
            <a:r>
              <a:rPr lang="en-US" sz="1000" i="1" dirty="0"/>
              <a:t> Hematol. </a:t>
            </a:r>
            <a:r>
              <a:rPr lang="en-US" sz="1000" dirty="0" smtClean="0"/>
              <a:t>2010:47:115-123. 5. Brody J et al. </a:t>
            </a:r>
            <a:r>
              <a:rPr lang="en-US" sz="1000" i="1" dirty="0" smtClean="0"/>
              <a:t>J Clin </a:t>
            </a:r>
            <a:r>
              <a:rPr lang="en-US" sz="1000" i="1" dirty="0" err="1" smtClean="0"/>
              <a:t>Oncol</a:t>
            </a:r>
            <a:r>
              <a:rPr lang="en-US" sz="1000" dirty="0" smtClean="0"/>
              <a:t>. 2011;29:1864-1875.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0556" y="385952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85000"/>
                  </a:schemeClr>
                </a:solidFill>
              </a:rPr>
              <a:t>Apoptosis</a:t>
            </a:r>
            <a:endParaRPr lang="en-US" sz="11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2272" y="4594003"/>
            <a:ext cx="678322" cy="46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Growth </a:t>
            </a:r>
          </a:p>
          <a:p>
            <a:pPr algn="ctr"/>
            <a:r>
              <a:rPr lang="en-US" sz="11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factors</a:t>
            </a:r>
            <a:endParaRPr lang="en-US" sz="11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3890" y="5759678"/>
            <a:ext cx="43241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smtClean="0"/>
              <a:t>Adapted from Brody J et al. 2011</a:t>
            </a:r>
            <a:r>
              <a:rPr lang="en-US" sz="1100" baseline="30000" dirty="0" smtClean="0"/>
              <a:t>5</a:t>
            </a:r>
            <a:r>
              <a:rPr lang="en-US" sz="1100" dirty="0" smtClean="0"/>
              <a:t> and Bakema JE et al. 2014.</a:t>
            </a:r>
            <a:r>
              <a:rPr lang="en-US" sz="1100" baseline="30000" dirty="0" smtClean="0"/>
              <a:t>1</a:t>
            </a:r>
            <a:endParaRPr lang="en-US" sz="1100" baseline="30000" dirty="0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1" tIns="45706" rIns="91411" bIns="45706"/>
          <a:lstStyle/>
          <a:p>
            <a:pPr algn="l"/>
            <a:endParaRPr lang="es-ES"/>
          </a:p>
        </p:txBody>
      </p:sp>
      <p:sp>
        <p:nvSpPr>
          <p:cNvPr id="14" name="47 CuadroTexto"/>
          <p:cNvSpPr txBox="1">
            <a:spLocks noChangeArrowheads="1"/>
          </p:cNvSpPr>
          <p:nvPr/>
        </p:nvSpPr>
        <p:spPr bwMode="auto">
          <a:xfrm>
            <a:off x="0" y="115902"/>
            <a:ext cx="10287000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solidFill>
                  <a:srgbClr val="FFFF00"/>
                </a:solidFill>
              </a:rPr>
              <a:t>Tumor-directed </a:t>
            </a:r>
            <a:r>
              <a:rPr lang="en-US" sz="3600" dirty="0" err="1" smtClean="0">
                <a:solidFill>
                  <a:srgbClr val="FFFF00"/>
                </a:solidFill>
              </a:rPr>
              <a:t>MoAb</a:t>
            </a:r>
            <a:r>
              <a:rPr lang="en-US" sz="3600" dirty="0" smtClean="0">
                <a:solidFill>
                  <a:srgbClr val="FFFF00"/>
                </a:solidFill>
              </a:rPr>
              <a:t>: </a:t>
            </a:r>
            <a:r>
              <a:rPr lang="en-US" sz="2400" dirty="0" smtClean="0">
                <a:solidFill>
                  <a:srgbClr val="FFFF00"/>
                </a:solidFill>
              </a:rPr>
              <a:t>Passive immunotherapy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0" y="908720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91426" tIns="45713" rIns="91426" bIns="45713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endParaRPr lang="es-ES_tradnl" sz="2800" b="1">
              <a:solidFill>
                <a:srgbClr val="FFFFFF"/>
              </a:solidFill>
              <a:ea typeface="+mn-ea"/>
            </a:endParaRPr>
          </a:p>
        </p:txBody>
      </p:sp>
      <p:sp>
        <p:nvSpPr>
          <p:cNvPr id="267" name="47 CuadroTexto"/>
          <p:cNvSpPr txBox="1">
            <a:spLocks noChangeArrowheads="1"/>
          </p:cNvSpPr>
          <p:nvPr/>
        </p:nvSpPr>
        <p:spPr bwMode="auto">
          <a:xfrm>
            <a:off x="102940" y="67861"/>
            <a:ext cx="10009111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ea typeface="+mn-ea"/>
              </a:rPr>
              <a:t>Daratumumab</a:t>
            </a:r>
            <a:r>
              <a:rPr lang="en-US" sz="3600" b="1" dirty="0" smtClean="0">
                <a:solidFill>
                  <a:schemeClr val="tx2"/>
                </a:solidFill>
                <a:ea typeface="+mn-ea"/>
              </a:rPr>
              <a:t> (Anti-CD38): Mech. Of Action</a:t>
            </a:r>
            <a:endParaRPr lang="en-US" sz="3200" b="1" dirty="0">
              <a:solidFill>
                <a:schemeClr val="tx2"/>
              </a:solidFill>
              <a:ea typeface="+mn-ea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626" y="914401"/>
            <a:ext cx="8915400" cy="99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338138">
              <a:lnSpc>
                <a:spcPct val="150000"/>
              </a:lnSpc>
              <a:spcBef>
                <a:spcPts val="0"/>
              </a:spcBef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CD38 is highly and ubiquitously expressed on myeloma cells</a:t>
            </a:r>
            <a:r>
              <a:rPr lang="en-US" sz="140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  <a:p>
            <a:pPr marL="685800" indent="-338138">
              <a:lnSpc>
                <a:spcPct val="150000"/>
              </a:lnSpc>
              <a:spcBef>
                <a:spcPts val="0"/>
              </a:spcBef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DARA is a human IgG1 monoclonal antibody that binds CD38-expressing cells</a:t>
            </a:r>
          </a:p>
          <a:p>
            <a:pPr marL="685800" indent="-338138">
              <a:lnSpc>
                <a:spcPct val="150000"/>
              </a:lnSpc>
              <a:spcBef>
                <a:spcPts val="0"/>
              </a:spcBef>
            </a:pPr>
            <a:r>
              <a:rPr lang="en-US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DARA binding to CD38 induces tumor cell death through direct and indirect mechanisms</a:t>
            </a:r>
            <a:r>
              <a:rPr lang="en-US" sz="140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3-5</a:t>
            </a:r>
          </a:p>
          <a:p>
            <a:pPr>
              <a:spcBef>
                <a:spcPts val="0"/>
              </a:spcBef>
            </a:pPr>
            <a:endParaRPr lang="en-US" sz="1200" kern="0" dirty="0"/>
          </a:p>
        </p:txBody>
      </p:sp>
      <p:cxnSp>
        <p:nvCxnSpPr>
          <p:cNvPr id="11" name="Straight Arrow Connector 154"/>
          <p:cNvCxnSpPr/>
          <p:nvPr/>
        </p:nvCxnSpPr>
        <p:spPr>
          <a:xfrm>
            <a:off x="1645674" y="5551021"/>
            <a:ext cx="0" cy="623176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81"/>
          <p:cNvCxnSpPr/>
          <p:nvPr/>
        </p:nvCxnSpPr>
        <p:spPr>
          <a:xfrm>
            <a:off x="6041843" y="2230736"/>
            <a:ext cx="1743329" cy="653933"/>
          </a:xfrm>
          <a:prstGeom prst="bentConnector3">
            <a:avLst>
              <a:gd name="adj1" fmla="val 100171"/>
            </a:avLst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81"/>
          <p:cNvCxnSpPr/>
          <p:nvPr/>
        </p:nvCxnSpPr>
        <p:spPr>
          <a:xfrm rot="10800000" flipV="1">
            <a:off x="1682618" y="2230735"/>
            <a:ext cx="1767586" cy="657245"/>
          </a:xfrm>
          <a:prstGeom prst="bentConnector3">
            <a:avLst>
              <a:gd name="adj1" fmla="val 99858"/>
            </a:avLst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8"/>
          <p:cNvCxnSpPr/>
          <p:nvPr/>
        </p:nvCxnSpPr>
        <p:spPr>
          <a:xfrm>
            <a:off x="5867400" y="2363375"/>
            <a:ext cx="0" cy="53229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59"/>
          <p:cNvCxnSpPr/>
          <p:nvPr/>
        </p:nvCxnSpPr>
        <p:spPr>
          <a:xfrm flipH="1">
            <a:off x="1644539" y="3200400"/>
            <a:ext cx="2271" cy="50057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0"/>
          <p:cNvCxnSpPr/>
          <p:nvPr/>
        </p:nvCxnSpPr>
        <p:spPr>
          <a:xfrm>
            <a:off x="2203738" y="3255018"/>
            <a:ext cx="269909" cy="44596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1"/>
          <p:cNvCxnSpPr/>
          <p:nvPr/>
        </p:nvCxnSpPr>
        <p:spPr>
          <a:xfrm flipH="1">
            <a:off x="879123" y="3255018"/>
            <a:ext cx="303191" cy="44596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64"/>
          <p:cNvCxnSpPr/>
          <p:nvPr/>
        </p:nvCxnSpPr>
        <p:spPr>
          <a:xfrm>
            <a:off x="1005540" y="4616959"/>
            <a:ext cx="353548" cy="451715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65"/>
          <p:cNvCxnSpPr/>
          <p:nvPr/>
        </p:nvCxnSpPr>
        <p:spPr>
          <a:xfrm flipH="1">
            <a:off x="1915552" y="4526617"/>
            <a:ext cx="558094" cy="5639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66"/>
          <p:cNvCxnSpPr/>
          <p:nvPr/>
        </p:nvCxnSpPr>
        <p:spPr>
          <a:xfrm>
            <a:off x="1630353" y="4449403"/>
            <a:ext cx="15321" cy="552295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67"/>
          <p:cNvCxnSpPr/>
          <p:nvPr/>
        </p:nvCxnSpPr>
        <p:spPr>
          <a:xfrm flipH="1">
            <a:off x="2573967" y="5629821"/>
            <a:ext cx="2912434" cy="3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-1855" r="63219" b="78704"/>
          <a:stretch/>
        </p:blipFill>
        <p:spPr bwMode="auto">
          <a:xfrm>
            <a:off x="674271" y="4287328"/>
            <a:ext cx="529941" cy="4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202" r="31466" b="76647"/>
          <a:stretch/>
        </p:blipFill>
        <p:spPr bwMode="auto">
          <a:xfrm>
            <a:off x="1202047" y="4294942"/>
            <a:ext cx="887254" cy="4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6" t="-2208" r="10493" b="75018"/>
          <a:stretch/>
        </p:blipFill>
        <p:spPr bwMode="auto">
          <a:xfrm>
            <a:off x="2190533" y="4242838"/>
            <a:ext cx="566228" cy="5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2" t="30506" r="-1716" b="37554"/>
          <a:stretch/>
        </p:blipFill>
        <p:spPr bwMode="auto">
          <a:xfrm>
            <a:off x="1251991" y="5184854"/>
            <a:ext cx="853426" cy="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298304" y="2895673"/>
            <a:ext cx="3089903" cy="246221"/>
          </a:xfrm>
          <a:prstGeom prst="rect">
            <a:avLst/>
          </a:prstGeom>
          <a:solidFill>
            <a:srgbClr val="32A0CB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prstClr val="white"/>
                </a:solidFill>
              </a:rPr>
              <a:t>Immunomodulation</a:t>
            </a:r>
          </a:p>
        </p:txBody>
      </p:sp>
      <p:sp>
        <p:nvSpPr>
          <p:cNvPr id="32" name="Rectangle 168"/>
          <p:cNvSpPr>
            <a:spLocks noChangeArrowheads="1"/>
          </p:cNvSpPr>
          <p:nvPr/>
        </p:nvSpPr>
        <p:spPr bwMode="auto">
          <a:xfrm>
            <a:off x="1437324" y="5374460"/>
            <a:ext cx="442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rgbClr val="010101"/>
                </a:solidFill>
              </a:rPr>
              <a:t>MM cell</a:t>
            </a:r>
            <a:endParaRPr lang="en-US" altLang="en-US" sz="1000" dirty="0" smtClean="0">
              <a:solidFill>
                <a:prstClr val="black"/>
              </a:solidFill>
            </a:endParaRPr>
          </a:p>
        </p:txBody>
      </p:sp>
      <p:sp>
        <p:nvSpPr>
          <p:cNvPr id="33" name="Rectangle 169"/>
          <p:cNvSpPr>
            <a:spLocks noChangeArrowheads="1"/>
          </p:cNvSpPr>
          <p:nvPr/>
        </p:nvSpPr>
        <p:spPr bwMode="auto">
          <a:xfrm>
            <a:off x="1138601" y="5230319"/>
            <a:ext cx="2628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CD38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34" name="Rectangle 170"/>
          <p:cNvSpPr>
            <a:spLocks noChangeArrowheads="1"/>
          </p:cNvSpPr>
          <p:nvPr/>
        </p:nvSpPr>
        <p:spPr bwMode="auto">
          <a:xfrm>
            <a:off x="2280693" y="5088892"/>
            <a:ext cx="29495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DARA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218"/>
          <p:cNvSpPr>
            <a:spLocks noChangeArrowheads="1"/>
          </p:cNvSpPr>
          <p:nvPr/>
        </p:nvSpPr>
        <p:spPr bwMode="auto">
          <a:xfrm>
            <a:off x="2266885" y="4105259"/>
            <a:ext cx="43281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chemeClr val="bg1"/>
                </a:solidFill>
              </a:rPr>
              <a:t>NK cell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226"/>
          <p:cNvSpPr>
            <a:spLocks noChangeArrowheads="1"/>
          </p:cNvSpPr>
          <p:nvPr/>
        </p:nvSpPr>
        <p:spPr bwMode="auto">
          <a:xfrm>
            <a:off x="1388501" y="4106665"/>
            <a:ext cx="75341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000" dirty="0" smtClean="0">
                <a:solidFill>
                  <a:schemeClr val="bg1"/>
                </a:solidFill>
              </a:rPr>
              <a:t>Macrophage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229"/>
          <p:cNvSpPr>
            <a:spLocks noChangeArrowheads="1"/>
          </p:cNvSpPr>
          <p:nvPr/>
        </p:nvSpPr>
        <p:spPr bwMode="auto">
          <a:xfrm>
            <a:off x="477669" y="4105259"/>
            <a:ext cx="77585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chemeClr val="bg1"/>
                </a:solidFill>
              </a:rPr>
              <a:t>Complement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38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r="91102" b="76622"/>
          <a:stretch/>
        </p:blipFill>
        <p:spPr bwMode="auto">
          <a:xfrm rot="1233273">
            <a:off x="2240095" y="5235510"/>
            <a:ext cx="284309" cy="3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642251" y="2895600"/>
            <a:ext cx="2075476" cy="492443"/>
          </a:xfrm>
          <a:prstGeom prst="rect">
            <a:avLst/>
          </a:prstGeom>
          <a:solidFill>
            <a:srgbClr val="32A0CB"/>
          </a:solidFill>
          <a:ln w="38100">
            <a:solidFill>
              <a:srgbClr val="FF0000"/>
            </a:solidFill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prstClr val="white"/>
                </a:solidFill>
              </a:rPr>
              <a:t>Immune-mediated </a:t>
            </a:r>
            <a:r>
              <a:rPr lang="en-US" altLang="en-US" sz="1600" dirty="0">
                <a:solidFill>
                  <a:prstClr val="white"/>
                </a:solidFill>
              </a:rPr>
              <a:t>a</a:t>
            </a:r>
            <a:r>
              <a:rPr lang="en-US" altLang="en-US" sz="1600" dirty="0" smtClean="0">
                <a:solidFill>
                  <a:prstClr val="white"/>
                </a:solidFill>
              </a:rPr>
              <a:t>ctivity</a:t>
            </a:r>
            <a:endParaRPr lang="en-US" altLang="en-US" sz="1600" dirty="0">
              <a:solidFill>
                <a:prstClr val="white"/>
              </a:solidFill>
            </a:endParaRPr>
          </a:p>
        </p:txBody>
      </p:sp>
      <p:sp>
        <p:nvSpPr>
          <p:cNvPr id="40" name="Rectangle 45"/>
          <p:cNvSpPr>
            <a:spLocks noChangeArrowheads="1"/>
          </p:cNvSpPr>
          <p:nvPr/>
        </p:nvSpPr>
        <p:spPr bwMode="auto">
          <a:xfrm>
            <a:off x="1413049" y="3691046"/>
            <a:ext cx="494930" cy="347554"/>
          </a:xfrm>
          <a:prstGeom prst="rect">
            <a:avLst/>
          </a:prstGeom>
          <a:solidFill>
            <a:srgbClr val="32A0CB"/>
          </a:solidFill>
          <a:ln>
            <a:noFill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dirty="0" smtClean="0">
                <a:solidFill>
                  <a:srgbClr val="FFFFFF"/>
                </a:solidFill>
              </a:rPr>
              <a:t>ADCP</a:t>
            </a:r>
            <a:endParaRPr lang="en-US" altLang="en-US" sz="1100" dirty="0" smtClean="0">
              <a:solidFill>
                <a:prstClr val="black"/>
              </a:solidFill>
            </a:endParaRPr>
          </a:p>
        </p:txBody>
      </p:sp>
      <p:sp>
        <p:nvSpPr>
          <p:cNvPr id="41" name="Rectangle 47"/>
          <p:cNvSpPr>
            <a:spLocks noChangeArrowheads="1"/>
          </p:cNvSpPr>
          <p:nvPr/>
        </p:nvSpPr>
        <p:spPr bwMode="auto">
          <a:xfrm>
            <a:off x="2227894" y="3691046"/>
            <a:ext cx="491505" cy="347554"/>
          </a:xfrm>
          <a:prstGeom prst="rect">
            <a:avLst/>
          </a:prstGeom>
          <a:solidFill>
            <a:srgbClr val="32A0CB"/>
          </a:solidFill>
          <a:ln>
            <a:noFill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dirty="0" smtClean="0">
                <a:solidFill>
                  <a:srgbClr val="FFFFFF"/>
                </a:solidFill>
              </a:rPr>
              <a:t>ADCC</a:t>
            </a:r>
            <a:endParaRPr lang="en-US" altLang="en-US" sz="1100" dirty="0" smtClean="0">
              <a:solidFill>
                <a:prstClr val="black"/>
              </a:solidFill>
            </a:endParaRPr>
          </a:p>
        </p:txBody>
      </p:sp>
      <p:sp>
        <p:nvSpPr>
          <p:cNvPr id="42" name="Rectangle 49"/>
          <p:cNvSpPr>
            <a:spLocks noChangeArrowheads="1"/>
          </p:cNvSpPr>
          <p:nvPr/>
        </p:nvSpPr>
        <p:spPr bwMode="auto">
          <a:xfrm>
            <a:off x="631658" y="3691046"/>
            <a:ext cx="494930" cy="347554"/>
          </a:xfrm>
          <a:prstGeom prst="rect">
            <a:avLst/>
          </a:prstGeom>
          <a:solidFill>
            <a:srgbClr val="32A0CB"/>
          </a:solidFill>
          <a:ln>
            <a:noFill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100" dirty="0" smtClean="0">
                <a:solidFill>
                  <a:srgbClr val="FFFFFF"/>
                </a:solidFill>
              </a:rPr>
              <a:t>CDC</a:t>
            </a:r>
            <a:endParaRPr lang="en-US" altLang="en-US" sz="1100" dirty="0" smtClean="0">
              <a:solidFill>
                <a:prstClr val="black"/>
              </a:solidFill>
            </a:endParaRPr>
          </a:p>
        </p:txBody>
      </p:sp>
      <p:grpSp>
        <p:nvGrpSpPr>
          <p:cNvPr id="43" name="Group 204"/>
          <p:cNvGrpSpPr/>
          <p:nvPr/>
        </p:nvGrpSpPr>
        <p:grpSpPr>
          <a:xfrm rot="14993549">
            <a:off x="1346587" y="5102868"/>
            <a:ext cx="407372" cy="209381"/>
            <a:chOff x="6333218" y="4121566"/>
            <a:chExt cx="416663" cy="200514"/>
          </a:xfrm>
        </p:grpSpPr>
        <p:pic>
          <p:nvPicPr>
            <p:cNvPr id="44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205"/>
          <p:cNvGrpSpPr/>
          <p:nvPr/>
        </p:nvGrpSpPr>
        <p:grpSpPr>
          <a:xfrm rot="16677375">
            <a:off x="1542961" y="5088385"/>
            <a:ext cx="407372" cy="209381"/>
            <a:chOff x="6333218" y="4121566"/>
            <a:chExt cx="416663" cy="200514"/>
          </a:xfrm>
        </p:grpSpPr>
        <p:pic>
          <p:nvPicPr>
            <p:cNvPr id="47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206"/>
          <p:cNvGrpSpPr/>
          <p:nvPr/>
        </p:nvGrpSpPr>
        <p:grpSpPr>
          <a:xfrm rot="21189014">
            <a:off x="1909140" y="5482429"/>
            <a:ext cx="407372" cy="209381"/>
            <a:chOff x="6333218" y="4121566"/>
            <a:chExt cx="416663" cy="200514"/>
          </a:xfrm>
        </p:grpSpPr>
        <p:pic>
          <p:nvPicPr>
            <p:cNvPr id="50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207"/>
          <p:cNvGrpSpPr/>
          <p:nvPr/>
        </p:nvGrpSpPr>
        <p:grpSpPr>
          <a:xfrm rot="19821698">
            <a:off x="1871758" y="5297594"/>
            <a:ext cx="435088" cy="196044"/>
            <a:chOff x="6333218" y="4121566"/>
            <a:chExt cx="416663" cy="200514"/>
          </a:xfrm>
        </p:grpSpPr>
        <p:pic>
          <p:nvPicPr>
            <p:cNvPr id="53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5" name="Straight Arrow Connector 224"/>
          <p:cNvCxnSpPr/>
          <p:nvPr/>
        </p:nvCxnSpPr>
        <p:spPr>
          <a:xfrm>
            <a:off x="3729539" y="2291419"/>
            <a:ext cx="0" cy="59325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36"/>
          <p:cNvSpPr>
            <a:spLocks noChangeArrowheads="1"/>
          </p:cNvSpPr>
          <p:nvPr/>
        </p:nvSpPr>
        <p:spPr bwMode="auto">
          <a:xfrm>
            <a:off x="3450204" y="2057400"/>
            <a:ext cx="2591639" cy="346672"/>
          </a:xfrm>
          <a:prstGeom prst="rect">
            <a:avLst/>
          </a:prstGeom>
          <a:solidFill>
            <a:srgbClr val="144B8B"/>
          </a:solidFill>
          <a:ln>
            <a:noFill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700" dirty="0" smtClean="0">
                <a:solidFill>
                  <a:srgbClr val="FFFFFF"/>
                </a:solidFill>
              </a:rPr>
              <a:t>DARA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57" name="Rectangle 45"/>
          <p:cNvSpPr>
            <a:spLocks noChangeArrowheads="1"/>
          </p:cNvSpPr>
          <p:nvPr/>
        </p:nvSpPr>
        <p:spPr bwMode="auto">
          <a:xfrm>
            <a:off x="1023251" y="6171163"/>
            <a:ext cx="1189584" cy="6106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FFFFFF"/>
                </a:solidFill>
              </a:rPr>
              <a:t>Tumor cell</a:t>
            </a:r>
          </a:p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d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eath</a:t>
            </a:r>
            <a:endParaRPr lang="en-US" altLang="en-US" sz="2400" b="1" dirty="0" smtClean="0">
              <a:solidFill>
                <a:prstClr val="black"/>
              </a:solidFill>
            </a:endParaRPr>
          </a:p>
        </p:txBody>
      </p:sp>
      <p:sp>
        <p:nvSpPr>
          <p:cNvPr id="58" name="TextBox 151"/>
          <p:cNvSpPr txBox="1"/>
          <p:nvPr/>
        </p:nvSpPr>
        <p:spPr>
          <a:xfrm>
            <a:off x="6741048" y="5867858"/>
            <a:ext cx="36920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Lin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 et al. Am J Clin Pathol. 2004;121(4):482-488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Santonocito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AM, et al. Leuk Res. 2004;28(5):469-477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Weers M, et al. J Immunol. 2011;186(3):1840-1848.</a:t>
            </a:r>
          </a:p>
          <a:p>
            <a:pPr algn="l"/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Overdijk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MB, et al. MAbs. 2015;7(2):311-321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indent="-114300" algn="l">
              <a:tabLst>
                <a:tab pos="114300" algn="l"/>
              </a:tabLst>
            </a:pP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Krejcik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at: </a:t>
            </a: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2015.</a:t>
            </a:r>
            <a:r>
              <a:rPr lang="da-DK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Abstract 3037.</a:t>
            </a:r>
          </a:p>
        </p:txBody>
      </p:sp>
      <p:grpSp>
        <p:nvGrpSpPr>
          <p:cNvPr id="60" name="Group 384"/>
          <p:cNvGrpSpPr/>
          <p:nvPr/>
        </p:nvGrpSpPr>
        <p:grpSpPr>
          <a:xfrm rot="5400000">
            <a:off x="5198696" y="3751478"/>
            <a:ext cx="1352792" cy="137642"/>
            <a:chOff x="1812770" y="4547916"/>
            <a:chExt cx="1575661" cy="150106"/>
          </a:xfrm>
        </p:grpSpPr>
        <p:cxnSp>
          <p:nvCxnSpPr>
            <p:cNvPr id="61" name="Straight Arrow Connector 385"/>
            <p:cNvCxnSpPr/>
            <p:nvPr/>
          </p:nvCxnSpPr>
          <p:spPr>
            <a:xfrm rot="16200000">
              <a:off x="2600601" y="3835139"/>
              <a:ext cx="0" cy="157566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386"/>
            <p:cNvCxnSpPr/>
            <p:nvPr/>
          </p:nvCxnSpPr>
          <p:spPr>
            <a:xfrm flipV="1">
              <a:off x="3380339" y="4547916"/>
              <a:ext cx="0" cy="1501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387"/>
          <p:cNvGrpSpPr/>
          <p:nvPr/>
        </p:nvGrpSpPr>
        <p:grpSpPr>
          <a:xfrm rot="5400000">
            <a:off x="5603084" y="4935544"/>
            <a:ext cx="553827" cy="137642"/>
            <a:chOff x="2359789" y="4547916"/>
            <a:chExt cx="1020550" cy="150106"/>
          </a:xfrm>
        </p:grpSpPr>
        <p:cxnSp>
          <p:nvCxnSpPr>
            <p:cNvPr id="64" name="Straight Arrow Connector 388"/>
            <p:cNvCxnSpPr/>
            <p:nvPr/>
          </p:nvCxnSpPr>
          <p:spPr>
            <a:xfrm>
              <a:off x="2359789" y="4622969"/>
              <a:ext cx="102055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389"/>
            <p:cNvCxnSpPr/>
            <p:nvPr/>
          </p:nvCxnSpPr>
          <p:spPr>
            <a:xfrm flipV="1">
              <a:off x="3380339" y="4547916"/>
              <a:ext cx="0" cy="1501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390"/>
          <p:cNvGrpSpPr/>
          <p:nvPr/>
        </p:nvGrpSpPr>
        <p:grpSpPr>
          <a:xfrm rot="15276782">
            <a:off x="5766884" y="6092384"/>
            <a:ext cx="573671" cy="137642"/>
            <a:chOff x="2359789" y="4547916"/>
            <a:chExt cx="1020550" cy="150106"/>
          </a:xfrm>
        </p:grpSpPr>
        <p:cxnSp>
          <p:nvCxnSpPr>
            <p:cNvPr id="67" name="Straight Arrow Connector 391"/>
            <p:cNvCxnSpPr/>
            <p:nvPr/>
          </p:nvCxnSpPr>
          <p:spPr>
            <a:xfrm>
              <a:off x="2359789" y="4622969"/>
              <a:ext cx="102055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92"/>
            <p:cNvCxnSpPr/>
            <p:nvPr/>
          </p:nvCxnSpPr>
          <p:spPr>
            <a:xfrm flipV="1">
              <a:off x="3380339" y="4547916"/>
              <a:ext cx="0" cy="1501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393"/>
          <p:cNvGrpSpPr/>
          <p:nvPr/>
        </p:nvGrpSpPr>
        <p:grpSpPr>
          <a:xfrm rot="19947953">
            <a:off x="4712946" y="5891395"/>
            <a:ext cx="935806" cy="128874"/>
            <a:chOff x="2359789" y="4547916"/>
            <a:chExt cx="1020550" cy="150106"/>
          </a:xfrm>
        </p:grpSpPr>
        <p:cxnSp>
          <p:nvCxnSpPr>
            <p:cNvPr id="70" name="Straight Arrow Connector 394"/>
            <p:cNvCxnSpPr/>
            <p:nvPr/>
          </p:nvCxnSpPr>
          <p:spPr>
            <a:xfrm>
              <a:off x="2359789" y="4622969"/>
              <a:ext cx="102055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95"/>
            <p:cNvCxnSpPr/>
            <p:nvPr/>
          </p:nvCxnSpPr>
          <p:spPr>
            <a:xfrm flipV="1">
              <a:off x="3380339" y="4547916"/>
              <a:ext cx="0" cy="1501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t="76206" r="60850" b="-2319"/>
          <a:stretch/>
        </p:blipFill>
        <p:spPr bwMode="auto">
          <a:xfrm>
            <a:off x="4596456" y="5834620"/>
            <a:ext cx="653237" cy="5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5" t="59335" r="27914" b="13475"/>
          <a:stretch/>
        </p:blipFill>
        <p:spPr bwMode="auto">
          <a:xfrm>
            <a:off x="5546704" y="5270664"/>
            <a:ext cx="666587" cy="65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3" t="64430" r="4204" b="12850"/>
          <a:stretch/>
        </p:blipFill>
        <p:spPr bwMode="auto">
          <a:xfrm>
            <a:off x="5797027" y="6102441"/>
            <a:ext cx="525075" cy="46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95"/>
          <p:cNvSpPr>
            <a:spLocks noChangeArrowheads="1"/>
          </p:cNvSpPr>
          <p:nvPr/>
        </p:nvSpPr>
        <p:spPr bwMode="auto">
          <a:xfrm>
            <a:off x="7169782" y="5549462"/>
            <a:ext cx="65402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chemeClr val="bg1"/>
                </a:solidFill>
              </a:rPr>
              <a:t>Adenosine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76" name="Rectangle 125"/>
          <p:cNvSpPr>
            <a:spLocks noChangeArrowheads="1"/>
          </p:cNvSpPr>
          <p:nvPr/>
        </p:nvSpPr>
        <p:spPr bwMode="auto">
          <a:xfrm>
            <a:off x="5726911" y="5384231"/>
            <a:ext cx="30617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en-US" altLang="en-US" sz="1000" dirty="0" smtClean="0">
                <a:solidFill>
                  <a:prstClr val="black"/>
                </a:solidFill>
              </a:rPr>
              <a:t>CD8</a:t>
            </a:r>
            <a:r>
              <a:rPr lang="en-US" altLang="en-US" sz="1000" baseline="30000" dirty="0">
                <a:solidFill>
                  <a:prstClr val="black"/>
                </a:solidFill>
              </a:rPr>
              <a:t>+</a:t>
            </a:r>
          </a:p>
          <a:p>
            <a:pPr algn="ctr">
              <a:lnSpc>
                <a:spcPts val="1100"/>
              </a:lnSpc>
            </a:pPr>
            <a:r>
              <a:rPr lang="en-US" altLang="en-US" sz="1000" dirty="0" smtClean="0">
                <a:solidFill>
                  <a:prstClr val="black"/>
                </a:solidFill>
              </a:rPr>
              <a:t>T cell</a:t>
            </a:r>
            <a:endParaRPr lang="en-US" altLang="en-US" sz="1000" dirty="0">
              <a:solidFill>
                <a:prstClr val="black"/>
              </a:solidFill>
            </a:endParaRPr>
          </a:p>
        </p:txBody>
      </p:sp>
      <p:sp>
        <p:nvSpPr>
          <p:cNvPr id="77" name="Rectangle 154"/>
          <p:cNvSpPr>
            <a:spLocks noChangeArrowheads="1"/>
          </p:cNvSpPr>
          <p:nvPr/>
        </p:nvSpPr>
        <p:spPr bwMode="auto">
          <a:xfrm>
            <a:off x="6311187" y="6317413"/>
            <a:ext cx="2628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CD38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78" name="Rectangle 267"/>
          <p:cNvSpPr>
            <a:spLocks noChangeArrowheads="1"/>
          </p:cNvSpPr>
          <p:nvPr/>
        </p:nvSpPr>
        <p:spPr bwMode="auto">
          <a:xfrm>
            <a:off x="4332485" y="6132624"/>
            <a:ext cx="2628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CD38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79" name="Rectangle 268"/>
          <p:cNvSpPr>
            <a:spLocks noChangeArrowheads="1"/>
          </p:cNvSpPr>
          <p:nvPr/>
        </p:nvSpPr>
        <p:spPr bwMode="auto">
          <a:xfrm>
            <a:off x="4916931" y="6335485"/>
            <a:ext cx="30136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MDSC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80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5" t="29224" r="28134" b="43586"/>
          <a:stretch/>
        </p:blipFill>
        <p:spPr bwMode="auto">
          <a:xfrm rot="4621477">
            <a:off x="5531606" y="4430148"/>
            <a:ext cx="673757" cy="7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414"/>
          <p:cNvGrpSpPr/>
          <p:nvPr/>
        </p:nvGrpSpPr>
        <p:grpSpPr>
          <a:xfrm rot="20723050">
            <a:off x="6049344" y="4637589"/>
            <a:ext cx="448901" cy="202269"/>
            <a:chOff x="6333218" y="4121566"/>
            <a:chExt cx="416663" cy="200514"/>
          </a:xfrm>
        </p:grpSpPr>
        <p:pic>
          <p:nvPicPr>
            <p:cNvPr id="82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417"/>
          <p:cNvGrpSpPr/>
          <p:nvPr/>
        </p:nvGrpSpPr>
        <p:grpSpPr>
          <a:xfrm rot="19459936">
            <a:off x="5987940" y="4510999"/>
            <a:ext cx="448904" cy="202269"/>
            <a:chOff x="6333218" y="4121566"/>
            <a:chExt cx="416663" cy="200514"/>
          </a:xfrm>
        </p:grpSpPr>
        <p:pic>
          <p:nvPicPr>
            <p:cNvPr id="85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420"/>
          <p:cNvGrpSpPr/>
          <p:nvPr/>
        </p:nvGrpSpPr>
        <p:grpSpPr>
          <a:xfrm rot="20102601">
            <a:off x="6158608" y="6157780"/>
            <a:ext cx="382064" cy="172152"/>
            <a:chOff x="6333218" y="4121566"/>
            <a:chExt cx="416663" cy="200514"/>
          </a:xfrm>
        </p:grpSpPr>
        <p:pic>
          <p:nvPicPr>
            <p:cNvPr id="88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423"/>
          <p:cNvGrpSpPr/>
          <p:nvPr/>
        </p:nvGrpSpPr>
        <p:grpSpPr>
          <a:xfrm rot="18839487">
            <a:off x="6095599" y="6051917"/>
            <a:ext cx="357728" cy="183864"/>
            <a:chOff x="6333218" y="4121566"/>
            <a:chExt cx="416663" cy="200514"/>
          </a:xfrm>
        </p:grpSpPr>
        <p:pic>
          <p:nvPicPr>
            <p:cNvPr id="91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oup 426"/>
          <p:cNvGrpSpPr/>
          <p:nvPr/>
        </p:nvGrpSpPr>
        <p:grpSpPr>
          <a:xfrm rot="13711374">
            <a:off x="4575848" y="5843139"/>
            <a:ext cx="357728" cy="183864"/>
            <a:chOff x="6333218" y="4121566"/>
            <a:chExt cx="416663" cy="200514"/>
          </a:xfrm>
        </p:grpSpPr>
        <p:pic>
          <p:nvPicPr>
            <p:cNvPr id="94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Group 429"/>
          <p:cNvGrpSpPr/>
          <p:nvPr/>
        </p:nvGrpSpPr>
        <p:grpSpPr>
          <a:xfrm rot="13259958">
            <a:off x="4472918" y="5940865"/>
            <a:ext cx="382064" cy="172152"/>
            <a:chOff x="6333218" y="4121566"/>
            <a:chExt cx="416663" cy="200514"/>
          </a:xfrm>
        </p:grpSpPr>
        <p:pic>
          <p:nvPicPr>
            <p:cNvPr id="97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04" r="92987" b="64617"/>
            <a:stretch/>
          </p:blipFill>
          <p:spPr bwMode="auto">
            <a:xfrm rot="1354039">
              <a:off x="6505516" y="4143403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Z:\CLIENT\Janssen\JJD–Daratumumab\JJD59593 slide figure\JJD59593 Figure 1 elements for PNG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2" t="38676" r="94729" b="53845"/>
            <a:stretch/>
          </p:blipFill>
          <p:spPr bwMode="auto">
            <a:xfrm>
              <a:off x="6333218" y="4121566"/>
              <a:ext cx="244365" cy="1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Rectangle 155"/>
          <p:cNvSpPr>
            <a:spLocks noChangeArrowheads="1"/>
          </p:cNvSpPr>
          <p:nvPr/>
        </p:nvSpPr>
        <p:spPr bwMode="auto">
          <a:xfrm>
            <a:off x="5889677" y="6168298"/>
            <a:ext cx="226363" cy="1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prstClr val="white"/>
                </a:solidFill>
              </a:rPr>
              <a:t>B reg</a:t>
            </a:r>
            <a:endParaRPr lang="en-US" altLang="en-US" dirty="0" smtClean="0">
              <a:solidFill>
                <a:prstClr val="white"/>
              </a:solidFill>
            </a:endParaRPr>
          </a:p>
        </p:txBody>
      </p:sp>
      <p:sp>
        <p:nvSpPr>
          <p:cNvPr id="100" name="Rectangle 125"/>
          <p:cNvSpPr>
            <a:spLocks noChangeArrowheads="1"/>
          </p:cNvSpPr>
          <p:nvPr/>
        </p:nvSpPr>
        <p:spPr bwMode="auto">
          <a:xfrm>
            <a:off x="5686738" y="4568650"/>
            <a:ext cx="37670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en-US" altLang="en-US" sz="1000" dirty="0" smtClean="0">
                <a:solidFill>
                  <a:prstClr val="black"/>
                </a:solidFill>
              </a:rPr>
              <a:t>CD38</a:t>
            </a:r>
            <a:r>
              <a:rPr lang="en-US" altLang="en-US" sz="1000" baseline="30000" dirty="0" smtClean="0">
                <a:solidFill>
                  <a:prstClr val="black"/>
                </a:solidFill>
              </a:rPr>
              <a:t>+</a:t>
            </a:r>
          </a:p>
          <a:p>
            <a:pPr algn="ctr">
              <a:lnSpc>
                <a:spcPts val="1100"/>
              </a:lnSpc>
            </a:pPr>
            <a:r>
              <a:rPr lang="en-US" altLang="en-US" sz="1000" dirty="0" smtClean="0">
                <a:solidFill>
                  <a:prstClr val="black"/>
                </a:solidFill>
              </a:rPr>
              <a:t>T reg</a:t>
            </a:r>
          </a:p>
        </p:txBody>
      </p:sp>
      <p:grpSp>
        <p:nvGrpSpPr>
          <p:cNvPr id="101" name="Group 11"/>
          <p:cNvGrpSpPr/>
          <p:nvPr/>
        </p:nvGrpSpPr>
        <p:grpSpPr>
          <a:xfrm>
            <a:off x="6266004" y="5551790"/>
            <a:ext cx="935806" cy="128874"/>
            <a:chOff x="6655065" y="5755545"/>
            <a:chExt cx="935806" cy="128874"/>
          </a:xfrm>
        </p:grpSpPr>
        <p:grpSp>
          <p:nvGrpSpPr>
            <p:cNvPr id="102" name="Group 441"/>
            <p:cNvGrpSpPr/>
            <p:nvPr/>
          </p:nvGrpSpPr>
          <p:grpSpPr>
            <a:xfrm rot="10800000">
              <a:off x="6655065" y="5755545"/>
              <a:ext cx="935806" cy="128874"/>
              <a:chOff x="2359789" y="4547916"/>
              <a:chExt cx="1020550" cy="150106"/>
            </a:xfrm>
          </p:grpSpPr>
          <p:cxnSp>
            <p:nvCxnSpPr>
              <p:cNvPr id="110" name="Straight Arrow Connector 442"/>
              <p:cNvCxnSpPr/>
              <p:nvPr/>
            </p:nvCxnSpPr>
            <p:spPr>
              <a:xfrm>
                <a:off x="2359789" y="4622969"/>
                <a:ext cx="102055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443"/>
              <p:cNvCxnSpPr/>
              <p:nvPr/>
            </p:nvCxnSpPr>
            <p:spPr>
              <a:xfrm flipV="1">
                <a:off x="3380339" y="4547916"/>
                <a:ext cx="0" cy="1501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446"/>
            <p:cNvGrpSpPr/>
            <p:nvPr/>
          </p:nvGrpSpPr>
          <p:grpSpPr>
            <a:xfrm>
              <a:off x="7112652" y="5792099"/>
              <a:ext cx="87454" cy="75584"/>
              <a:chOff x="2835429" y="4278667"/>
              <a:chExt cx="95374" cy="88036"/>
            </a:xfrm>
          </p:grpSpPr>
          <p:grpSp>
            <p:nvGrpSpPr>
              <p:cNvPr id="104" name="Group 447"/>
              <p:cNvGrpSpPr/>
              <p:nvPr/>
            </p:nvGrpSpPr>
            <p:grpSpPr>
              <a:xfrm>
                <a:off x="2835429" y="4278667"/>
                <a:ext cx="95374" cy="88036"/>
                <a:chOff x="321013" y="214009"/>
                <a:chExt cx="252919" cy="233463"/>
              </a:xfrm>
            </p:grpSpPr>
            <p:cxnSp>
              <p:nvCxnSpPr>
                <p:cNvPr id="108" name="Straight Connector 451"/>
                <p:cNvCxnSpPr/>
                <p:nvPr/>
              </p:nvCxnSpPr>
              <p:spPr>
                <a:xfrm>
                  <a:off x="321013" y="214009"/>
                  <a:ext cx="252919" cy="23346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452"/>
                <p:cNvCxnSpPr/>
                <p:nvPr/>
              </p:nvCxnSpPr>
              <p:spPr>
                <a:xfrm flipH="1">
                  <a:off x="330182" y="214009"/>
                  <a:ext cx="234580" cy="23346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448"/>
              <p:cNvGrpSpPr/>
              <p:nvPr/>
            </p:nvGrpSpPr>
            <p:grpSpPr>
              <a:xfrm>
                <a:off x="2835429" y="4278667"/>
                <a:ext cx="95374" cy="88036"/>
                <a:chOff x="321013" y="214009"/>
                <a:chExt cx="252919" cy="233463"/>
              </a:xfrm>
            </p:grpSpPr>
            <p:cxnSp>
              <p:nvCxnSpPr>
                <p:cNvPr id="106" name="Straight Connector 449"/>
                <p:cNvCxnSpPr/>
                <p:nvPr/>
              </p:nvCxnSpPr>
              <p:spPr>
                <a:xfrm>
                  <a:off x="321013" y="214009"/>
                  <a:ext cx="252919" cy="23346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450"/>
                <p:cNvCxnSpPr/>
                <p:nvPr/>
              </p:nvCxnSpPr>
              <p:spPr>
                <a:xfrm flipH="1">
                  <a:off x="330182" y="214009"/>
                  <a:ext cx="234580" cy="23346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2" name="Group 453"/>
          <p:cNvGrpSpPr/>
          <p:nvPr/>
        </p:nvGrpSpPr>
        <p:grpSpPr>
          <a:xfrm rot="3694712">
            <a:off x="5310934" y="5832978"/>
            <a:ext cx="81884" cy="80726"/>
            <a:chOff x="2835429" y="4278667"/>
            <a:chExt cx="95374" cy="88036"/>
          </a:xfrm>
        </p:grpSpPr>
        <p:grpSp>
          <p:nvGrpSpPr>
            <p:cNvPr id="113" name="Group 454"/>
            <p:cNvGrpSpPr/>
            <p:nvPr/>
          </p:nvGrpSpPr>
          <p:grpSpPr>
            <a:xfrm>
              <a:off x="2835429" y="4278667"/>
              <a:ext cx="95374" cy="88036"/>
              <a:chOff x="321013" y="214009"/>
              <a:chExt cx="252919" cy="233463"/>
            </a:xfrm>
          </p:grpSpPr>
          <p:cxnSp>
            <p:nvCxnSpPr>
              <p:cNvPr id="117" name="Straight Connector 458"/>
              <p:cNvCxnSpPr/>
              <p:nvPr/>
            </p:nvCxnSpPr>
            <p:spPr>
              <a:xfrm>
                <a:off x="321013" y="214009"/>
                <a:ext cx="252919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459"/>
              <p:cNvCxnSpPr/>
              <p:nvPr/>
            </p:nvCxnSpPr>
            <p:spPr>
              <a:xfrm flipH="1">
                <a:off x="330182" y="214009"/>
                <a:ext cx="234580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455"/>
            <p:cNvGrpSpPr/>
            <p:nvPr/>
          </p:nvGrpSpPr>
          <p:grpSpPr>
            <a:xfrm>
              <a:off x="2835429" y="4278667"/>
              <a:ext cx="95374" cy="88036"/>
              <a:chOff x="321013" y="214009"/>
              <a:chExt cx="252919" cy="233463"/>
            </a:xfrm>
          </p:grpSpPr>
          <p:cxnSp>
            <p:nvCxnSpPr>
              <p:cNvPr id="115" name="Straight Connector 456"/>
              <p:cNvCxnSpPr/>
              <p:nvPr/>
            </p:nvCxnSpPr>
            <p:spPr>
              <a:xfrm>
                <a:off x="321013" y="214009"/>
                <a:ext cx="252919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457"/>
              <p:cNvCxnSpPr/>
              <p:nvPr/>
            </p:nvCxnSpPr>
            <p:spPr>
              <a:xfrm flipH="1">
                <a:off x="330182" y="214009"/>
                <a:ext cx="234580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460"/>
          <p:cNvGrpSpPr/>
          <p:nvPr/>
        </p:nvGrpSpPr>
        <p:grpSpPr>
          <a:xfrm rot="20647917">
            <a:off x="5969310" y="5979453"/>
            <a:ext cx="87454" cy="75584"/>
            <a:chOff x="2835429" y="4278667"/>
            <a:chExt cx="95374" cy="88036"/>
          </a:xfrm>
        </p:grpSpPr>
        <p:grpSp>
          <p:nvGrpSpPr>
            <p:cNvPr id="120" name="Group 461"/>
            <p:cNvGrpSpPr/>
            <p:nvPr/>
          </p:nvGrpSpPr>
          <p:grpSpPr>
            <a:xfrm>
              <a:off x="2835429" y="4278667"/>
              <a:ext cx="95374" cy="88036"/>
              <a:chOff x="321013" y="214009"/>
              <a:chExt cx="252919" cy="233463"/>
            </a:xfrm>
          </p:grpSpPr>
          <p:cxnSp>
            <p:nvCxnSpPr>
              <p:cNvPr id="124" name="Straight Connector 465"/>
              <p:cNvCxnSpPr/>
              <p:nvPr/>
            </p:nvCxnSpPr>
            <p:spPr>
              <a:xfrm>
                <a:off x="321013" y="214009"/>
                <a:ext cx="252919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466"/>
              <p:cNvCxnSpPr/>
              <p:nvPr/>
            </p:nvCxnSpPr>
            <p:spPr>
              <a:xfrm flipH="1">
                <a:off x="330182" y="214009"/>
                <a:ext cx="234580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462"/>
            <p:cNvGrpSpPr/>
            <p:nvPr/>
          </p:nvGrpSpPr>
          <p:grpSpPr>
            <a:xfrm>
              <a:off x="2835429" y="4278667"/>
              <a:ext cx="95374" cy="88036"/>
              <a:chOff x="321013" y="214009"/>
              <a:chExt cx="252919" cy="233463"/>
            </a:xfrm>
          </p:grpSpPr>
          <p:cxnSp>
            <p:nvCxnSpPr>
              <p:cNvPr id="122" name="Straight Connector 463"/>
              <p:cNvCxnSpPr/>
              <p:nvPr/>
            </p:nvCxnSpPr>
            <p:spPr>
              <a:xfrm>
                <a:off x="321013" y="214009"/>
                <a:ext cx="252919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464"/>
              <p:cNvCxnSpPr/>
              <p:nvPr/>
            </p:nvCxnSpPr>
            <p:spPr>
              <a:xfrm flipH="1">
                <a:off x="330182" y="214009"/>
                <a:ext cx="234580" cy="23346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 467"/>
          <p:cNvGrpSpPr/>
          <p:nvPr/>
        </p:nvGrpSpPr>
        <p:grpSpPr>
          <a:xfrm>
            <a:off x="5844222" y="5151585"/>
            <a:ext cx="87454" cy="75584"/>
            <a:chOff x="344007" y="336804"/>
            <a:chExt cx="252919" cy="233463"/>
          </a:xfrm>
        </p:grpSpPr>
        <p:cxnSp>
          <p:nvCxnSpPr>
            <p:cNvPr id="127" name="Straight Connector 468"/>
            <p:cNvCxnSpPr/>
            <p:nvPr/>
          </p:nvCxnSpPr>
          <p:spPr>
            <a:xfrm>
              <a:off x="344007" y="336804"/>
              <a:ext cx="252919" cy="2334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469"/>
            <p:cNvCxnSpPr/>
            <p:nvPr/>
          </p:nvCxnSpPr>
          <p:spPr>
            <a:xfrm flipH="1">
              <a:off x="353175" y="336804"/>
              <a:ext cx="234581" cy="2334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Rectangle 170"/>
          <p:cNvSpPr>
            <a:spLocks noChangeArrowheads="1"/>
          </p:cNvSpPr>
          <p:nvPr/>
        </p:nvSpPr>
        <p:spPr bwMode="auto">
          <a:xfrm>
            <a:off x="6446095" y="4644297"/>
            <a:ext cx="29495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DARA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30" name="Rectangle 169"/>
          <p:cNvSpPr>
            <a:spLocks noChangeArrowheads="1"/>
          </p:cNvSpPr>
          <p:nvPr/>
        </p:nvSpPr>
        <p:spPr bwMode="auto">
          <a:xfrm>
            <a:off x="6194847" y="4848390"/>
            <a:ext cx="2628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CD38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31" name="Rectangle 476"/>
          <p:cNvSpPr/>
          <p:nvPr/>
        </p:nvSpPr>
        <p:spPr>
          <a:xfrm rot="16200000">
            <a:off x="5083461" y="3587669"/>
            <a:ext cx="1572867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ecreased 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mmunosuppression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2" name="Straight Arrow Connector 477"/>
          <p:cNvCxnSpPr/>
          <p:nvPr/>
        </p:nvCxnSpPr>
        <p:spPr>
          <a:xfrm>
            <a:off x="7777606" y="3131307"/>
            <a:ext cx="4552" cy="1378007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4" t="31925" r="56650" b="32233"/>
          <a:stretch/>
        </p:blipFill>
        <p:spPr bwMode="auto">
          <a:xfrm>
            <a:off x="7251551" y="4509314"/>
            <a:ext cx="1061213" cy="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Group 479"/>
          <p:cNvGrpSpPr/>
          <p:nvPr/>
        </p:nvGrpSpPr>
        <p:grpSpPr>
          <a:xfrm>
            <a:off x="7951812" y="4868536"/>
            <a:ext cx="315791" cy="310526"/>
            <a:chOff x="1595127" y="3815645"/>
            <a:chExt cx="161240" cy="260086"/>
          </a:xfrm>
        </p:grpSpPr>
        <p:sp>
          <p:nvSpPr>
            <p:cNvPr id="135" name="Rectangle 88"/>
            <p:cNvSpPr>
              <a:spLocks noChangeArrowheads="1"/>
            </p:cNvSpPr>
            <p:nvPr/>
          </p:nvSpPr>
          <p:spPr bwMode="auto">
            <a:xfrm>
              <a:off x="1595127" y="3815645"/>
              <a:ext cx="153874" cy="9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altLang="en-US" sz="700" dirty="0" err="1" smtClean="0">
                  <a:solidFill>
                    <a:srgbClr val="010101"/>
                  </a:solidFill>
                </a:rPr>
                <a:t>cADPR</a:t>
              </a: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6" name="Rectangle 89"/>
            <p:cNvSpPr>
              <a:spLocks noChangeArrowheads="1"/>
            </p:cNvSpPr>
            <p:nvPr/>
          </p:nvSpPr>
          <p:spPr bwMode="auto">
            <a:xfrm>
              <a:off x="1595127" y="3906132"/>
              <a:ext cx="128501" cy="9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altLang="en-US" sz="700" dirty="0" smtClean="0">
                  <a:solidFill>
                    <a:srgbClr val="010101"/>
                  </a:solidFill>
                </a:rPr>
                <a:t>ADPR</a:t>
              </a: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7" name="Rectangle 90"/>
            <p:cNvSpPr>
              <a:spLocks noChangeArrowheads="1"/>
            </p:cNvSpPr>
            <p:nvPr/>
          </p:nvSpPr>
          <p:spPr bwMode="auto">
            <a:xfrm>
              <a:off x="1595127" y="3985507"/>
              <a:ext cx="161240" cy="9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/>
              <a:r>
                <a:rPr lang="en-US" altLang="en-US" sz="700" dirty="0" smtClean="0">
                  <a:solidFill>
                    <a:srgbClr val="010101"/>
                  </a:solidFill>
                </a:rPr>
                <a:t>NAADP</a:t>
              </a:r>
              <a:endParaRPr lang="en-US" alt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Rectangle 103"/>
          <p:cNvSpPr>
            <a:spLocks noChangeArrowheads="1"/>
          </p:cNvSpPr>
          <p:nvPr/>
        </p:nvSpPr>
        <p:spPr bwMode="auto">
          <a:xfrm>
            <a:off x="7127455" y="5245411"/>
            <a:ext cx="2099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Ca</a:t>
            </a:r>
            <a:r>
              <a:rPr lang="en-US" altLang="en-US" sz="800" baseline="30000" dirty="0" smtClean="0">
                <a:solidFill>
                  <a:schemeClr val="bg1"/>
                </a:solidFill>
              </a:rPr>
              <a:t>2+</a:t>
            </a:r>
            <a:endParaRPr lang="en-US" altLang="en-US" baseline="30000" dirty="0" smtClean="0">
              <a:solidFill>
                <a:schemeClr val="bg1"/>
              </a:solidFill>
            </a:endParaRPr>
          </a:p>
        </p:txBody>
      </p:sp>
      <p:sp>
        <p:nvSpPr>
          <p:cNvPr id="139" name="Rectangle 106"/>
          <p:cNvSpPr>
            <a:spLocks noChangeArrowheads="1"/>
          </p:cNvSpPr>
          <p:nvPr/>
        </p:nvSpPr>
        <p:spPr bwMode="auto">
          <a:xfrm>
            <a:off x="8277600" y="4760797"/>
            <a:ext cx="22121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NAD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140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" t="50091" r="94729" b="39275"/>
          <a:stretch/>
        </p:blipFill>
        <p:spPr bwMode="auto">
          <a:xfrm rot="501630">
            <a:off x="7256185" y="5069623"/>
            <a:ext cx="224073" cy="21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" t="38676" r="94729" b="53845"/>
          <a:stretch/>
        </p:blipFill>
        <p:spPr bwMode="auto">
          <a:xfrm>
            <a:off x="8054218" y="4746414"/>
            <a:ext cx="224073" cy="1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87"/>
          <p:cNvSpPr>
            <a:spLocks noChangeArrowheads="1"/>
          </p:cNvSpPr>
          <p:nvPr/>
        </p:nvSpPr>
        <p:spPr bwMode="auto">
          <a:xfrm>
            <a:off x="7519563" y="4587510"/>
            <a:ext cx="442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rgbClr val="010101"/>
                </a:solidFill>
              </a:rPr>
              <a:t>MM cell</a:t>
            </a:r>
            <a:endParaRPr lang="en-US" altLang="en-US" sz="1000" dirty="0" smtClean="0">
              <a:solidFill>
                <a:prstClr val="black"/>
              </a:solidFill>
            </a:endParaRPr>
          </a:p>
        </p:txBody>
      </p:sp>
      <p:sp>
        <p:nvSpPr>
          <p:cNvPr id="143" name="Rectangle 96"/>
          <p:cNvSpPr>
            <a:spLocks noChangeArrowheads="1"/>
          </p:cNvSpPr>
          <p:nvPr/>
        </p:nvSpPr>
        <p:spPr bwMode="auto">
          <a:xfrm>
            <a:off x="7596915" y="5214837"/>
            <a:ext cx="448317" cy="1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800" dirty="0" smtClean="0">
                <a:solidFill>
                  <a:srgbClr val="010101"/>
                </a:solidFill>
              </a:rPr>
              <a:t>Adenosine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44" name="Rectangle 105"/>
          <p:cNvSpPr>
            <a:spLocks noChangeArrowheads="1"/>
          </p:cNvSpPr>
          <p:nvPr/>
        </p:nvSpPr>
        <p:spPr bwMode="auto">
          <a:xfrm>
            <a:off x="7718916" y="5026967"/>
            <a:ext cx="204315" cy="1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800" dirty="0" smtClean="0">
                <a:solidFill>
                  <a:srgbClr val="010101"/>
                </a:solidFill>
              </a:rPr>
              <a:t>AMP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pic>
        <p:nvPicPr>
          <p:cNvPr id="145" name="Picture 2" descr="Z:\CLIENT\Janssen\JJD–Daratumumab\JJD59593 slide figure\JJD59593 Figure 1 elements for PNG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" t="50091" r="94729" b="39275"/>
          <a:stretch/>
        </p:blipFill>
        <p:spPr bwMode="auto">
          <a:xfrm rot="19314178">
            <a:off x="7709037" y="5303692"/>
            <a:ext cx="224073" cy="21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03"/>
          <p:cNvSpPr>
            <a:spLocks noChangeArrowheads="1"/>
          </p:cNvSpPr>
          <p:nvPr/>
        </p:nvSpPr>
        <p:spPr bwMode="auto">
          <a:xfrm>
            <a:off x="7099056" y="5150700"/>
            <a:ext cx="2099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chemeClr val="bg1"/>
                </a:solidFill>
              </a:rPr>
              <a:t>Ca</a:t>
            </a:r>
            <a:r>
              <a:rPr lang="en-US" altLang="en-US" sz="800" baseline="30000" dirty="0" smtClean="0">
                <a:solidFill>
                  <a:schemeClr val="bg1"/>
                </a:solidFill>
              </a:rPr>
              <a:t>2+</a:t>
            </a:r>
            <a:endParaRPr lang="en-US" altLang="en-US" baseline="30000" dirty="0" smtClean="0">
              <a:solidFill>
                <a:schemeClr val="bg1"/>
              </a:solidFill>
            </a:endParaRPr>
          </a:p>
        </p:txBody>
      </p:sp>
      <p:sp>
        <p:nvSpPr>
          <p:cNvPr id="147" name="Rectangle 103"/>
          <p:cNvSpPr>
            <a:spLocks noChangeArrowheads="1"/>
          </p:cNvSpPr>
          <p:nvPr/>
        </p:nvSpPr>
        <p:spPr bwMode="auto">
          <a:xfrm>
            <a:off x="7456099" y="5022233"/>
            <a:ext cx="192557" cy="1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rgbClr val="010101"/>
                </a:solidFill>
              </a:rPr>
              <a:t>Ca</a:t>
            </a:r>
            <a:r>
              <a:rPr lang="en-US" altLang="en-US" sz="800" baseline="30000" dirty="0" smtClean="0">
                <a:solidFill>
                  <a:srgbClr val="010101"/>
                </a:solidFill>
              </a:rPr>
              <a:t>2+</a:t>
            </a:r>
            <a:endParaRPr lang="en-US" altLang="en-US" baseline="30000" dirty="0" smtClean="0">
              <a:solidFill>
                <a:prstClr val="black"/>
              </a:solidFill>
            </a:endParaRPr>
          </a:p>
        </p:txBody>
      </p:sp>
      <p:sp>
        <p:nvSpPr>
          <p:cNvPr id="148" name="Rectangle 103"/>
          <p:cNvSpPr>
            <a:spLocks noChangeArrowheads="1"/>
          </p:cNvSpPr>
          <p:nvPr/>
        </p:nvSpPr>
        <p:spPr bwMode="auto">
          <a:xfrm>
            <a:off x="7462373" y="5136623"/>
            <a:ext cx="192557" cy="1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 smtClean="0">
                <a:solidFill>
                  <a:srgbClr val="010101"/>
                </a:solidFill>
              </a:rPr>
              <a:t>Ca</a:t>
            </a:r>
            <a:r>
              <a:rPr lang="en-US" altLang="en-US" sz="800" baseline="30000" dirty="0" smtClean="0">
                <a:solidFill>
                  <a:srgbClr val="010101"/>
                </a:solidFill>
              </a:rPr>
              <a:t>2+</a:t>
            </a:r>
            <a:endParaRPr lang="en-US" altLang="en-US" baseline="30000" dirty="0" smtClean="0">
              <a:solidFill>
                <a:prstClr val="black"/>
              </a:solidFill>
            </a:endParaRPr>
          </a:p>
        </p:txBody>
      </p:sp>
      <p:cxnSp>
        <p:nvCxnSpPr>
          <p:cNvPr id="149" name="Elbow Connector 494"/>
          <p:cNvCxnSpPr/>
          <p:nvPr/>
        </p:nvCxnSpPr>
        <p:spPr>
          <a:xfrm rot="10800000" flipV="1">
            <a:off x="7821075" y="4823117"/>
            <a:ext cx="233144" cy="203850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495"/>
          <p:cNvCxnSpPr/>
          <p:nvPr/>
        </p:nvCxnSpPr>
        <p:spPr>
          <a:xfrm>
            <a:off x="7821075" y="5127931"/>
            <a:ext cx="0" cy="117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496"/>
          <p:cNvGrpSpPr/>
          <p:nvPr/>
        </p:nvGrpSpPr>
        <p:grpSpPr>
          <a:xfrm>
            <a:off x="8130076" y="4775853"/>
            <a:ext cx="87454" cy="75584"/>
            <a:chOff x="321013" y="214009"/>
            <a:chExt cx="252919" cy="233463"/>
          </a:xfrm>
        </p:grpSpPr>
        <p:cxnSp>
          <p:nvCxnSpPr>
            <p:cNvPr id="152" name="Straight Connector 497"/>
            <p:cNvCxnSpPr/>
            <p:nvPr/>
          </p:nvCxnSpPr>
          <p:spPr>
            <a:xfrm>
              <a:off x="321013" y="214009"/>
              <a:ext cx="252919" cy="233463"/>
            </a:xfrm>
            <a:prstGeom prst="line">
              <a:avLst/>
            </a:prstGeom>
            <a:ln w="2006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498"/>
            <p:cNvCxnSpPr/>
            <p:nvPr/>
          </p:nvCxnSpPr>
          <p:spPr>
            <a:xfrm flipH="1">
              <a:off x="330182" y="214009"/>
              <a:ext cx="234580" cy="233463"/>
            </a:xfrm>
            <a:prstGeom prst="line">
              <a:avLst/>
            </a:prstGeom>
            <a:ln w="2006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Rectangle 499"/>
          <p:cNvSpPr/>
          <p:nvPr/>
        </p:nvSpPr>
        <p:spPr>
          <a:xfrm rot="16200000">
            <a:off x="7127257" y="3528275"/>
            <a:ext cx="1305165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CD38 enzymatic </a:t>
            </a:r>
            <a:endParaRPr lang="en-US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30"/>
          <p:cNvSpPr>
            <a:spLocks noChangeArrowheads="1"/>
          </p:cNvSpPr>
          <p:nvPr/>
        </p:nvSpPr>
        <p:spPr bwMode="auto">
          <a:xfrm>
            <a:off x="3106583" y="2895673"/>
            <a:ext cx="1881115" cy="532366"/>
          </a:xfrm>
          <a:prstGeom prst="rect">
            <a:avLst/>
          </a:prstGeom>
          <a:solidFill>
            <a:srgbClr val="32A0CB"/>
          </a:solidFill>
          <a:ln w="38100">
            <a:solidFill>
              <a:srgbClr val="FF0000"/>
            </a:solidFill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prstClr val="white"/>
                </a:solidFill>
              </a:rPr>
              <a:t>Direct</a:t>
            </a:r>
          </a:p>
          <a:p>
            <a:pPr algn="ctr"/>
            <a:r>
              <a:rPr lang="en-US" altLang="en-US" sz="1600" dirty="0" smtClean="0">
                <a:solidFill>
                  <a:prstClr val="white"/>
                </a:solidFill>
              </a:rPr>
              <a:t>anti-tumor </a:t>
            </a:r>
            <a:r>
              <a:rPr lang="en-US" altLang="en-US" sz="1600" dirty="0">
                <a:solidFill>
                  <a:prstClr val="white"/>
                </a:solidFill>
              </a:rPr>
              <a:t>e</a:t>
            </a:r>
            <a:r>
              <a:rPr lang="en-US" altLang="en-US" sz="1600" dirty="0" smtClean="0">
                <a:solidFill>
                  <a:prstClr val="white"/>
                </a:solidFill>
              </a:rPr>
              <a:t>ffect</a:t>
            </a:r>
            <a:endParaRPr lang="en-US" altLang="en-US" sz="1600" dirty="0">
              <a:solidFill>
                <a:prstClr val="white"/>
              </a:solidFill>
            </a:endParaRPr>
          </a:p>
        </p:txBody>
      </p:sp>
      <p:sp>
        <p:nvSpPr>
          <p:cNvPr id="156" name="Rectangle 218"/>
          <p:cNvSpPr>
            <a:spLocks noChangeArrowheads="1"/>
          </p:cNvSpPr>
          <p:nvPr/>
        </p:nvSpPr>
        <p:spPr bwMode="auto">
          <a:xfrm rot="16200000">
            <a:off x="3242251" y="3752535"/>
            <a:ext cx="974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dirty="0" smtClean="0">
                <a:solidFill>
                  <a:schemeClr val="bg1"/>
                </a:solidFill>
              </a:rPr>
              <a:t>Apoptosis via cross-linking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cxnSp>
        <p:nvCxnSpPr>
          <p:cNvPr id="157" name="Straight Arrow Connector 181"/>
          <p:cNvCxnSpPr/>
          <p:nvPr/>
        </p:nvCxnSpPr>
        <p:spPr>
          <a:xfrm rot="5400000">
            <a:off x="2343609" y="3835440"/>
            <a:ext cx="1822760" cy="996456"/>
          </a:xfrm>
          <a:prstGeom prst="bentConnector3">
            <a:avLst>
              <a:gd name="adj1" fmla="val 99692"/>
            </a:avLst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48" y="1924731"/>
            <a:ext cx="4371975" cy="3624808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Calibri"/>
                <a:cs typeface="Calibri"/>
              </a:rPr>
              <a:t>≥18 years of age, ECOG status ≤2</a:t>
            </a:r>
            <a:r>
              <a:rPr lang="en-US" sz="1600" b="1" baseline="30000" dirty="0" smtClean="0">
                <a:latin typeface="Calibri"/>
                <a:cs typeface="Calibri"/>
              </a:rPr>
              <a:t>1,2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GEN501</a:t>
            </a:r>
            <a:r>
              <a:rPr lang="en-US" sz="1600" b="1" baseline="30000" dirty="0" smtClean="0">
                <a:latin typeface="Calibri"/>
                <a:cs typeface="Calibri"/>
              </a:rPr>
              <a:t>1</a:t>
            </a:r>
            <a:endParaRPr lang="en-US" sz="1600" b="1" baseline="30000" dirty="0">
              <a:latin typeface="Calibri"/>
              <a:cs typeface="Calibri"/>
            </a:endParaRPr>
          </a:p>
          <a:p>
            <a:pPr lvl="1"/>
            <a:r>
              <a:rPr lang="en-US" sz="1400" b="1" dirty="0">
                <a:latin typeface="Calibri"/>
                <a:cs typeface="Calibri"/>
              </a:rPr>
              <a:t>Open-label, </a:t>
            </a:r>
            <a:r>
              <a:rPr lang="en-US" sz="1400" b="1" dirty="0" smtClean="0">
                <a:latin typeface="Calibri"/>
                <a:cs typeface="Calibri"/>
              </a:rPr>
              <a:t>multicenter, </a:t>
            </a:r>
            <a:r>
              <a:rPr lang="en-US" sz="1400" b="1" dirty="0">
                <a:latin typeface="Calibri"/>
                <a:cs typeface="Calibri"/>
              </a:rPr>
              <a:t>phase 1/2, </a:t>
            </a:r>
            <a:r>
              <a:rPr lang="en-US" sz="1400" b="1" dirty="0" smtClean="0">
                <a:latin typeface="Calibri"/>
                <a:cs typeface="Calibri"/>
              </a:rPr>
              <a:t>dose-escalation </a:t>
            </a:r>
            <a:r>
              <a:rPr lang="en-US" sz="1400" b="1" dirty="0">
                <a:latin typeface="Calibri"/>
                <a:cs typeface="Calibri"/>
              </a:rPr>
              <a:t>and </a:t>
            </a:r>
            <a:r>
              <a:rPr lang="en-US" sz="1400" b="1" dirty="0" smtClean="0">
                <a:latin typeface="Calibri"/>
                <a:cs typeface="Calibri"/>
              </a:rPr>
              <a:t>dose-expansion </a:t>
            </a:r>
            <a:r>
              <a:rPr lang="en-US" sz="1400" b="1" dirty="0">
                <a:latin typeface="Calibri"/>
                <a:cs typeface="Calibri"/>
              </a:rPr>
              <a:t>study</a:t>
            </a:r>
          </a:p>
          <a:p>
            <a:pPr lvl="1"/>
            <a:r>
              <a:rPr lang="en-US" sz="1400" b="1" dirty="0" smtClean="0">
                <a:latin typeface="Calibri"/>
                <a:cs typeface="Calibri"/>
              </a:rPr>
              <a:t>Relapsed </a:t>
            </a:r>
            <a:r>
              <a:rPr lang="en-US" sz="1400" b="1" dirty="0">
                <a:latin typeface="Calibri"/>
                <a:cs typeface="Calibri"/>
              </a:rPr>
              <a:t>from or </a:t>
            </a:r>
            <a:r>
              <a:rPr lang="en-US" sz="1400" b="1" dirty="0" smtClean="0">
                <a:latin typeface="Calibri"/>
                <a:cs typeface="Calibri"/>
              </a:rPr>
              <a:t>refractory </a:t>
            </a:r>
            <a:r>
              <a:rPr lang="en-US" sz="1400" b="1" dirty="0">
                <a:latin typeface="Calibri"/>
                <a:cs typeface="Calibri"/>
              </a:rPr>
              <a:t>to </a:t>
            </a:r>
            <a:r>
              <a:rPr lang="en-US" sz="1400" b="1" dirty="0" smtClean="0">
                <a:latin typeface="Calibri"/>
                <a:cs typeface="Calibri"/>
              </a:rPr>
              <a:t/>
            </a:r>
            <a:br>
              <a:rPr lang="en-US" sz="1400" b="1" dirty="0" smtClean="0">
                <a:latin typeface="Calibri"/>
                <a:cs typeface="Calibri"/>
              </a:rPr>
            </a:br>
            <a:r>
              <a:rPr lang="en-US" sz="1400" b="1" dirty="0" smtClean="0">
                <a:latin typeface="Calibri"/>
                <a:cs typeface="Calibri"/>
              </a:rPr>
              <a:t>≥</a:t>
            </a:r>
            <a:r>
              <a:rPr lang="en-US" sz="1400" b="1" dirty="0">
                <a:latin typeface="Calibri"/>
                <a:cs typeface="Calibri"/>
              </a:rPr>
              <a:t>2 prior lines of therapy including </a:t>
            </a:r>
            <a:r>
              <a:rPr lang="en-US" sz="1400" b="1" dirty="0" smtClean="0">
                <a:latin typeface="Calibri"/>
                <a:cs typeface="Calibri"/>
              </a:rPr>
              <a:t/>
            </a:r>
            <a:br>
              <a:rPr lang="en-US" sz="1400" b="1" dirty="0" smtClean="0">
                <a:latin typeface="Calibri"/>
                <a:cs typeface="Calibri"/>
              </a:rPr>
            </a:br>
            <a:r>
              <a:rPr lang="en-US" sz="1400" b="1" dirty="0" smtClean="0">
                <a:latin typeface="Calibri"/>
                <a:cs typeface="Calibri"/>
              </a:rPr>
              <a:t>PIs </a:t>
            </a:r>
            <a:r>
              <a:rPr lang="en-US" sz="1400" b="1" dirty="0">
                <a:latin typeface="Calibri"/>
                <a:cs typeface="Calibri"/>
              </a:rPr>
              <a:t>and IMiDs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SIRIUS</a:t>
            </a:r>
            <a:r>
              <a:rPr lang="en-US" sz="1600" b="1" baseline="30000" dirty="0" smtClean="0">
                <a:latin typeface="Calibri"/>
                <a:cs typeface="Calibri"/>
              </a:rPr>
              <a:t>2</a:t>
            </a:r>
          </a:p>
          <a:p>
            <a:pPr lvl="1"/>
            <a:r>
              <a:rPr lang="en-US" sz="1400" b="1" dirty="0" smtClean="0">
                <a:latin typeface="Calibri"/>
                <a:cs typeface="Calibri"/>
              </a:rPr>
              <a:t>Open-label, multicenter, phase 2 study</a:t>
            </a:r>
          </a:p>
          <a:p>
            <a:pPr lvl="1"/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atients </a:t>
            </a:r>
            <a:r>
              <a:rPr lang="en-US" sz="1400" b="1" dirty="0">
                <a:latin typeface="Calibri"/>
                <a:cs typeface="Calibri"/>
              </a:rPr>
              <a:t>had received ≥3 prior lines of </a:t>
            </a:r>
            <a:r>
              <a:rPr lang="en-US" sz="1400" b="1" dirty="0" smtClean="0">
                <a:latin typeface="Calibri"/>
                <a:cs typeface="Calibri"/>
              </a:rPr>
              <a:t>therapy, </a:t>
            </a:r>
            <a:r>
              <a:rPr lang="en-US" sz="1400" b="1" dirty="0">
                <a:latin typeface="Calibri"/>
                <a:cs typeface="Calibri"/>
              </a:rPr>
              <a:t>including a PI and an </a:t>
            </a:r>
            <a:r>
              <a:rPr lang="en-US" sz="1400" b="1" dirty="0" smtClean="0">
                <a:latin typeface="Calibri"/>
                <a:cs typeface="Calibri"/>
              </a:rPr>
              <a:t>IMiD, </a:t>
            </a:r>
            <a:r>
              <a:rPr lang="en-US" sz="1400" b="1" dirty="0">
                <a:latin typeface="Calibri"/>
                <a:cs typeface="Calibri"/>
              </a:rPr>
              <a:t>or were double refractory to a PI and an </a:t>
            </a:r>
            <a:r>
              <a:rPr lang="en-US" sz="1400" b="1" dirty="0" smtClean="0">
                <a:latin typeface="Calibri"/>
                <a:cs typeface="Calibri"/>
              </a:rPr>
              <a:t>IMID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DARA was approved by the FDA on November 16, 2015, based on these studies</a:t>
            </a:r>
            <a:endParaRPr lang="en-US" sz="1600" b="1" baseline="30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09589" y="1475915"/>
            <a:ext cx="2795380" cy="4218490"/>
            <a:chOff x="1257493" y="580863"/>
            <a:chExt cx="3167128" cy="457287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263119" y="2118473"/>
              <a:ext cx="0" cy="6958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005012" y="2131181"/>
              <a:ext cx="0" cy="668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2"/>
              <a:endCxn id="10" idx="0"/>
            </p:cNvCxnSpPr>
            <p:nvPr/>
          </p:nvCxnSpPr>
          <p:spPr>
            <a:xfrm>
              <a:off x="2638426" y="3360418"/>
              <a:ext cx="0" cy="12482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257493" y="1871004"/>
              <a:ext cx="1304733" cy="5460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16 mg/kg</a:t>
              </a:r>
              <a:br>
                <a:rPr lang="en-US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(n = 16)</a:t>
              </a:r>
              <a:endParaRPr 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24958" y="1871003"/>
              <a:ext cx="1114425" cy="5461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latin typeface="Calibri"/>
                  <a:cs typeface="Calibri"/>
                </a:rPr>
                <a:t>8</a:t>
              </a:r>
              <a:r>
                <a:rPr lang="en-US" sz="1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400" b="1" dirty="0">
                  <a:solidFill>
                    <a:srgbClr val="FFFFFF"/>
                  </a:solidFill>
                  <a:latin typeface="Calibri"/>
                  <a:cs typeface="Calibri"/>
                </a:rPr>
                <a:t>mg/kg</a:t>
              </a:r>
              <a:br>
                <a:rPr lang="en-US" sz="1400" b="1" dirty="0">
                  <a:solidFill>
                    <a:srgbClr val="FFFFFF"/>
                  </a:solidFill>
                  <a:latin typeface="Calibri"/>
                  <a:cs typeface="Calibri"/>
                </a:rPr>
              </a:br>
              <a:r>
                <a:rPr lang="en-US" sz="1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(n = 18)</a:t>
              </a:r>
              <a:endParaRPr lang="en-US" sz="14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47800" y="4608708"/>
              <a:ext cx="2381250" cy="545025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  <a:t>16 mg/kg</a:t>
              </a:r>
            </a:p>
            <a:p>
              <a:pPr algn="ctr"/>
              <a: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  <a:t>(n = 106)</a:t>
              </a:r>
              <a:endParaRPr lang="en-US" sz="1400" b="1" dirty="0">
                <a:solidFill>
                  <a:schemeClr val="bg2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7800" y="2801617"/>
              <a:ext cx="2381251" cy="5588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Response evaluated </a:t>
              </a:r>
              <a:endParaRPr lang="en-US" sz="14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5972" y="1463798"/>
              <a:ext cx="1266823" cy="368300"/>
              <a:chOff x="6657975" y="551476"/>
              <a:chExt cx="1266823" cy="276225"/>
            </a:xfrm>
          </p:grpSpPr>
          <p:cxnSp>
            <p:nvCxnSpPr>
              <p:cNvPr id="16" name="Elbow Connector 15"/>
              <p:cNvCxnSpPr/>
              <p:nvPr/>
            </p:nvCxnSpPr>
            <p:spPr>
              <a:xfrm rot="5400000">
                <a:off x="6836568" y="372883"/>
                <a:ext cx="276225" cy="633412"/>
              </a:xfrm>
              <a:prstGeom prst="bentConnector3">
                <a:avLst>
                  <a:gd name="adj1" fmla="val 39655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lbow Connector 16"/>
              <p:cNvCxnSpPr/>
              <p:nvPr/>
            </p:nvCxnSpPr>
            <p:spPr>
              <a:xfrm rot="16200000" flipH="1">
                <a:off x="7469980" y="372882"/>
                <a:ext cx="276224" cy="633413"/>
              </a:xfrm>
              <a:prstGeom prst="bentConnector3">
                <a:avLst>
                  <a:gd name="adj1" fmla="val 39654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1447800" y="916352"/>
              <a:ext cx="2381250" cy="558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  <a:t>Randomization</a:t>
              </a:r>
              <a:endParaRPr lang="en-US" sz="1400" b="1" dirty="0">
                <a:solidFill>
                  <a:schemeClr val="bg2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14625" y="3545029"/>
              <a:ext cx="1709996" cy="103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Additional </a:t>
              </a:r>
              <a:b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</a:b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90 patients</a:t>
              </a:r>
              <a:b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</a:b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enrolled at </a:t>
              </a:r>
              <a:r>
                <a:rPr lang="en-US" sz="1400" dirty="0">
                  <a:solidFill>
                    <a:srgbClr val="FFFFFF"/>
                  </a:solidFill>
                  <a:latin typeface="Calibri"/>
                  <a:cs typeface="Calibri"/>
                </a:rPr>
                <a:t/>
              </a:r>
              <a:br>
                <a:rPr lang="en-US" sz="1400" dirty="0">
                  <a:solidFill>
                    <a:srgbClr val="FFFFFF"/>
                  </a:solidFill>
                  <a:latin typeface="Calibri"/>
                  <a:cs typeface="Calibri"/>
                </a:rPr>
              </a:br>
              <a:r>
                <a:rPr lang="en-US" sz="1400" dirty="0">
                  <a:solidFill>
                    <a:srgbClr val="FFFFFF"/>
                  </a:solidFill>
                  <a:latin typeface="Calibri"/>
                  <a:cs typeface="Calibri"/>
                </a:rPr>
                <a:t>DARA 16 mg/kg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971" y="580863"/>
              <a:ext cx="1180907" cy="36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latin typeface="Calibri"/>
                  <a:cs typeface="Calibri"/>
                </a:rPr>
                <a:t>SIRIUS</a:t>
              </a:r>
              <a:endParaRPr lang="en-US" sz="1600" b="1" dirty="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86326" y="1502339"/>
            <a:ext cx="2278835" cy="4208919"/>
            <a:chOff x="736620" y="1017038"/>
            <a:chExt cx="2581890" cy="4562494"/>
          </a:xfrm>
        </p:grpSpPr>
        <p:grpSp>
          <p:nvGrpSpPr>
            <p:cNvPr id="19" name="Group 18"/>
            <p:cNvGrpSpPr/>
            <p:nvPr/>
          </p:nvGrpSpPr>
          <p:grpSpPr>
            <a:xfrm>
              <a:off x="914400" y="1017038"/>
              <a:ext cx="2391065" cy="3645783"/>
              <a:chOff x="5924550" y="584326"/>
              <a:chExt cx="2391065" cy="3645783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7105850" y="3230688"/>
                <a:ext cx="0" cy="427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7106652" y="2344778"/>
                <a:ext cx="0" cy="427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7096225" y="1381320"/>
                <a:ext cx="0" cy="427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5924550" y="2778318"/>
                <a:ext cx="2381250" cy="55880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Safety and response evaluated </a:t>
                </a:r>
                <a:endParaRPr lang="en-US" sz="1400" b="1" dirty="0">
                  <a:solidFill>
                    <a:srgbClr val="FF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924550" y="924120"/>
                <a:ext cx="2381250" cy="5588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accent4">
                        <a:lumMod val="10000"/>
                      </a:schemeClr>
                    </a:solidFill>
                    <a:latin typeface="Calibri"/>
                    <a:cs typeface="Calibri"/>
                  </a:rPr>
                  <a:t>Dose-escalation</a:t>
                </a:r>
                <a:endParaRPr lang="en-US" sz="1400" b="1" dirty="0">
                  <a:solidFill>
                    <a:schemeClr val="accent4">
                      <a:lumMod val="10000"/>
                    </a:schemeClr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924550" y="1822743"/>
                <a:ext cx="2381252" cy="73593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Doses from </a:t>
                </a:r>
                <a:br>
                  <a:rPr lang="en-US" sz="14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</a:br>
                <a:r>
                  <a:rPr lang="en-US" sz="14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0.005-24 mg/kg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(n = 32)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934364" y="3671308"/>
                <a:ext cx="2381251" cy="5588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2"/>
                    </a:solidFill>
                    <a:latin typeface="Calibri"/>
                    <a:cs typeface="Calibri"/>
                  </a:rPr>
                  <a:t>Dose-expansion</a:t>
                </a:r>
                <a:endParaRPr lang="en-US" sz="1400" b="1" dirty="0">
                  <a:solidFill>
                    <a:schemeClr val="bg2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72443" y="584326"/>
                <a:ext cx="1180907" cy="33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00"/>
                    </a:solidFill>
                    <a:latin typeface="Calibri"/>
                    <a:cs typeface="Calibri"/>
                  </a:rPr>
                  <a:t>GEN501</a:t>
                </a:r>
                <a:endParaRPr lang="en-US" sz="1400" b="1" dirty="0">
                  <a:solidFill>
                    <a:srgbClr val="FFFF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736620" y="5033432"/>
              <a:ext cx="1304733" cy="546099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  <a:t>16 mg/kg</a:t>
              </a:r>
              <a:b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</a:br>
              <a:r>
                <a:rPr lang="en-US" sz="1400" b="1" dirty="0" smtClean="0">
                  <a:solidFill>
                    <a:schemeClr val="bg2"/>
                  </a:solidFill>
                  <a:latin typeface="Calibri"/>
                  <a:cs typeface="Calibri"/>
                </a:rPr>
                <a:t>(n = 42)</a:t>
              </a:r>
              <a:endParaRPr lang="en-US" sz="1400" b="1" dirty="0">
                <a:solidFill>
                  <a:schemeClr val="bg2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04085" y="5033431"/>
              <a:ext cx="1114425" cy="5461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8</a:t>
              </a:r>
              <a:r>
                <a:rPr lang="en-US" sz="1400" b="1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mg/kg</a:t>
              </a:r>
              <a:b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</a:br>
              <a:r>
                <a:rPr lang="en-US" sz="1400" b="1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(n = 30)</a:t>
              </a:r>
              <a:endParaRPr lang="en-US" sz="14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22" name="Elbow Connector 21"/>
            <p:cNvCxnSpPr/>
            <p:nvPr/>
          </p:nvCxnSpPr>
          <p:spPr>
            <a:xfrm rot="5400000">
              <a:off x="1607655" y="4535001"/>
              <a:ext cx="368300" cy="633412"/>
            </a:xfrm>
            <a:prstGeom prst="bentConnector3">
              <a:avLst>
                <a:gd name="adj1" fmla="val 39655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 rot="16200000" flipH="1">
              <a:off x="2241067" y="4535000"/>
              <a:ext cx="368299" cy="633412"/>
            </a:xfrm>
            <a:prstGeom prst="bentConnector3">
              <a:avLst>
                <a:gd name="adj1" fmla="val 39654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0932" y="6381328"/>
            <a:ext cx="625792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i="1" dirty="0" smtClean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1. Lokhorst </a:t>
            </a:r>
            <a:r>
              <a:rPr lang="da-DK" sz="1050" i="1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HM, et al. N Engl J Med. 2015;373(13):1207-1219</a:t>
            </a:r>
            <a:r>
              <a:rPr lang="da-DK" sz="1050" i="1" dirty="0" smtClean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.</a:t>
            </a:r>
          </a:p>
          <a:p>
            <a:pPr algn="l"/>
            <a:r>
              <a:rPr lang="da-DK" sz="1050" i="1" dirty="0" smtClean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2. Lonial </a:t>
            </a:r>
            <a:r>
              <a:rPr lang="da-DK" sz="1050" i="1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S, et al. Lancet. </a:t>
            </a:r>
            <a:r>
              <a:rPr lang="da-DK" sz="1050" i="1" dirty="0" smtClean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2015. In </a:t>
            </a:r>
            <a:r>
              <a:rPr lang="da-DK" sz="1050" i="1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p</a:t>
            </a:r>
            <a:r>
              <a:rPr lang="da-DK" sz="1050" i="1" dirty="0" smtClean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ress.</a:t>
            </a:r>
            <a:endParaRPr lang="en-US" sz="1050" i="1" dirty="0" smtClean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3037" y="5819316"/>
            <a:ext cx="1742289" cy="6340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16 mg/kg</a:t>
            </a:r>
          </a:p>
          <a:p>
            <a:pPr algn="ctr"/>
            <a:r>
              <a:rPr lang="en-US" sz="1600" b="1" dirty="0" smtClean="0">
                <a:latin typeface="Calibri"/>
                <a:cs typeface="Calibri"/>
              </a:rPr>
              <a:t>N = 148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5085" y="-60791"/>
            <a:ext cx="102298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b">
            <a:spAutoFit/>
          </a:bodyPr>
          <a:lstStyle/>
          <a:p>
            <a:pPr algn="ctr"/>
            <a:r>
              <a:rPr lang="es-ES_tradnl" sz="3200" b="1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Daratumumab</a:t>
            </a:r>
            <a:r>
              <a:rPr lang="es-ES_tradnl" sz="3200" b="1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 in </a:t>
            </a:r>
            <a:r>
              <a:rPr lang="es-ES_tradnl" sz="3200" b="1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monotherapy</a:t>
            </a:r>
            <a:r>
              <a:rPr lang="es-ES_tradnl" sz="3200" b="1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algn="ctr"/>
            <a:r>
              <a:rPr lang="es-ES_tradnl" sz="2000" b="1" i="1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Two</a:t>
            </a:r>
            <a:r>
              <a:rPr lang="es-ES_tradnl" sz="2000" b="1" i="1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ES_tradnl" sz="2000" b="1" i="1" dirty="0" err="1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studies</a:t>
            </a:r>
            <a:r>
              <a:rPr lang="es-ES_tradnl" sz="2000" b="1" i="1" dirty="0" smtClean="0">
                <a:solidFill>
                  <a:srgbClr val="FFFF00"/>
                </a:solidFill>
                <a:latin typeface="Calibri"/>
                <a:ea typeface="ＭＳ Ｐゴシック" pitchFamily="34" charset="-128"/>
                <a:cs typeface="Calibri"/>
              </a:rPr>
              <a:t>: GEN501 &amp; SIRIUS</a:t>
            </a:r>
            <a:endParaRPr lang="en-GB" sz="1400" b="0" i="1" dirty="0">
              <a:solidFill>
                <a:srgbClr val="FFFF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39" name="Conector recto 38"/>
          <p:cNvCxnSpPr/>
          <p:nvPr/>
        </p:nvCxnSpPr>
        <p:spPr bwMode="auto">
          <a:xfrm>
            <a:off x="0" y="922683"/>
            <a:ext cx="1028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Slide Number Placeholder 1"/>
          <p:cNvSpPr txBox="1">
            <a:spLocks/>
          </p:cNvSpPr>
          <p:nvPr/>
        </p:nvSpPr>
        <p:spPr bwMode="auto">
          <a:xfrm>
            <a:off x="7429500" y="6553200"/>
            <a:ext cx="2806786" cy="2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Usmani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S, ASH 2015 </a:t>
            </a:r>
            <a:r>
              <a:rPr lang="en-US" altLang="en-US" sz="1200" b="1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Abst</a:t>
            </a:r>
            <a:r>
              <a:rPr lang="en-US" altLang="en-US" sz="1200" b="1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29</a:t>
            </a:r>
            <a:endParaRPr lang="en-US" altLang="en-US" sz="1200" b="1" i="1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 txBox="1">
            <a:spLocks/>
          </p:cNvSpPr>
          <p:nvPr/>
        </p:nvSpPr>
        <p:spPr>
          <a:xfrm>
            <a:off x="0" y="194477"/>
            <a:ext cx="10287000" cy="498219"/>
          </a:xfrm>
          <a:prstGeom prst="rect">
            <a:avLst/>
          </a:prstGeom>
        </p:spPr>
        <p:txBody>
          <a:bodyPr vert="horz" lIns="91426" tIns="45713" rIns="91426" bIns="45713"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11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24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36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484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da-DK" sz="3600" dirty="0" err="1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Daratumumab</a:t>
            </a:r>
            <a:r>
              <a:rPr lang="da-DK" sz="3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 GEN501 </a:t>
            </a:r>
            <a:r>
              <a:rPr lang="da-DK" sz="3600" dirty="0">
                <a:solidFill>
                  <a:srgbClr val="FFFF00"/>
                </a:solidFill>
                <a:latin typeface="Arial"/>
                <a:ea typeface=""/>
                <a:cs typeface="Arial"/>
              </a:rPr>
              <a:t>&amp; </a:t>
            </a:r>
            <a:r>
              <a:rPr lang="da-DK" sz="3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Sirius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: </a:t>
            </a:r>
            <a:r>
              <a:rPr lang="da-DK" sz="3600" dirty="0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Baseline </a:t>
            </a:r>
            <a:r>
              <a:rPr lang="da-DK" sz="3600" dirty="0" err="1" smtClean="0">
                <a:solidFill>
                  <a:srgbClr val="FFFF00"/>
                </a:solidFill>
                <a:latin typeface="Arial"/>
                <a:ea typeface=""/>
                <a:cs typeface="Arial"/>
              </a:rPr>
              <a:t>characteristics</a:t>
            </a:r>
            <a:endParaRPr lang="en-US" sz="2600" dirty="0" smtClean="0">
              <a:solidFill>
                <a:srgbClr val="FFFF00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0" y="836712"/>
            <a:ext cx="10287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Textfeld 6"/>
          <p:cNvSpPr txBox="1">
            <a:spLocks noChangeArrowheads="1"/>
          </p:cNvSpPr>
          <p:nvPr/>
        </p:nvSpPr>
        <p:spPr bwMode="auto">
          <a:xfrm>
            <a:off x="7861253" y="6542001"/>
            <a:ext cx="2300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i="1" dirty="0" err="1" smtClean="0">
                <a:solidFill>
                  <a:srgbClr val="B2B2B2"/>
                </a:solidFill>
                <a:latin typeface="Arial"/>
                <a:cs typeface="Arial"/>
              </a:rPr>
              <a:t>Usmani</a:t>
            </a:r>
            <a:r>
              <a:rPr lang="en-US" sz="1200" i="1" dirty="0" smtClean="0">
                <a:solidFill>
                  <a:srgbClr val="B2B2B2"/>
                </a:solidFill>
                <a:latin typeface="Arial"/>
                <a:cs typeface="Arial"/>
              </a:rPr>
              <a:t> S. ASH 2015. Abs. 29</a:t>
            </a:r>
            <a:endParaRPr lang="de-DE" sz="1200" i="1" dirty="0" smtClean="0">
              <a:solidFill>
                <a:srgbClr val="B2B2B2"/>
              </a:solidFill>
              <a:latin typeface="Arial"/>
              <a:cs typeface="Arial"/>
            </a:endParaRPr>
          </a:p>
        </p:txBody>
      </p:sp>
      <p:graphicFrame>
        <p:nvGraphicFramePr>
          <p:cNvPr id="54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18964" y="1484784"/>
          <a:ext cx="9612028" cy="45568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2998"/>
                <a:gridCol w="1888946"/>
                <a:gridCol w="1940042"/>
                <a:gridCol w="1940042"/>
              </a:tblGrid>
              <a:tr h="5663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16 mg/kg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GEN501, Part 2</a:t>
                      </a:r>
                      <a:b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 = 42</a:t>
                      </a:r>
                      <a:endParaRPr lang="en-US" sz="1400" b="1" kern="1200" dirty="0">
                        <a:solidFill>
                          <a:srgbClr val="FFFF0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SIRIUS</a:t>
                      </a:r>
                      <a:b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US" sz="1400" b="1" kern="120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 = 106</a:t>
                      </a:r>
                      <a:endParaRPr lang="en-US" sz="1400" b="1" kern="1200" dirty="0">
                        <a:solidFill>
                          <a:srgbClr val="FFFF0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102870" marR="10287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Combined</a:t>
                      </a:r>
                      <a:br>
                        <a:rPr lang="en-US" sz="1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US" sz="14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lang="en-US" sz="1400" b="1" baseline="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= 148</a:t>
                      </a:r>
                      <a:endParaRPr lang="en-US" sz="1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defTabSz="339725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Median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(range) age, y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64.0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(44-76)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63.5 (31-84)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64 (31-84)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Median (range)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time since diagnosis, y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5.8 (0.8-23.7)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4.8 (1.1-23.8)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5.1 (0.8-23.8)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358">
                <a:tc>
                  <a:txBody>
                    <a:bodyPr/>
                    <a:lstStyle/>
                    <a:p>
                      <a:pPr defTabSz="339725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Median (range)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number of prior lines</a:t>
                      </a:r>
                      <a:br>
                        <a:rPr lang="en-US" sz="1400" b="1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	&gt;3 prior lines, n (%)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4 (2-12)</a:t>
                      </a:r>
                      <a:br>
                        <a:rPr lang="en-US" sz="1400" b="1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26 (62)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 (2-14)</a:t>
                      </a:r>
                      <a:br>
                        <a:rPr lang="en-US" sz="1400" b="1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87 (82)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 (2-14)</a:t>
                      </a:r>
                      <a:br>
                        <a:rPr lang="en-US" sz="1400" b="1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113 (76)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Refractory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to: 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Last line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of therapy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32 (76)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103 (97)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135 (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91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 defTabSz="225425"/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     Both PI and </a:t>
                      </a:r>
                      <a:r>
                        <a:rPr lang="en-US" sz="1400" b="1" baseline="0" dirty="0" err="1" smtClean="0">
                          <a:latin typeface="Calibri"/>
                          <a:cs typeface="Calibri"/>
                        </a:rPr>
                        <a:t>IMiD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27 (64)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101 (95)</a:t>
                      </a: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128 (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86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PI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+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IMiD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+ alkylating agent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21 (50)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79 (75)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100 (68)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marL="0" marR="0" indent="0" algn="l" defTabSz="4032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</a:t>
                      </a:r>
                      <a:r>
                        <a:rPr lang="en-US" sz="1400" b="1" dirty="0" err="1" smtClean="0">
                          <a:latin typeface="Calibri"/>
                          <a:cs typeface="Calibri"/>
                        </a:rPr>
                        <a:t>Bortezomib</a:t>
                      </a:r>
                      <a:endParaRPr lang="en-US" sz="1400" b="1" dirty="0" smtClean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30 (71)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95 (90)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125 (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84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marL="0" marR="0" indent="0" algn="l" defTabSz="4032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</a:t>
                      </a:r>
                      <a:r>
                        <a:rPr lang="en-US" sz="1400" b="1" dirty="0" err="1" smtClean="0">
                          <a:latin typeface="Calibri"/>
                          <a:cs typeface="Calibri"/>
                        </a:rPr>
                        <a:t>Carfilzomib</a:t>
                      </a:r>
                      <a:endParaRPr lang="en-US" sz="1400" b="1" dirty="0" smtClean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7 (17)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51 (48)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58 (39)</a:t>
                      </a: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 defTabSz="403225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</a:t>
                      </a:r>
                      <a:r>
                        <a:rPr lang="en-US" sz="1400" b="1" dirty="0" err="1" smtClean="0">
                          <a:latin typeface="Calibri"/>
                          <a:cs typeface="Calibri"/>
                        </a:rPr>
                        <a:t>Lenalidomide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31 (74)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93 (88)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124 (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84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15">
                <a:tc>
                  <a:txBody>
                    <a:bodyPr/>
                    <a:lstStyle/>
                    <a:p>
                      <a:pPr algn="l" defTabSz="403225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     </a:t>
                      </a:r>
                      <a:r>
                        <a:rPr lang="en-US" sz="1400" b="1" dirty="0" err="1" smtClean="0">
                          <a:latin typeface="Calibri"/>
                          <a:cs typeface="Calibri"/>
                        </a:rPr>
                        <a:t>Pomalidomide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15 (36)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67 (63)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82 (55)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2870" marR="1028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grises">
  <a:themeElements>
    <a:clrScheme name="">
      <a:dk1>
        <a:srgbClr val="FFFFFF"/>
      </a:dk1>
      <a:lt1>
        <a:srgbClr val="FFFFFF"/>
      </a:lt1>
      <a:dk2>
        <a:srgbClr val="FFFF00"/>
      </a:dk2>
      <a:lt2>
        <a:srgbClr val="333333"/>
      </a:lt2>
      <a:accent1>
        <a:srgbClr val="44476C"/>
      </a:accent1>
      <a:accent2>
        <a:srgbClr val="3333CC"/>
      </a:accent2>
      <a:accent3>
        <a:srgbClr val="FFFFFF"/>
      </a:accent3>
      <a:accent4>
        <a:srgbClr val="DADADA"/>
      </a:accent4>
      <a:accent5>
        <a:srgbClr val="B0B1BA"/>
      </a:accent5>
      <a:accent6>
        <a:srgbClr val="2D2DB9"/>
      </a:accent6>
      <a:hlink>
        <a:srgbClr val="CCCCFF"/>
      </a:hlink>
      <a:folHlink>
        <a:srgbClr val="B2B2B2"/>
      </a:folHlink>
    </a:clrScheme>
    <a:fontScheme name="Plantilla gris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antilla gri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gris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8">
        <a:dk1>
          <a:srgbClr val="000000"/>
        </a:dk1>
        <a:lt1>
          <a:srgbClr val="FFFFFF"/>
        </a:lt1>
        <a:dk2>
          <a:srgbClr val="FFFF00"/>
        </a:dk2>
        <a:lt2>
          <a:srgbClr val="333333"/>
        </a:lt2>
        <a:accent1>
          <a:srgbClr val="44476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B0B1B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VELCADE Sales Training Slide Template">
  <a:themeElements>
    <a:clrScheme name="1_VELCADE Sales Training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ELCADE Sales Training Slid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VELCADE Sales Trainin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LCADE Sales Training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LCADE Sales Training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4">
      <a:dk1>
        <a:srgbClr val="000000"/>
      </a:dk1>
      <a:lt1>
        <a:srgbClr val="FFFFFF"/>
      </a:lt1>
      <a:dk2>
        <a:srgbClr val="000066"/>
      </a:dk2>
      <a:lt2>
        <a:srgbClr val="F09828"/>
      </a:lt2>
      <a:accent1>
        <a:srgbClr val="DDDA68"/>
      </a:accent1>
      <a:accent2>
        <a:srgbClr val="99D0D7"/>
      </a:accent2>
      <a:accent3>
        <a:srgbClr val="AAAAB8"/>
      </a:accent3>
      <a:accent4>
        <a:srgbClr val="DADADA"/>
      </a:accent4>
      <a:accent5>
        <a:srgbClr val="EBEAB9"/>
      </a:accent5>
      <a:accent6>
        <a:srgbClr val="8ABCC3"/>
      </a:accent6>
      <a:hlink>
        <a:srgbClr val="7FE258"/>
      </a:hlink>
      <a:folHlink>
        <a:srgbClr val="DF918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6A737B"/>
        </a:dk2>
        <a:lt2>
          <a:srgbClr val="F09828"/>
        </a:lt2>
        <a:accent1>
          <a:srgbClr val="DDDA68"/>
        </a:accent1>
        <a:accent2>
          <a:srgbClr val="99D0D7"/>
        </a:accent2>
        <a:accent3>
          <a:srgbClr val="B9BCBF"/>
        </a:accent3>
        <a:accent4>
          <a:srgbClr val="DADADA"/>
        </a:accent4>
        <a:accent5>
          <a:srgbClr val="EBEAB9"/>
        </a:accent5>
        <a:accent6>
          <a:srgbClr val="8ABCC3"/>
        </a:accent6>
        <a:hlink>
          <a:srgbClr val="7FE258"/>
        </a:hlink>
        <a:folHlink>
          <a:srgbClr val="DF91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66"/>
        </a:dk2>
        <a:lt2>
          <a:srgbClr val="F09828"/>
        </a:lt2>
        <a:accent1>
          <a:srgbClr val="DDDA68"/>
        </a:accent1>
        <a:accent2>
          <a:srgbClr val="99D0D7"/>
        </a:accent2>
        <a:accent3>
          <a:srgbClr val="AAAAB8"/>
        </a:accent3>
        <a:accent4>
          <a:srgbClr val="DADADA"/>
        </a:accent4>
        <a:accent5>
          <a:srgbClr val="EBEAB9"/>
        </a:accent5>
        <a:accent6>
          <a:srgbClr val="8ABCC3"/>
        </a:accent6>
        <a:hlink>
          <a:srgbClr val="7FE258"/>
        </a:hlink>
        <a:folHlink>
          <a:srgbClr val="DF918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nyx Pharmaceuticals Publications - MIDNIGHT Gradient">
  <a:themeElements>
    <a:clrScheme name="Custom 57">
      <a:dk1>
        <a:srgbClr val="000000"/>
      </a:dk1>
      <a:lt1>
        <a:srgbClr val="FFFFFF"/>
      </a:lt1>
      <a:dk2>
        <a:srgbClr val="223B75"/>
      </a:dk2>
      <a:lt2>
        <a:srgbClr val="223B75"/>
      </a:lt2>
      <a:accent1>
        <a:srgbClr val="223B75"/>
      </a:accent1>
      <a:accent2>
        <a:srgbClr val="F08402"/>
      </a:accent2>
      <a:accent3>
        <a:srgbClr val="CCB750"/>
      </a:accent3>
      <a:accent4>
        <a:srgbClr val="93A55A"/>
      </a:accent4>
      <a:accent5>
        <a:srgbClr val="C00000"/>
      </a:accent5>
      <a:accent6>
        <a:srgbClr val="FFFFCC"/>
      </a:accent6>
      <a:hlink>
        <a:srgbClr val="188BCC"/>
      </a:hlink>
      <a:folHlink>
        <a:srgbClr val="ABAB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000000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85858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585858"/>
        </a:dk1>
        <a:lt1>
          <a:srgbClr val="FFFFFF"/>
        </a:lt1>
        <a:dk2>
          <a:srgbClr val="003A6E"/>
        </a:dk2>
        <a:lt2>
          <a:srgbClr val="55005A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585858"/>
        </a:dk1>
        <a:lt1>
          <a:srgbClr val="FFFFFF"/>
        </a:lt1>
        <a:dk2>
          <a:srgbClr val="003A6E"/>
        </a:dk2>
        <a:lt2>
          <a:srgbClr val="81A1D9"/>
        </a:lt2>
        <a:accent1>
          <a:srgbClr val="66CBFF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B8E2FF"/>
        </a:accent5>
        <a:accent6>
          <a:srgbClr val="B50000"/>
        </a:accent6>
        <a:hlink>
          <a:srgbClr val="FF9700"/>
        </a:hlink>
        <a:folHlink>
          <a:srgbClr val="5500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nyx Pharmaceuticals Publications - MIDNIGHT Gradient">
  <a:themeElements>
    <a:clrScheme name="Custom 57">
      <a:dk1>
        <a:srgbClr val="000000"/>
      </a:dk1>
      <a:lt1>
        <a:srgbClr val="FFFFFF"/>
      </a:lt1>
      <a:dk2>
        <a:srgbClr val="223B75"/>
      </a:dk2>
      <a:lt2>
        <a:srgbClr val="223B75"/>
      </a:lt2>
      <a:accent1>
        <a:srgbClr val="223B75"/>
      </a:accent1>
      <a:accent2>
        <a:srgbClr val="F08402"/>
      </a:accent2>
      <a:accent3>
        <a:srgbClr val="CCB750"/>
      </a:accent3>
      <a:accent4>
        <a:srgbClr val="93A55A"/>
      </a:accent4>
      <a:accent5>
        <a:srgbClr val="C00000"/>
      </a:accent5>
      <a:accent6>
        <a:srgbClr val="FFFFCC"/>
      </a:accent6>
      <a:hlink>
        <a:srgbClr val="188BCC"/>
      </a:hlink>
      <a:folHlink>
        <a:srgbClr val="ABAB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000000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85858"/>
        </a:dk1>
        <a:lt1>
          <a:srgbClr val="FFFFFF"/>
        </a:lt1>
        <a:dk2>
          <a:srgbClr val="003A6E"/>
        </a:dk2>
        <a:lt2>
          <a:srgbClr val="585858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585858"/>
        </a:dk1>
        <a:lt1>
          <a:srgbClr val="FFFFFF"/>
        </a:lt1>
        <a:dk2>
          <a:srgbClr val="003A6E"/>
        </a:dk2>
        <a:lt2>
          <a:srgbClr val="55005A"/>
        </a:lt2>
        <a:accent1>
          <a:srgbClr val="81A1D9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C1CDE9"/>
        </a:accent5>
        <a:accent6>
          <a:srgbClr val="B50000"/>
        </a:accent6>
        <a:hlink>
          <a:srgbClr val="FF9700"/>
        </a:hlink>
        <a:folHlink>
          <a:srgbClr val="66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585858"/>
        </a:dk1>
        <a:lt1>
          <a:srgbClr val="FFFFFF"/>
        </a:lt1>
        <a:dk2>
          <a:srgbClr val="003A6E"/>
        </a:dk2>
        <a:lt2>
          <a:srgbClr val="81A1D9"/>
        </a:lt2>
        <a:accent1>
          <a:srgbClr val="66CBFF"/>
        </a:accent1>
        <a:accent2>
          <a:srgbClr val="C80000"/>
        </a:accent2>
        <a:accent3>
          <a:srgbClr val="FFFFFF"/>
        </a:accent3>
        <a:accent4>
          <a:srgbClr val="4A4A4A"/>
        </a:accent4>
        <a:accent5>
          <a:srgbClr val="B8E2FF"/>
        </a:accent5>
        <a:accent6>
          <a:srgbClr val="B50000"/>
        </a:accent6>
        <a:hlink>
          <a:srgbClr val="FF9700"/>
        </a:hlink>
        <a:folHlink>
          <a:srgbClr val="5500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lantilla grises">
  <a:themeElements>
    <a:clrScheme name="">
      <a:dk1>
        <a:srgbClr val="FFFFFF"/>
      </a:dk1>
      <a:lt1>
        <a:srgbClr val="FFFFFF"/>
      </a:lt1>
      <a:dk2>
        <a:srgbClr val="FFFF00"/>
      </a:dk2>
      <a:lt2>
        <a:srgbClr val="333333"/>
      </a:lt2>
      <a:accent1>
        <a:srgbClr val="44476C"/>
      </a:accent1>
      <a:accent2>
        <a:srgbClr val="3333CC"/>
      </a:accent2>
      <a:accent3>
        <a:srgbClr val="FFFFFF"/>
      </a:accent3>
      <a:accent4>
        <a:srgbClr val="DADADA"/>
      </a:accent4>
      <a:accent5>
        <a:srgbClr val="B0B1BA"/>
      </a:accent5>
      <a:accent6>
        <a:srgbClr val="2D2DB9"/>
      </a:accent6>
      <a:hlink>
        <a:srgbClr val="CCCCFF"/>
      </a:hlink>
      <a:folHlink>
        <a:srgbClr val="B2B2B2"/>
      </a:folHlink>
    </a:clrScheme>
    <a:fontScheme name="Plantilla gris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antilla gri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gris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8">
        <a:dk1>
          <a:srgbClr val="000000"/>
        </a:dk1>
        <a:lt1>
          <a:srgbClr val="FFFFFF"/>
        </a:lt1>
        <a:dk2>
          <a:srgbClr val="FFFF00"/>
        </a:dk2>
        <a:lt2>
          <a:srgbClr val="333333"/>
        </a:lt2>
        <a:accent1>
          <a:srgbClr val="44476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B0B1B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MS_ASH_slide loop">
  <a:themeElements>
    <a:clrScheme name="Custom 3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DDDDDF"/>
      </a:hlink>
      <a:folHlink>
        <a:srgbClr val="CECECE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lantilla grises">
  <a:themeElements>
    <a:clrScheme name="">
      <a:dk1>
        <a:srgbClr val="FFFFFF"/>
      </a:dk1>
      <a:lt1>
        <a:srgbClr val="FFFFFF"/>
      </a:lt1>
      <a:dk2>
        <a:srgbClr val="FFFF00"/>
      </a:dk2>
      <a:lt2>
        <a:srgbClr val="333333"/>
      </a:lt2>
      <a:accent1>
        <a:srgbClr val="44476C"/>
      </a:accent1>
      <a:accent2>
        <a:srgbClr val="3333CC"/>
      </a:accent2>
      <a:accent3>
        <a:srgbClr val="FFFFFF"/>
      </a:accent3>
      <a:accent4>
        <a:srgbClr val="DADADA"/>
      </a:accent4>
      <a:accent5>
        <a:srgbClr val="B0B1BA"/>
      </a:accent5>
      <a:accent6>
        <a:srgbClr val="2D2DB9"/>
      </a:accent6>
      <a:hlink>
        <a:srgbClr val="CCCCFF"/>
      </a:hlink>
      <a:folHlink>
        <a:srgbClr val="B2B2B2"/>
      </a:folHlink>
    </a:clrScheme>
    <a:fontScheme name="Plantilla gris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antilla gri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gris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grises 8">
        <a:dk1>
          <a:srgbClr val="000000"/>
        </a:dk1>
        <a:lt1>
          <a:srgbClr val="FFFFFF"/>
        </a:lt1>
        <a:dk2>
          <a:srgbClr val="FFFF00"/>
        </a:dk2>
        <a:lt2>
          <a:srgbClr val="333333"/>
        </a:lt2>
        <a:accent1>
          <a:srgbClr val="44476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B0B1B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36467A"/>
    </a:dk2>
    <a:lt2>
      <a:srgbClr val="D4B077"/>
    </a:lt2>
    <a:accent1>
      <a:srgbClr val="456800"/>
    </a:accent1>
    <a:accent2>
      <a:srgbClr val="BC4C00"/>
    </a:accent2>
    <a:accent3>
      <a:srgbClr val="00ACA8"/>
    </a:accent3>
    <a:accent4>
      <a:srgbClr val="FF3399"/>
    </a:accent4>
    <a:accent5>
      <a:srgbClr val="D02E13"/>
    </a:accent5>
    <a:accent6>
      <a:srgbClr val="FFFC3F"/>
    </a:accent6>
    <a:hlink>
      <a:srgbClr val="65542D"/>
    </a:hlink>
    <a:folHlink>
      <a:srgbClr val="44449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ED1C24"/>
    </a:accent1>
    <a:accent2>
      <a:srgbClr val="2A8EBF"/>
    </a:accent2>
    <a:accent3>
      <a:srgbClr val="F7941E"/>
    </a:accent3>
    <a:accent4>
      <a:srgbClr val="77BD43"/>
    </a:accent4>
    <a:accent5>
      <a:srgbClr val="0063A7"/>
    </a:accent5>
    <a:accent6>
      <a:srgbClr val="FE19FF"/>
    </a:accent6>
    <a:hlink>
      <a:srgbClr val="0000FF"/>
    </a:hlink>
    <a:folHlink>
      <a:srgbClr val="800080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14">
    <a:dk1>
      <a:srgbClr val="336699"/>
    </a:dk1>
    <a:lt1>
      <a:srgbClr val="FFFFFF"/>
    </a:lt1>
    <a:dk2>
      <a:srgbClr val="000000"/>
    </a:dk2>
    <a:lt2>
      <a:srgbClr val="FFCC00"/>
    </a:lt2>
    <a:accent1>
      <a:srgbClr val="6D2687"/>
    </a:accent1>
    <a:accent2>
      <a:srgbClr val="EF8200"/>
    </a:accent2>
    <a:accent3>
      <a:srgbClr val="BCE08A"/>
    </a:accent3>
    <a:accent4>
      <a:srgbClr val="81CCDD"/>
    </a:accent4>
    <a:accent5>
      <a:srgbClr val="ADCAFF"/>
    </a:accent5>
    <a:accent6>
      <a:srgbClr val="E7B900"/>
    </a:accent6>
    <a:hlink>
      <a:srgbClr val="CC6600"/>
    </a:hlink>
    <a:folHlink>
      <a:srgbClr val="581272"/>
    </a:folHlink>
  </a:clrScheme>
  <a:fontScheme name="Insulin IDEAS template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C:\MISDOC~1\DIAPOS~1\PLANTI~1.POT</Template>
  <TotalTime>3114837</TotalTime>
  <Words>4801</Words>
  <Application>Microsoft Macintosh PowerPoint</Application>
  <PresentationFormat>Diapositivas de 35 mm</PresentationFormat>
  <Paragraphs>1511</Paragraphs>
  <Slides>43</Slides>
  <Notes>38</Notes>
  <HiddenSlides>1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43</vt:i4>
      </vt:variant>
    </vt:vector>
  </HeadingPairs>
  <TitlesOfParts>
    <vt:vector size="65" baseType="lpstr">
      <vt:lpstr>Arial Unicode MS</vt:lpstr>
      <vt:lpstr>BiauKai</vt:lpstr>
      <vt:lpstr>Calibri</vt:lpstr>
      <vt:lpstr>ＭＳ Ｐゴシック</vt:lpstr>
      <vt:lpstr>Osaka</vt:lpstr>
      <vt:lpstr>Symbol</vt:lpstr>
      <vt:lpstr>Times</vt:lpstr>
      <vt:lpstr>Times New Roman</vt:lpstr>
      <vt:lpstr>Trebuchet MS</vt:lpstr>
      <vt:lpstr>Verdana</vt:lpstr>
      <vt:lpstr>Wingdings</vt:lpstr>
      <vt:lpstr>Wingdings 2</vt:lpstr>
      <vt:lpstr>Wingdings 3</vt:lpstr>
      <vt:lpstr>Arial</vt:lpstr>
      <vt:lpstr>Plantilla grises</vt:lpstr>
      <vt:lpstr>1_VELCADE Sales Training Slide Template</vt:lpstr>
      <vt:lpstr>2_Default Design</vt:lpstr>
      <vt:lpstr>4_Onyx Pharmaceuticals Publications - MIDNIGHT Gradient</vt:lpstr>
      <vt:lpstr>5_Onyx Pharmaceuticals Publications - MIDNIGHT Gradient</vt:lpstr>
      <vt:lpstr>2_Plantilla grises</vt:lpstr>
      <vt:lpstr>BMS_ASH_slide loop</vt:lpstr>
      <vt:lpstr>1_Plantilla grises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MOR202 single-agent in MM: phase 1/2a trial</vt:lpstr>
      <vt:lpstr>MMY1001: Daratumumab + Backbone treatments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Adoptive T cell therapy: CAR-T cells</vt:lpstr>
      <vt:lpstr>CAR-T cells in B-ALL</vt:lpstr>
      <vt:lpstr>Adoptive T cell therapy: CAR-T cells in MM</vt:lpstr>
      <vt:lpstr>Adoptive T cell therapy: CAR-T cells in MM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Check Point inhibitors</vt:lpstr>
      <vt:lpstr>Presentación de PowerPoint</vt:lpstr>
      <vt:lpstr>Presentación de PowerPoint</vt:lpstr>
      <vt:lpstr>Novel strategies with Anti-PD1 MoAb in MM</vt:lpstr>
      <vt:lpstr>Presentación de PowerPoint</vt:lpstr>
      <vt:lpstr>Check Point inhibitors: Pembrolizumab + LD</vt:lpstr>
      <vt:lpstr>Check Point inhibitors: Pembrolizumab + LD</vt:lpstr>
      <vt:lpstr>Presentación de PowerPoint</vt:lpstr>
      <vt:lpstr>Presentación de PowerPoint</vt:lpstr>
    </vt:vector>
  </TitlesOfParts>
  <Company>Hospital Universitario de Salamanca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Secretaría2 Hematología</dc:creator>
  <cp:lastModifiedBy>Enrique Ocio</cp:lastModifiedBy>
  <cp:revision>900</cp:revision>
  <cp:lastPrinted>2016-02-26T17:50:26Z</cp:lastPrinted>
  <dcterms:created xsi:type="dcterms:W3CDTF">2010-05-12T18:40:43Z</dcterms:created>
  <dcterms:modified xsi:type="dcterms:W3CDTF">2016-06-14T15:06:37Z</dcterms:modified>
</cp:coreProperties>
</file>